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9" r:id="rId1"/>
  </p:sldMasterIdLst>
  <p:sldIdLst>
    <p:sldId id="256" r:id="rId2"/>
    <p:sldId id="266" r:id="rId3"/>
    <p:sldId id="264" r:id="rId4"/>
    <p:sldId id="285" r:id="rId5"/>
    <p:sldId id="270" r:id="rId6"/>
    <p:sldId id="279" r:id="rId7"/>
    <p:sldId id="280" r:id="rId8"/>
    <p:sldId id="274" r:id="rId9"/>
    <p:sldId id="281" r:id="rId10"/>
    <p:sldId id="275" r:id="rId11"/>
    <p:sldId id="284" r:id="rId12"/>
    <p:sldId id="282" r:id="rId13"/>
    <p:sldId id="283" r:id="rId14"/>
    <p:sldId id="276" r:id="rId15"/>
    <p:sldId id="269" r:id="rId16"/>
    <p:sldId id="277" r:id="rId17"/>
    <p:sldId id="278" r:id="rId18"/>
    <p:sldId id="271" r:id="rId19"/>
    <p:sldId id="286" r:id="rId20"/>
    <p:sldId id="287" r:id="rId21"/>
    <p:sldId id="261" r:id="rId22"/>
    <p:sldId id="273" r:id="rId23"/>
    <p:sldId id="268" r:id="rId24"/>
    <p:sldId id="263" r:id="rId25"/>
    <p:sldId id="260" r:id="rId26"/>
    <p:sldId id="265" r:id="rId27"/>
    <p:sldId id="272" r:id="rId28"/>
    <p:sldId id="288" r:id="rId29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30"/>
    </p:embeddedFont>
    <p:embeddedFont>
      <p:font typeface="Monotype Sorts" panose="020B0604020202020204"/>
      <p:regular r:id="rId31"/>
    </p:embeddedFont>
    <p:embeddedFont>
      <p:font typeface="Tahoma" panose="020B0604030504040204" pitchFamily="34" charset="0"/>
      <p:regular r:id="rId32"/>
      <p:bold r:id="rId33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3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1.fntdata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A:\paint.GI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A75604E2-FA53-43B4-8A7A-2B2C889149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2E993-6DA3-4F7D-9DA9-7D1862D636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131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6B03D-BB28-4BC0-B6DE-95F2091AB3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58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E8040-EC0B-499E-B44E-D91F81897E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299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7239-F3FE-4B7F-AA3B-E5AA0D51A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499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90FF-5797-4C23-B781-EBAECF1028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037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25A47-9E51-45AF-AA09-34490C4744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95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733B4-7520-4EA0-B3D4-E08418FF7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85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67675-E213-45F0-9E51-A575E77B5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363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86CBE-8259-4278-94A4-7E37AA387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08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41EF8-9B89-41DE-B9D8-F02EBCCAF1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856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3CE0ACD2-DEF1-44D3-9A76-390CDD017B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A:\paint.GIF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This%20PowerPoint%20presentation%20is%20available%20alonhttp:/home.snu.edu/~hculbert/ppt.htm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457200"/>
            <a:ext cx="7950200" cy="1981200"/>
          </a:xfrm>
        </p:spPr>
        <p:txBody>
          <a:bodyPr/>
          <a:lstStyle/>
          <a:p>
            <a:r>
              <a:rPr lang="en-US" altLang="en-US" sz="2400" dirty="0"/>
              <a:t>Some thoughts on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sz="4400" dirty="0"/>
              <a:t>coming up with money for youth ministry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648200"/>
            <a:ext cx="6400800" cy="1771650"/>
          </a:xfrm>
        </p:spPr>
        <p:txBody>
          <a:bodyPr/>
          <a:lstStyle/>
          <a:p>
            <a:r>
              <a:rPr lang="en-US" altLang="en-US" sz="2800"/>
              <a:t>Howard Culbertson</a:t>
            </a:r>
            <a:endParaRPr lang="en-US" altLang="en-US"/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5938838" y="2438400"/>
          <a:ext cx="1506537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rawing" r:id="rId2" imgW="2219400" imgH="2286000" progId="WPDraw30.Drawing">
                  <p:embed/>
                </p:oleObj>
              </mc:Choice>
              <mc:Fallback>
                <p:oleObj name="Drawing" r:id="rId2" imgW="2219400" imgH="2286000" progId="WPDraw30.Drawing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2438400"/>
                        <a:ext cx="1506537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Events</a:t>
            </a:r>
          </a:p>
          <a:p>
            <a:r>
              <a:rPr lang="en-US" altLang="en-US"/>
              <a:t>Selling something</a:t>
            </a:r>
          </a:p>
          <a:p>
            <a:r>
              <a:rPr lang="en-US" altLang="en-US"/>
              <a:t>Crowd-funding on social media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3314700"/>
            <a:ext cx="3533775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Events</a:t>
            </a:r>
          </a:p>
          <a:p>
            <a:r>
              <a:rPr lang="en-US" altLang="en-US"/>
              <a:t>Selling something</a:t>
            </a:r>
          </a:p>
          <a:p>
            <a:r>
              <a:rPr lang="en-US" altLang="en-US"/>
              <a:t>Crowd-funding on social media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Events</a:t>
            </a:r>
          </a:p>
          <a:p>
            <a:r>
              <a:rPr lang="en-US" altLang="en-US"/>
              <a:t>Selling something</a:t>
            </a:r>
          </a:p>
          <a:p>
            <a:r>
              <a:rPr lang="en-US" altLang="en-US"/>
              <a:t>Crowd-funding on social media</a:t>
            </a:r>
          </a:p>
          <a:p>
            <a:pPr lvl="1"/>
            <a:r>
              <a:rPr lang="en-US" altLang="en-US"/>
              <a:t>Facebook with PayPal account</a:t>
            </a:r>
          </a:p>
          <a:p>
            <a:pPr lvl="1"/>
            <a:r>
              <a:rPr lang="en-US" altLang="en-US"/>
              <a:t>GoFundMe.com / GiveForward.com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Events</a:t>
            </a:r>
          </a:p>
          <a:p>
            <a:pPr>
              <a:defRPr/>
            </a:pPr>
            <a:r>
              <a:rPr lang="en-US" altLang="en-US" dirty="0"/>
              <a:t>Selling something</a:t>
            </a:r>
          </a:p>
          <a:p>
            <a:pPr>
              <a:defRPr/>
            </a:pPr>
            <a:r>
              <a:rPr lang="en-US" altLang="en-US" dirty="0"/>
              <a:t>Crowd-funding on social media</a:t>
            </a:r>
          </a:p>
          <a:p>
            <a:pPr marL="457200" lvl="1" indent="0">
              <a:buFont typeface="Monotype Sorts" pitchFamily="2" charset="2"/>
              <a:buNone/>
              <a:defRPr/>
            </a:pPr>
            <a:r>
              <a:rPr lang="en-US" altLang="en-US" sz="2400" i="1" dirty="0"/>
              <a:t>Notes:  </a:t>
            </a:r>
          </a:p>
          <a:p>
            <a:pPr lvl="1">
              <a:defRPr/>
            </a:pPr>
            <a:r>
              <a:rPr lang="en-US" altLang="en-US" sz="2400" i="1" dirty="0"/>
              <a:t>Raising money on social media will be a lot of work. </a:t>
            </a:r>
          </a:p>
          <a:p>
            <a:pPr lvl="1">
              <a:defRPr/>
            </a:pPr>
            <a:r>
              <a:rPr lang="en-US" altLang="en-US" sz="2400" i="1" dirty="0"/>
              <a:t>Credit card companies get a percentage.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Events</a:t>
            </a:r>
          </a:p>
          <a:p>
            <a:r>
              <a:rPr lang="en-US" altLang="en-US"/>
              <a:t>Selling something</a:t>
            </a:r>
          </a:p>
          <a:p>
            <a:r>
              <a:rPr lang="en-US" altLang="en-US"/>
              <a:t>Crowd-funding on social media</a:t>
            </a:r>
          </a:p>
          <a:p>
            <a:r>
              <a:rPr lang="en-US" altLang="en-US"/>
              <a:t>Approaching individual donors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1219200"/>
          </a:xfrm>
        </p:spPr>
        <p:txBody>
          <a:bodyPr/>
          <a:lstStyle/>
          <a:p>
            <a:r>
              <a:rPr lang="en-US" altLang="en-US" sz="6000"/>
              <a:t>Why </a:t>
            </a:r>
            <a:r>
              <a:rPr lang="en-US" altLang="en-US" sz="3600"/>
              <a:t>people will give to you</a:t>
            </a:r>
            <a:endParaRPr lang="en-US" alt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They want to serve the Lord</a:t>
            </a:r>
          </a:p>
          <a:p>
            <a:r>
              <a:rPr lang="en-US" altLang="en-US"/>
              <a:t>They are generous</a:t>
            </a:r>
          </a:p>
          <a:p>
            <a:r>
              <a:rPr lang="en-US" altLang="en-US"/>
              <a:t>They like what you are going to do</a:t>
            </a:r>
          </a:p>
          <a:p>
            <a:r>
              <a:rPr lang="en-US" altLang="en-US"/>
              <a:t>You articulate your vision well</a:t>
            </a:r>
          </a:p>
          <a:p>
            <a:r>
              <a:rPr lang="en-US" altLang="en-US"/>
              <a:t>You are facing a challenge with great courage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Events</a:t>
            </a:r>
          </a:p>
          <a:p>
            <a:r>
              <a:rPr lang="en-US" altLang="en-US"/>
              <a:t>Selling something</a:t>
            </a:r>
          </a:p>
          <a:p>
            <a:r>
              <a:rPr lang="en-US" altLang="en-US"/>
              <a:t>Crowd-funding on social media</a:t>
            </a:r>
          </a:p>
          <a:p>
            <a:r>
              <a:rPr lang="en-US" altLang="en-US"/>
              <a:t>Approaching individual donors</a:t>
            </a:r>
          </a:p>
          <a:p>
            <a:r>
              <a:rPr lang="en-US" altLang="en-US"/>
              <a:t>Giving campaign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Events</a:t>
            </a:r>
          </a:p>
          <a:p>
            <a:r>
              <a:rPr lang="en-US" altLang="en-US"/>
              <a:t>Selling something</a:t>
            </a:r>
          </a:p>
          <a:p>
            <a:r>
              <a:rPr lang="en-US" altLang="en-US"/>
              <a:t>Crowd-funding on social media</a:t>
            </a:r>
          </a:p>
          <a:p>
            <a:r>
              <a:rPr lang="en-US" altLang="en-US"/>
              <a:t>Approaching individual donors</a:t>
            </a:r>
          </a:p>
          <a:p>
            <a:r>
              <a:rPr lang="en-US" altLang="en-US"/>
              <a:t>Giving campaign</a:t>
            </a:r>
          </a:p>
          <a:p>
            <a:r>
              <a:rPr lang="en-US" altLang="en-US"/>
              <a:t>Long term:  Getting it in “the budget”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06400" y="2362200"/>
            <a:ext cx="7772400" cy="1143000"/>
          </a:xfrm>
        </p:spPr>
        <p:txBody>
          <a:bodyPr/>
          <a:lstStyle/>
          <a:p>
            <a:r>
              <a:rPr lang="en-US" altLang="en-US" dirty="0"/>
              <a:t>“I hate asking people for money.”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+mj-lt"/>
              </a:rPr>
              <a:t>Then, don’t ask for money.</a:t>
            </a:r>
          </a:p>
        </p:txBody>
      </p:sp>
    </p:spTree>
    <p:extLst>
      <p:ext uri="{BB962C8B-B14F-4D97-AF65-F5344CB8AC3E}">
        <p14:creationId xmlns:p14="http://schemas.microsoft.com/office/powerpoint/2010/main" val="85093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14500"/>
            <a:ext cx="4194175" cy="491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Ever feel like this?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latin typeface="+mj-lt"/>
              </a:rPr>
              <a:t>Then, don’t ask for money.</a:t>
            </a:r>
          </a:p>
          <a:p>
            <a:r>
              <a:rPr lang="en-US" sz="4000" dirty="0">
                <a:latin typeface="+mj-lt"/>
              </a:rPr>
              <a:t>Ask for prayer that God will provide the “x” amount needed.</a:t>
            </a:r>
          </a:p>
        </p:txBody>
      </p:sp>
    </p:spTree>
    <p:extLst>
      <p:ext uri="{BB962C8B-B14F-4D97-AF65-F5344CB8AC3E}">
        <p14:creationId xmlns:p14="http://schemas.microsoft.com/office/powerpoint/2010/main" val="1848088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905000"/>
            <a:ext cx="8153400" cy="1981200"/>
          </a:xfrm>
        </p:spPr>
        <p:txBody>
          <a:bodyPr/>
          <a:lstStyle/>
          <a:p>
            <a:r>
              <a:rPr lang="en-US" altLang="en-US"/>
              <a:t>Don’t view yourself as begging for money.  </a:t>
            </a:r>
            <a:br>
              <a:rPr lang="en-US" altLang="en-US"/>
            </a:br>
            <a:endParaRPr lang="en-US" altLang="en-US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CE"/>
              </a:clrFrom>
              <a:clrTo>
                <a:srgbClr val="FFFF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5081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153400" cy="4724400"/>
          </a:xfrm>
        </p:spPr>
        <p:txBody>
          <a:bodyPr/>
          <a:lstStyle/>
          <a:p>
            <a:r>
              <a:rPr lang="en-US" altLang="en-US" dirty="0"/>
              <a:t>Don’t view yourself as begging for money.  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3600" dirty="0"/>
              <a:t>You are simply offering people opportunities to do what God has called them to do:</a:t>
            </a:r>
            <a:r>
              <a:rPr lang="en-US" altLang="en-US" dirty="0"/>
              <a:t> </a:t>
            </a:r>
            <a:r>
              <a:rPr lang="en-US" altLang="en-US" sz="5400" i="1" dirty="0"/>
              <a:t>Give.</a:t>
            </a:r>
            <a:endParaRPr lang="en-US" altLang="en-US" dirty="0"/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CE"/>
              </a:clrFrom>
              <a:clrTo>
                <a:srgbClr val="FFFF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5081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382000" cy="2057400"/>
          </a:xfrm>
        </p:spPr>
        <p:txBody>
          <a:bodyPr/>
          <a:lstStyle/>
          <a:p>
            <a:r>
              <a:rPr lang="en-US" altLang="en-US" sz="4400"/>
              <a:t>Think relationships . . . . Not checkbooks</a:t>
            </a:r>
            <a:endParaRPr lang="en-US" alt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743200"/>
            <a:ext cx="6477000" cy="3048000"/>
          </a:xfrm>
        </p:spPr>
        <p:txBody>
          <a:bodyPr/>
          <a:lstStyle/>
          <a:p>
            <a:pPr>
              <a:buFont typeface="Monotype Sorts" pitchFamily="2" charset="2"/>
              <a:buChar char="z"/>
            </a:pPr>
            <a:r>
              <a:rPr lang="en-US" altLang="en-US"/>
              <a:t> Don’t focus on money (or your lack of it).</a:t>
            </a:r>
          </a:p>
          <a:p>
            <a:pPr>
              <a:buFont typeface="Monotype Sorts" pitchFamily="2" charset="2"/>
              <a:buChar char="z"/>
            </a:pPr>
            <a:r>
              <a:rPr lang="en-US" altLang="en-US"/>
              <a:t> Focus on creating a network of prayer supporters for your ministry.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97800" cy="1524000"/>
          </a:xfrm>
        </p:spPr>
        <p:txBody>
          <a:bodyPr/>
          <a:lstStyle/>
          <a:p>
            <a:r>
              <a:rPr lang="en-US" altLang="en-US" dirty="0"/>
              <a:t>Share the spiritual needs, your vision, your passion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438400"/>
            <a:ext cx="7010400" cy="3219450"/>
          </a:xfrm>
        </p:spPr>
        <p:txBody>
          <a:bodyPr/>
          <a:lstStyle/>
          <a:p>
            <a:r>
              <a:rPr lang="en-US" altLang="en-US" dirty="0"/>
              <a:t>You are </a:t>
            </a:r>
            <a:r>
              <a:rPr lang="en-US" altLang="en-US" i="1" dirty="0"/>
              <a:t>friend-raising,</a:t>
            </a:r>
            <a:r>
              <a:rPr lang="en-US" altLang="en-US" dirty="0"/>
              <a:t> not fund-raising.</a:t>
            </a:r>
          </a:p>
          <a:p>
            <a:r>
              <a:rPr lang="en-US" altLang="en-US" dirty="0">
                <a:solidFill>
                  <a:srgbClr val="002060"/>
                </a:solidFill>
              </a:rPr>
              <a:t>“There’s no shortage of donors.  The shortage is of passionate, thrilling vision.” – </a:t>
            </a:r>
            <a:r>
              <a:rPr lang="en-US" alt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Unknown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848600" cy="4724400"/>
          </a:xfrm>
        </p:spPr>
        <p:txBody>
          <a:bodyPr/>
          <a:lstStyle/>
          <a:p>
            <a:r>
              <a:rPr lang="en-US" altLang="en-US"/>
              <a:t>Make “raising money” mean creating a network of prayer supporters (rather than just getting the necessary money)</a:t>
            </a:r>
          </a:p>
        </p:txBody>
      </p:sp>
      <p:sp>
        <p:nvSpPr>
          <p:cNvPr id="24579" name="WordArt 4"/>
          <p:cNvSpPr>
            <a:spLocks noChangeArrowheads="1" noChangeShapeType="1" noTextEdit="1"/>
          </p:cNvSpPr>
          <p:nvPr/>
        </p:nvSpPr>
        <p:spPr bwMode="auto">
          <a:xfrm>
            <a:off x="685800" y="1143000"/>
            <a:ext cx="3190875" cy="41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Key thoughts: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371600"/>
            <a:ext cx="7874000" cy="4343400"/>
          </a:xfrm>
        </p:spPr>
        <p:txBody>
          <a:bodyPr/>
          <a:lstStyle/>
          <a:p>
            <a:r>
              <a:rPr lang="en-US" altLang="en-US" sz="3600"/>
              <a:t>Your own volunteer ministry multiplies the dollars people give to Kingdom purposes.</a:t>
            </a:r>
            <a:br>
              <a:rPr lang="en-US" altLang="en-US" sz="3600"/>
            </a:br>
            <a:br>
              <a:rPr lang="en-US" altLang="en-US" sz="3600"/>
            </a:br>
            <a:endParaRPr lang="en-US" altLang="en-US"/>
          </a:p>
        </p:txBody>
      </p:sp>
      <p:sp>
        <p:nvSpPr>
          <p:cNvPr id="25603" name="WordArt 4"/>
          <p:cNvSpPr>
            <a:spLocks noChangeArrowheads="1" noChangeShapeType="1" noTextEdit="1"/>
          </p:cNvSpPr>
          <p:nvPr/>
        </p:nvSpPr>
        <p:spPr bwMode="auto">
          <a:xfrm>
            <a:off x="685800" y="1143000"/>
            <a:ext cx="3190875" cy="4191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Key thoughts: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066800"/>
            <a:ext cx="8153400" cy="4724400"/>
          </a:xfrm>
        </p:spPr>
        <p:txBody>
          <a:bodyPr/>
          <a:lstStyle/>
          <a:p>
            <a:r>
              <a:rPr lang="en-US" altLang="en-US" dirty="0"/>
              <a:t>You are not begging for money.  </a:t>
            </a:r>
            <a:br>
              <a:rPr lang="en-US" altLang="en-US" dirty="0"/>
            </a:br>
            <a:br>
              <a:rPr lang="en-US" altLang="en-US" dirty="0"/>
            </a:br>
            <a:r>
              <a:rPr lang="en-US" altLang="en-US" sz="3600" dirty="0"/>
              <a:t>You are allowing people to do what God has already called them to do:</a:t>
            </a:r>
            <a:r>
              <a:rPr lang="en-US" altLang="en-US" dirty="0"/>
              <a:t> </a:t>
            </a:r>
            <a:r>
              <a:rPr lang="en-US" altLang="en-US" sz="5400" i="1" dirty="0"/>
              <a:t>Give.</a:t>
            </a:r>
            <a:endParaRPr lang="en-US" altLang="en-US" dirty="0"/>
          </a:p>
        </p:txBody>
      </p:sp>
      <p:pic>
        <p:nvPicPr>
          <p:cNvPr id="26627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CE"/>
              </a:clrFrom>
              <a:clrTo>
                <a:srgbClr val="FFFFC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8600"/>
            <a:ext cx="1508125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E0540-2187-4D78-A6E5-468A207AE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 dirty="0"/>
              <a:t>This PowerPoint presentation is available along with related materials and other PowerPoint presentations at </a:t>
            </a:r>
            <a:r>
              <a:rPr lang="en-US" sz="1400" dirty="0">
                <a:hlinkClick r:id="rId2"/>
              </a:rPr>
              <a:t>http://home.snu.edu/~hculbert/ppt.htm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2747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721600" cy="1828800"/>
          </a:xfrm>
        </p:spPr>
        <p:txBody>
          <a:bodyPr/>
          <a:lstStyle/>
          <a:p>
            <a:r>
              <a:rPr lang="en-US" altLang="en-US" dirty="0"/>
              <a:t>Goal for this seminar: </a:t>
            </a:r>
            <a:br>
              <a:rPr lang="en-US" altLang="en-US" dirty="0"/>
            </a:br>
            <a:r>
              <a:rPr lang="en-US" altLang="en-US" dirty="0"/>
              <a:t>Take the fear out of fund raising</a:t>
            </a:r>
          </a:p>
        </p:txBody>
      </p:sp>
      <p:graphicFrame>
        <p:nvGraphicFramePr>
          <p:cNvPr id="5123" name="Object 4"/>
          <p:cNvGraphicFramePr>
            <a:graphicFrameLocks noChangeAspect="1"/>
          </p:cNvGraphicFramePr>
          <p:nvPr/>
        </p:nvGraphicFramePr>
        <p:xfrm>
          <a:off x="1930400" y="1397000"/>
          <a:ext cx="52832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2" imgW="10030054" imgH="7717536" progId="MS_ClipArt_Gallery.2">
                  <p:embed/>
                </p:oleObj>
              </mc:Choice>
              <mc:Fallback>
                <p:oleObj name="Clip" r:id="rId2" imgW="10030054" imgH="7717536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400" y="1397000"/>
                        <a:ext cx="52832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fund-raising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Appealing cause</a:t>
            </a:r>
          </a:p>
          <a:p>
            <a:r>
              <a:rPr lang="en-US" dirty="0"/>
              <a:t>Defined goal</a:t>
            </a:r>
          </a:p>
          <a:p>
            <a:r>
              <a:rPr lang="en-US" dirty="0"/>
              <a:t>Invested youth</a:t>
            </a:r>
          </a:p>
          <a:p>
            <a:r>
              <a:rPr lang="en-US" dirty="0"/>
              <a:t>Approaching deadline</a:t>
            </a:r>
          </a:p>
          <a:p>
            <a:r>
              <a:rPr lang="en-US" dirty="0"/>
              <a:t>Keeps donors abreast of progress</a:t>
            </a:r>
          </a:p>
        </p:txBody>
      </p:sp>
    </p:spTree>
    <p:extLst>
      <p:ext uri="{BB962C8B-B14F-4D97-AF65-F5344CB8AC3E}">
        <p14:creationId xmlns:p14="http://schemas.microsoft.com/office/powerpoint/2010/main" val="42301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Events</a:t>
            </a:r>
          </a:p>
          <a:p>
            <a:pPr lvl="1"/>
            <a:r>
              <a:rPr lang="en-US" altLang="en-US" dirty="0"/>
              <a:t>Concert / Dinner theatre / Church talent show w/food and drink sales</a:t>
            </a:r>
          </a:p>
          <a:p>
            <a:pPr lvl="1"/>
            <a:r>
              <a:rPr lang="en-US" altLang="en-US" dirty="0"/>
              <a:t>5K Run / Walk-a-thon / Serve-a-thon</a:t>
            </a:r>
          </a:p>
          <a:p>
            <a:pPr lvl="1"/>
            <a:r>
              <a:rPr lang="en-US" altLang="en-US" dirty="0"/>
              <a:t>Pancake breakfast or dinner</a:t>
            </a:r>
          </a:p>
          <a:p>
            <a:pPr lvl="1"/>
            <a:r>
              <a:rPr lang="en-US" altLang="en-US" dirty="0"/>
              <a:t>Charity auction</a:t>
            </a:r>
          </a:p>
          <a:p>
            <a:pPr lvl="1"/>
            <a:r>
              <a:rPr lang="en-US" altLang="en-US" dirty="0"/>
              <a:t>“Free” car wash</a:t>
            </a:r>
          </a:p>
          <a:p>
            <a:pPr lvl="1"/>
            <a:r>
              <a:rPr lang="en-US" altLang="en-US"/>
              <a:t>Restaurant fundraiser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Avenues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Events</a:t>
            </a:r>
          </a:p>
          <a:p>
            <a:endParaRPr lang="en-US" altLang="en-US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sz="2400" i="1" dirty="0"/>
              <a:t>Consider recruiting “corporate sponsors”</a:t>
            </a:r>
            <a:endParaRPr lang="en-US" altLang="en-US" dirty="0"/>
          </a:p>
          <a:p>
            <a:pPr marL="457200" indent="-457200">
              <a:buFont typeface="+mj-lt"/>
              <a:buAutoNum type="arabicPeriod"/>
            </a:pPr>
            <a:r>
              <a:rPr lang="en-US" altLang="en-US" sz="2400" i="1" dirty="0"/>
              <a:t>Caution:  Lots of man-hours needed.  ROI may be less than hoped-for</a:t>
            </a:r>
            <a:r>
              <a:rPr lang="en-US" altLang="en-US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Events</a:t>
            </a:r>
          </a:p>
          <a:p>
            <a:r>
              <a:rPr lang="en-US" altLang="en-US"/>
              <a:t>Selling something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Avenues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Events</a:t>
            </a:r>
          </a:p>
          <a:p>
            <a:r>
              <a:rPr lang="en-US" altLang="en-US"/>
              <a:t>Selling something</a:t>
            </a:r>
          </a:p>
          <a:p>
            <a:pPr lvl="1"/>
            <a:r>
              <a:rPr lang="en-US" altLang="en-US"/>
              <a:t>Baked goods / other food items</a:t>
            </a:r>
          </a:p>
          <a:p>
            <a:pPr lvl="1"/>
            <a:r>
              <a:rPr lang="en-US" altLang="en-US"/>
              <a:t>Product sales</a:t>
            </a:r>
          </a:p>
          <a:p>
            <a:pPr lvl="1"/>
            <a:r>
              <a:rPr lang="en-US" altLang="en-US"/>
              <a:t>T-shirts</a:t>
            </a:r>
          </a:p>
          <a:p>
            <a:pPr lvl="1"/>
            <a:r>
              <a:rPr lang="en-US" altLang="en-US"/>
              <a:t>“Slave days”</a:t>
            </a:r>
          </a:p>
          <a:p>
            <a:pPr lvl="1"/>
            <a:r>
              <a:rPr lang="en-US" altLang="en-US"/>
              <a:t>Garage sales</a:t>
            </a:r>
          </a:p>
          <a:p>
            <a:pPr lvl="1"/>
            <a:r>
              <a:rPr lang="en-US" altLang="en-US"/>
              <a:t>Discount cards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525</TotalTime>
  <Words>513</Words>
  <Application>Microsoft Office PowerPoint</Application>
  <PresentationFormat>On-screen Show (4:3)</PresentationFormat>
  <Paragraphs>100</Paragraphs>
  <Slides>28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 Black</vt:lpstr>
      <vt:lpstr>Arial</vt:lpstr>
      <vt:lpstr>Times New Roman</vt:lpstr>
      <vt:lpstr>Tahoma</vt:lpstr>
      <vt:lpstr>Monotype Sorts</vt:lpstr>
      <vt:lpstr>Contemporary Portrait</vt:lpstr>
      <vt:lpstr>Drawing</vt:lpstr>
      <vt:lpstr>Clip</vt:lpstr>
      <vt:lpstr>Some thoughts on  coming up with money for youth ministry</vt:lpstr>
      <vt:lpstr>Ever feel like this?</vt:lpstr>
      <vt:lpstr>Goal for this seminar:  Take the fear out of fund raising</vt:lpstr>
      <vt:lpstr>Effective fund-raising</vt:lpstr>
      <vt:lpstr>Avenues</vt:lpstr>
      <vt:lpstr>Avenues</vt:lpstr>
      <vt:lpstr>Avenues</vt:lpstr>
      <vt:lpstr>Avenues</vt:lpstr>
      <vt:lpstr>Avenues</vt:lpstr>
      <vt:lpstr>Avenues</vt:lpstr>
      <vt:lpstr>Avenues</vt:lpstr>
      <vt:lpstr>Avenues</vt:lpstr>
      <vt:lpstr>Avenues</vt:lpstr>
      <vt:lpstr>Avenues</vt:lpstr>
      <vt:lpstr>Why people will give to you</vt:lpstr>
      <vt:lpstr>Avenues</vt:lpstr>
      <vt:lpstr>Avenues</vt:lpstr>
      <vt:lpstr>“I hate asking people for money.”</vt:lpstr>
      <vt:lpstr>PowerPoint Presentation</vt:lpstr>
      <vt:lpstr>PowerPoint Presentation</vt:lpstr>
      <vt:lpstr>Don’t view yourself as begging for money.   </vt:lpstr>
      <vt:lpstr>Don’t view yourself as begging for money.    You are simply offering people opportunities to do what God has called them to do: Give.</vt:lpstr>
      <vt:lpstr>Think relationships . . . . Not checkbooks</vt:lpstr>
      <vt:lpstr>Share the spiritual needs, your vision, your passion</vt:lpstr>
      <vt:lpstr>Make “raising money” mean creating a network of prayer supporters (rather than just getting the necessary money)</vt:lpstr>
      <vt:lpstr>Your own volunteer ministry multiplies the dollars people give to Kingdom purposes.  </vt:lpstr>
      <vt:lpstr>You are not begging for money.    You are allowing people to do what God has already called them to do: Give.</vt:lpstr>
      <vt:lpstr>This PowerPoint presentation is available along with related materials and other PowerPoint presentations at http://home.snu.edu/~hculbert/ppt.htm</vt:lpstr>
    </vt:vector>
  </TitlesOfParts>
  <Company>Southern Nazarene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put the fear into fund raising?</dc:title>
  <dc:creator>Howard Culbertson</dc:creator>
  <cp:lastModifiedBy>Howard Culbertson</cp:lastModifiedBy>
  <cp:revision>41</cp:revision>
  <dcterms:created xsi:type="dcterms:W3CDTF">1999-02-04T03:09:52Z</dcterms:created>
  <dcterms:modified xsi:type="dcterms:W3CDTF">2021-01-01T00:28:21Z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hculbert@snu.edu</vt:lpwstr>
  </property>
  <property fmtid="{D5CDD505-2E9C-101B-9397-08002B2CF9AE}" pid="8" name="HomePage">
    <vt:lpwstr>http://david.snu.edu/~hculbert.fs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F:\PUBLIC.WWW</vt:lpwstr>
  </property>
</Properties>
</file>