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0" r:id="rId6"/>
    <p:sldId id="261" r:id="rId7"/>
    <p:sldId id="258" r:id="rId8"/>
    <p:sldId id="259" r:id="rId9"/>
    <p:sldId id="264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1" autoAdjust="0"/>
    <p:restoredTop sz="94643" autoAdjust="0"/>
  </p:normalViewPr>
  <p:slideViewPr>
    <p:cSldViewPr>
      <p:cViewPr varScale="1">
        <p:scale>
          <a:sx n="63" d="100"/>
          <a:sy n="63" d="100"/>
        </p:scale>
        <p:origin x="137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0">
            <a:extLst>
              <a:ext uri="{FF2B5EF4-FFF2-40B4-BE49-F238E27FC236}">
                <a16:creationId xmlns:a16="http://schemas.microsoft.com/office/drawing/2014/main" id="{F2F7D1E0-6DE3-4AD1-8C51-0F0A72F03316}"/>
              </a:ext>
            </a:extLst>
          </p:cNvPr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4333D23B-FEF8-4CBF-8E1F-C5B4906A7FE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66EAABF-CFCB-4DB0-A823-6E4026585AC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705F439-8DDA-4D19-B848-D278EACBD55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1826EFE-B895-48A2-BB42-89E81701746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C49DEE76-61F2-41B6-8FF1-3F02569EF5F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2D0C798D-549B-44FC-9CF1-F0E4F0B3B9F6}"/>
                </a:ext>
              </a:extLst>
            </p:cNvPr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491E781B-6685-409C-964D-E6F1BB8C47D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12362296-8F46-4540-9391-A8BD320B322D}"/>
                </a:ext>
              </a:extLst>
            </p:cNvPr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1B1CB1E2-E580-4652-ACCB-7F23E846F315}"/>
                </a:ext>
              </a:extLst>
            </p:cNvPr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0C8A98FF-4B58-4D8F-9D1C-937396B3BEB9}"/>
                </a:ext>
              </a:extLst>
            </p:cNvPr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2CEE9FD7-C406-491C-802D-9E7BACF45E4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6" name="Rectangle 18">
              <a:extLst>
                <a:ext uri="{FF2B5EF4-FFF2-40B4-BE49-F238E27FC236}">
                  <a16:creationId xmlns:a16="http://schemas.microsoft.com/office/drawing/2014/main" id="{A6EA754E-E099-442A-AFF3-88A6053C8D5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3CC69732-2444-4135-A2F2-570FA41BE83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4A88E4A7-BA21-4AD9-ADAA-6DE342ED09C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C366C275-EBA1-4C13-BBF5-4815FBEFC0A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23">
              <a:extLst>
                <a:ext uri="{FF2B5EF4-FFF2-40B4-BE49-F238E27FC236}">
                  <a16:creationId xmlns:a16="http://schemas.microsoft.com/office/drawing/2014/main" id="{A428D87F-F390-45AB-AA61-6B90FFCF7DA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4F1D9101-F1EF-49BD-9FF9-9A4862BD11D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" name="Freeform 28">
              <a:extLst>
                <a:ext uri="{FF2B5EF4-FFF2-40B4-BE49-F238E27FC236}">
                  <a16:creationId xmlns:a16="http://schemas.microsoft.com/office/drawing/2014/main" id="{AC0AA105-9809-43F8-91D0-FEFBC6B387B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3" name="Freeform 29">
              <a:extLst>
                <a:ext uri="{FF2B5EF4-FFF2-40B4-BE49-F238E27FC236}">
                  <a16:creationId xmlns:a16="http://schemas.microsoft.com/office/drawing/2014/main" id="{519C0599-0926-4BF2-86AC-FCE5B26CB129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4" name="Freeform 30">
              <a:extLst>
                <a:ext uri="{FF2B5EF4-FFF2-40B4-BE49-F238E27FC236}">
                  <a16:creationId xmlns:a16="http://schemas.microsoft.com/office/drawing/2014/main" id="{E37A294B-1265-4A5A-851E-6A6B25A6D7AB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5" name="Freeform 31">
              <a:extLst>
                <a:ext uri="{FF2B5EF4-FFF2-40B4-BE49-F238E27FC236}">
                  <a16:creationId xmlns:a16="http://schemas.microsoft.com/office/drawing/2014/main" id="{46B9EB2D-A6AE-4A03-8D60-4DDAC3330796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6" name="Freeform 32">
              <a:extLst>
                <a:ext uri="{FF2B5EF4-FFF2-40B4-BE49-F238E27FC236}">
                  <a16:creationId xmlns:a16="http://schemas.microsoft.com/office/drawing/2014/main" id="{BA3927FE-A2B5-43FB-B5AE-0910567E0B2E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7" name="Freeform 33">
              <a:extLst>
                <a:ext uri="{FF2B5EF4-FFF2-40B4-BE49-F238E27FC236}">
                  <a16:creationId xmlns:a16="http://schemas.microsoft.com/office/drawing/2014/main" id="{CF7E8A23-52D3-4DD9-9551-FBE6C9AAB738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8" name="Freeform 34">
              <a:extLst>
                <a:ext uri="{FF2B5EF4-FFF2-40B4-BE49-F238E27FC236}">
                  <a16:creationId xmlns:a16="http://schemas.microsoft.com/office/drawing/2014/main" id="{9BB45BB2-A111-4349-BA51-67ECDA59B975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D40B6224-CE4C-476C-8661-E1EC7453536C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0" name="Freeform 36">
              <a:extLst>
                <a:ext uri="{FF2B5EF4-FFF2-40B4-BE49-F238E27FC236}">
                  <a16:creationId xmlns:a16="http://schemas.microsoft.com/office/drawing/2014/main" id="{86025692-3922-4391-A00D-3532C0EA7BCD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1" name="Rectangle 37">
              <a:extLst>
                <a:ext uri="{FF2B5EF4-FFF2-40B4-BE49-F238E27FC236}">
                  <a16:creationId xmlns:a16="http://schemas.microsoft.com/office/drawing/2014/main" id="{6B11619C-70DA-4DDE-8FA3-9B981D85D29E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2" name="Rectangle 45">
              <a:extLst>
                <a:ext uri="{FF2B5EF4-FFF2-40B4-BE49-F238E27FC236}">
                  <a16:creationId xmlns:a16="http://schemas.microsoft.com/office/drawing/2014/main" id="{9211B03B-7594-4311-B478-EC5FBAE0AB0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" name="Rectangle 46">
              <a:extLst>
                <a:ext uri="{FF2B5EF4-FFF2-40B4-BE49-F238E27FC236}">
                  <a16:creationId xmlns:a16="http://schemas.microsoft.com/office/drawing/2014/main" id="{923B6182-612E-4F1B-BE20-3CA1CEDE0C1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34" name="Picture 43">
              <a:extLst>
                <a:ext uri="{FF2B5EF4-FFF2-40B4-BE49-F238E27FC236}">
                  <a16:creationId xmlns:a16="http://schemas.microsoft.com/office/drawing/2014/main" id="{F0545C3C-6CB1-4A91-BDA3-63C3B4FBF8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30" name="Rectangle 38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5" name="Rectangle 40">
            <a:extLst>
              <a:ext uri="{FF2B5EF4-FFF2-40B4-BE49-F238E27FC236}">
                <a16:creationId xmlns:a16="http://schemas.microsoft.com/office/drawing/2014/main" id="{8EC3AFE7-2A94-4C25-BD6A-0B88045C15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" name="Rectangle 41">
            <a:extLst>
              <a:ext uri="{FF2B5EF4-FFF2-40B4-BE49-F238E27FC236}">
                <a16:creationId xmlns:a16="http://schemas.microsoft.com/office/drawing/2014/main" id="{6881CCAE-D0A1-4568-B77D-C87A00D85B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" name="Rectangle 42">
            <a:extLst>
              <a:ext uri="{FF2B5EF4-FFF2-40B4-BE49-F238E27FC236}">
                <a16:creationId xmlns:a16="http://schemas.microsoft.com/office/drawing/2014/main" id="{FD08D40F-A652-4031-8B68-5B4496AF2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8A95B9-3EED-4148-BF6C-36DB75E1D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03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FB7DAB-6433-401D-B2C1-D188FD3DF1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D8EEA1-4A05-4978-87BE-CD6A9CD93B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5F722F-FA3A-4DBC-AE11-7E2EFE0197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34AEE-1450-4FDA-BCFB-5E6478466B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66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7A7B2B-82B0-4E3A-9D9C-C18A1376E8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513A48-1D6D-4B69-8F53-23DDED4C3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E2A06D-1510-420F-AA2D-12348C5E05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15D71-4311-4C9F-A771-6F3F451E7B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69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7250E3-5728-4A40-8D9A-B3A6D9130B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7AF98F-D7B9-42D2-9D33-44AB9CD04C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B66413-5C4E-4BB1-8D30-68317EB7BF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F9400-C734-4D53-9D27-0BA696A759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41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9A3144-2FA5-4A65-80A3-78CBBA3058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1BEF62-8F3C-490A-93C4-B993CE6B3B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4E9385-267A-4929-A229-5A9FAD8075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A0C47-CAB2-45F3-A507-63E1FE7BB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94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ACD5FE-17DF-4862-87DF-C7FDF0B7DD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AF0AE3-2351-4768-9527-0BDF6E920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DE713D-EF4B-4425-BFDA-7FFB70FC8D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84B26-3C48-46F1-A29B-4C2368015C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32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26D413E-2711-48CD-9603-85C60CE8F1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F94035-E534-4D6C-87F7-F740F674C7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2068EF-3EC5-4F1C-9CF3-EEACE4703A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1307-9DB5-4215-A2B1-1A7D1D80E4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67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39B9300-6EDF-4119-B6FF-109645DEF9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6B639EE-2303-4A90-B17F-713D186809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25B5217-55D6-4CC1-BEF4-2731D8E175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C4AF0-0CC4-4390-80BB-438829426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7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1EE14BA-53A3-47AB-9827-CF8765F266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E03CB84-0215-4DC3-A97C-AD91C33534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3F905A2-56F5-4704-8A2E-C55AEC0344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8B19E-AADF-4E9B-96FE-D614413531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495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3A1C0B-FCB8-46C5-B1D7-F7D5E7567B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8C90F5-6B34-4763-8968-E3E0E40AAF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7B0EEE-2E7B-4FD7-921C-0E17A3CAD1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E48E9-3154-4F4D-A1C3-4CCD32A1EC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29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165247-B3CC-464E-8AFB-52F0D28FFB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4C7B83-A095-43E3-9532-15DF6DDAE2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13E845-E891-40E0-99C6-EF8E4D33B4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827A-7886-41FC-80DD-D230BC50A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36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9">
            <a:extLst>
              <a:ext uri="{FF2B5EF4-FFF2-40B4-BE49-F238E27FC236}">
                <a16:creationId xmlns:a16="http://schemas.microsoft.com/office/drawing/2014/main" id="{9C93601E-682D-49FB-8966-93FD75689F0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8">
              <a:extLst>
                <a:ext uri="{FF2B5EF4-FFF2-40B4-BE49-F238E27FC236}">
                  <a16:creationId xmlns:a16="http://schemas.microsoft.com/office/drawing/2014/main" id="{F5D444EA-DBF4-427D-B8AA-367723A52B0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Freeform 9">
              <a:extLst>
                <a:ext uri="{FF2B5EF4-FFF2-40B4-BE49-F238E27FC236}">
                  <a16:creationId xmlns:a16="http://schemas.microsoft.com/office/drawing/2014/main" id="{39FAD04D-6019-46EF-BA8C-6ADD5058499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10">
              <a:extLst>
                <a:ext uri="{FF2B5EF4-FFF2-40B4-BE49-F238E27FC236}">
                  <a16:creationId xmlns:a16="http://schemas.microsoft.com/office/drawing/2014/main" id="{2A10305B-D18A-472D-BD17-715C46F3B4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11">
              <a:extLst>
                <a:ext uri="{FF2B5EF4-FFF2-40B4-BE49-F238E27FC236}">
                  <a16:creationId xmlns:a16="http://schemas.microsoft.com/office/drawing/2014/main" id="{07C8872C-9F9A-4BEF-91AD-7AE55734618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Freeform 17">
              <a:extLst>
                <a:ext uri="{FF2B5EF4-FFF2-40B4-BE49-F238E27FC236}">
                  <a16:creationId xmlns:a16="http://schemas.microsoft.com/office/drawing/2014/main" id="{4F05CED7-29FC-43D3-B6A3-37E07D06C22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2" name="Freeform 18">
              <a:extLst>
                <a:ext uri="{FF2B5EF4-FFF2-40B4-BE49-F238E27FC236}">
                  <a16:creationId xmlns:a16="http://schemas.microsoft.com/office/drawing/2014/main" id="{612F3727-87ED-44FD-9B6E-A769F0330985}"/>
                </a:ext>
              </a:extLst>
            </p:cNvPr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3" name="Freeform 19">
              <a:extLst>
                <a:ext uri="{FF2B5EF4-FFF2-40B4-BE49-F238E27FC236}">
                  <a16:creationId xmlns:a16="http://schemas.microsoft.com/office/drawing/2014/main" id="{09DBB753-79B2-42A1-A42E-177517E89AB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4" name="Freeform 20">
              <a:extLst>
                <a:ext uri="{FF2B5EF4-FFF2-40B4-BE49-F238E27FC236}">
                  <a16:creationId xmlns:a16="http://schemas.microsoft.com/office/drawing/2014/main" id="{B03E1CDF-6630-4A3B-A05A-21BB263BA6E9}"/>
                </a:ext>
              </a:extLst>
            </p:cNvPr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5" name="Freeform 21">
              <a:extLst>
                <a:ext uri="{FF2B5EF4-FFF2-40B4-BE49-F238E27FC236}">
                  <a16:creationId xmlns:a16="http://schemas.microsoft.com/office/drawing/2014/main" id="{CAA119A7-87A8-40F4-AA8B-B9045F504E24}"/>
                </a:ext>
              </a:extLst>
            </p:cNvPr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6" name="Freeform 22">
              <a:extLst>
                <a:ext uri="{FF2B5EF4-FFF2-40B4-BE49-F238E27FC236}">
                  <a16:creationId xmlns:a16="http://schemas.microsoft.com/office/drawing/2014/main" id="{BB0DF1E4-53E2-46E3-AEFB-9FC07F09ADFC}"/>
                </a:ext>
              </a:extLst>
            </p:cNvPr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7" name="Freeform 23">
              <a:extLst>
                <a:ext uri="{FF2B5EF4-FFF2-40B4-BE49-F238E27FC236}">
                  <a16:creationId xmlns:a16="http://schemas.microsoft.com/office/drawing/2014/main" id="{A393FC3D-8CA6-44DD-8996-753D066094D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" name="Rectangle 25">
              <a:extLst>
                <a:ext uri="{FF2B5EF4-FFF2-40B4-BE49-F238E27FC236}">
                  <a16:creationId xmlns:a16="http://schemas.microsoft.com/office/drawing/2014/main" id="{5B57C25C-06B3-46A7-BA8F-5A89FB4D64C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" name="Freeform 27">
              <a:extLst>
                <a:ext uri="{FF2B5EF4-FFF2-40B4-BE49-F238E27FC236}">
                  <a16:creationId xmlns:a16="http://schemas.microsoft.com/office/drawing/2014/main" id="{94377197-13A1-46DA-AE99-1ED8A5A0CE4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Freeform 28">
              <a:extLst>
                <a:ext uri="{FF2B5EF4-FFF2-40B4-BE49-F238E27FC236}">
                  <a16:creationId xmlns:a16="http://schemas.microsoft.com/office/drawing/2014/main" id="{978E06F2-D5BB-4513-8574-6C2B208136F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9">
              <a:extLst>
                <a:ext uri="{FF2B5EF4-FFF2-40B4-BE49-F238E27FC236}">
                  <a16:creationId xmlns:a16="http://schemas.microsoft.com/office/drawing/2014/main" id="{C071F0E6-434C-4C45-B504-38058EE0030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0">
              <a:extLst>
                <a:ext uri="{FF2B5EF4-FFF2-40B4-BE49-F238E27FC236}">
                  <a16:creationId xmlns:a16="http://schemas.microsoft.com/office/drawing/2014/main" id="{A4578E13-6EDE-4F8A-B647-F8D2EBD6C0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Rectangle 34">
              <a:extLst>
                <a:ext uri="{FF2B5EF4-FFF2-40B4-BE49-F238E27FC236}">
                  <a16:creationId xmlns:a16="http://schemas.microsoft.com/office/drawing/2014/main" id="{2E5B0480-93BC-4899-95AB-22A8A4523A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9" name="Freeform 35">
              <a:extLst>
                <a:ext uri="{FF2B5EF4-FFF2-40B4-BE49-F238E27FC236}">
                  <a16:creationId xmlns:a16="http://schemas.microsoft.com/office/drawing/2014/main" id="{BD1086B5-1F5D-4874-A49F-88CBD28F8E4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0" name="Freeform 36">
              <a:extLst>
                <a:ext uri="{FF2B5EF4-FFF2-40B4-BE49-F238E27FC236}">
                  <a16:creationId xmlns:a16="http://schemas.microsoft.com/office/drawing/2014/main" id="{45E99FE2-95A8-4B0E-A7A2-380ED378B7D3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1" name="Freeform 37">
              <a:extLst>
                <a:ext uri="{FF2B5EF4-FFF2-40B4-BE49-F238E27FC236}">
                  <a16:creationId xmlns:a16="http://schemas.microsoft.com/office/drawing/2014/main" id="{875F602F-6F09-49FB-8A76-628BC5282FF4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2" name="Freeform 38">
              <a:extLst>
                <a:ext uri="{FF2B5EF4-FFF2-40B4-BE49-F238E27FC236}">
                  <a16:creationId xmlns:a16="http://schemas.microsoft.com/office/drawing/2014/main" id="{D579281B-9AD0-4D04-B19D-57B415CF8B95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3" name="Freeform 39">
              <a:extLst>
                <a:ext uri="{FF2B5EF4-FFF2-40B4-BE49-F238E27FC236}">
                  <a16:creationId xmlns:a16="http://schemas.microsoft.com/office/drawing/2014/main" id="{DA9A4565-ECCD-4AE5-87EC-D5045AC5F6C8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4" name="Freeform 40">
              <a:extLst>
                <a:ext uri="{FF2B5EF4-FFF2-40B4-BE49-F238E27FC236}">
                  <a16:creationId xmlns:a16="http://schemas.microsoft.com/office/drawing/2014/main" id="{A65CD805-5E01-41CF-980F-2C12CF8876D2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5" name="Freeform 41">
              <a:extLst>
                <a:ext uri="{FF2B5EF4-FFF2-40B4-BE49-F238E27FC236}">
                  <a16:creationId xmlns:a16="http://schemas.microsoft.com/office/drawing/2014/main" id="{42F3355A-6A08-42BC-84FB-C770EE0CDA42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6" name="Freeform 42">
              <a:extLst>
                <a:ext uri="{FF2B5EF4-FFF2-40B4-BE49-F238E27FC236}">
                  <a16:creationId xmlns:a16="http://schemas.microsoft.com/office/drawing/2014/main" id="{B60143CE-9726-4E2D-8595-BE23A530FA4C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7" name="Freeform 43">
              <a:extLst>
                <a:ext uri="{FF2B5EF4-FFF2-40B4-BE49-F238E27FC236}">
                  <a16:creationId xmlns:a16="http://schemas.microsoft.com/office/drawing/2014/main" id="{E0838A7D-CB85-4DC7-8342-CE1C3D51107B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8" name="Rectangle 44">
              <a:extLst>
                <a:ext uri="{FF2B5EF4-FFF2-40B4-BE49-F238E27FC236}">
                  <a16:creationId xmlns:a16="http://schemas.microsoft.com/office/drawing/2014/main" id="{B151510A-2CAE-4B06-BE0C-3568005FCC3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1027" name="Rectangle 2">
            <a:extLst>
              <a:ext uri="{FF2B5EF4-FFF2-40B4-BE49-F238E27FC236}">
                <a16:creationId xmlns:a16="http://schemas.microsoft.com/office/drawing/2014/main" id="{9C2DB8D0-BB02-4EA0-BC91-DA05A0111E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1C7DC6B8-EFE4-4FA9-8965-87D951646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25DF73-F8A1-4198-95D2-9035055095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E04AF93-AE28-4BEE-91C2-4D8455CA7F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2155FA-D02F-42D8-937F-B9C75B4C1E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8B8036B1-E0F7-463C-B875-8A2C997D4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hbr.org/cs/2012/10/create_presentations_an_audien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snu.edu/~hculbert.fs/drinking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snu.edu/~hculbert.fs/drinking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This%20PowerPoint%20presentation%20is%20available%20along%20with%20related%20matehttp:/home.snu.edu/~hculbert/ppt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F68905E-DBF4-436F-802B-31B6E4FC19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What now?</a:t>
            </a:r>
            <a:br>
              <a:rPr lang="en-US" altLang="en-US"/>
            </a:br>
            <a:r>
              <a:rPr lang="en-US" altLang="en-US" sz="3600"/>
              <a:t>Case Studies – a unique teaching tool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6D7B22C-4079-40FA-92B2-981FAE837F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Ministry, Church and Society</a:t>
            </a:r>
          </a:p>
          <a:p>
            <a:pPr eaLnBrk="1" hangingPunct="1"/>
            <a:r>
              <a:rPr lang="en-US" altLang="en-US"/>
              <a:t>Southern Nazarene University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C9DF7D3-0593-495E-AB07-73CF4B585B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What’s a case study?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2CCB389-EE8D-46E0-8425-7645DCA28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/>
              <a:t>An open-ended actual story </a:t>
            </a:r>
          </a:p>
          <a:p>
            <a:pPr lvl="1" eaLnBrk="1" hangingPunct="1"/>
            <a:r>
              <a:rPr lang="en-US" altLang="en-US" sz="2400" b="1"/>
              <a:t>No ending given</a:t>
            </a:r>
          </a:p>
          <a:p>
            <a:pPr lvl="1" eaLnBrk="1" hangingPunct="1"/>
            <a:r>
              <a:rPr lang="en-US" altLang="en-US" sz="2400" b="1"/>
              <a:t>Brings chunks of reality into the classroom</a:t>
            </a:r>
          </a:p>
          <a:p>
            <a:pPr eaLnBrk="1" hangingPunct="1"/>
            <a:r>
              <a:rPr lang="en-US" altLang="en-US" sz="2800" b="1"/>
              <a:t>A difficult problem, a dilemma without an obvious solution</a:t>
            </a:r>
          </a:p>
          <a:p>
            <a:pPr eaLnBrk="1" hangingPunct="1"/>
            <a:r>
              <a:rPr lang="en-US" altLang="en-US" sz="2800" b="1"/>
              <a:t>Pioneered by Harvard business school </a:t>
            </a:r>
            <a:endParaRPr lang="en-US" altLang="en-US" sz="2800"/>
          </a:p>
          <a:p>
            <a:pPr eaLnBrk="1" hangingPunct="1"/>
            <a:r>
              <a:rPr lang="en-US" altLang="en-US" sz="2800" b="1"/>
              <a:t>Forces us into a real situation where we have to answer:  “What do we do now?"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D73714B-09FF-4B99-8086-6FE6A3FDD1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D400DEA-8311-451A-BE2E-DC346A6C5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C8AEAC05-4804-4FAE-8186-458A56039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915400" cy="663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>
            <a:extLst>
              <a:ext uri="{FF2B5EF4-FFF2-40B4-BE49-F238E27FC236}">
                <a16:creationId xmlns:a16="http://schemas.microsoft.com/office/drawing/2014/main" id="{4EEAAEF6-048E-4B90-B235-55EF07F15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639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6">
            <a:extLst>
              <a:ext uri="{FF2B5EF4-FFF2-40B4-BE49-F238E27FC236}">
                <a16:creationId xmlns:a16="http://schemas.microsoft.com/office/drawing/2014/main" id="{F80678CE-5E80-4CB8-9DCC-47231BE3F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77000"/>
            <a:ext cx="8637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hlinkClick r:id="rId3"/>
              </a:rPr>
              <a:t>http://blogs.hbr.org/cs/2012/10/create_presentations_an_audien.html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151898-A117-489A-8105-666E04B203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Case studies in MCS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B03D986-AD33-4419-ACD1-8E3D172545D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1148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“Drink or not to drink”</a:t>
            </a:r>
          </a:p>
          <a:p>
            <a:pPr lvl="1" eaLnBrk="1" hangingPunct="1"/>
            <a:r>
              <a:rPr lang="en-US" altLang="en-US" sz="2400"/>
              <a:t>When values you cherish are at odds with the expectations of those around you</a:t>
            </a:r>
          </a:p>
          <a:p>
            <a:pPr eaLnBrk="1" hangingPunct="1"/>
            <a:r>
              <a:rPr lang="en-US" altLang="en-US" sz="2800"/>
              <a:t>“Racism in the church”</a:t>
            </a:r>
          </a:p>
          <a:p>
            <a:pPr lvl="1" eaLnBrk="1" hangingPunct="1"/>
            <a:r>
              <a:rPr lang="en-US" altLang="en-US" sz="2400"/>
              <a:t>A local church gripped by unbiblical attitudes and actions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2B2AB843-BEF0-42F2-8795-1750BDE469B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“Youth group sponsors and a stripper”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When church members may have made bad judgments in attempts at humor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“He walked away”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An attempt at sharing one’s faith doesn’t turn out like expected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2314EB0-AE84-466D-8943-655EE6345B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Case Study #1: To drink or not to drink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F356A33-986F-437C-84EF-5CA2C1DCA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Young American believer in France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lvl="4" eaLnBrk="1" hangingPunct="1"/>
            <a:r>
              <a:rPr lang="en-US" altLang="en-US">
                <a:hlinkClick r:id="rId2"/>
              </a:rPr>
              <a:t>http://home.snu.edu/~hculbert.fs/drinking.htm</a:t>
            </a:r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A038301C-30DB-49C4-BDD1-C0F18112D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we are puzzling to non-believers</a:t>
            </a:r>
          </a:p>
        </p:txBody>
      </p:sp>
      <p:sp>
        <p:nvSpPr>
          <p:cNvPr id="9219" name="Rectangle 1027">
            <a:extLst>
              <a:ext uri="{FF2B5EF4-FFF2-40B4-BE49-F238E27FC236}">
                <a16:creationId xmlns:a16="http://schemas.microsoft.com/office/drawing/2014/main" id="{B87CE32D-D3B9-4FB4-AAAA-460F72D79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Alcoholic beverage is not key issue</a:t>
            </a:r>
          </a:p>
          <a:p>
            <a:pPr lvl="2" eaLnBrk="1" hangingPunct="1"/>
            <a:r>
              <a:rPr lang="en-US" altLang="en-US"/>
              <a:t>This is not a “temperance” lesson</a:t>
            </a:r>
          </a:p>
          <a:p>
            <a:pPr eaLnBrk="1" hangingPunct="1"/>
            <a:r>
              <a:rPr lang="en-US" altLang="en-US"/>
              <a:t>Key issue: A believer in a situation where others do not share, and perhaps are even puzzled by his lifestyle positions    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D7DC95E-FA37-48DE-9D4D-52062F320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The question for us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D5A0AA9-21DE-4A63-8565-FA273DF0C1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Question: </a:t>
            </a:r>
            <a:r>
              <a:rPr lang="en-US" altLang="en-US" i="1"/>
              <a:t>What do I do in situations where my convictions are in direct opposition to other people's expectations?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lvl="4" eaLnBrk="1" hangingPunct="1">
              <a:lnSpc>
                <a:spcPct val="90000"/>
              </a:lnSpc>
            </a:pPr>
            <a:r>
              <a:rPr lang="en-US" altLang="en-US">
                <a:hlinkClick r:id="rId2"/>
              </a:rPr>
              <a:t>http://home.snu.edu/~hculbert.fs/drinking.htm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75ABC27-E6CE-4D3B-A9A7-2D8806DCC0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42938"/>
            <a:ext cx="7772400" cy="1076325"/>
          </a:xfrm>
        </p:spPr>
        <p:txBody>
          <a:bodyPr/>
          <a:lstStyle/>
          <a:p>
            <a:pPr algn="l" eaLnBrk="1" hangingPunct="1"/>
            <a:r>
              <a:rPr lang="en-US" altLang="en-US" sz="1600"/>
              <a:t>This PowerPoint presentation is available along with related materials and other PowerPoint presentations at </a:t>
            </a:r>
            <a:r>
              <a:rPr lang="en-US" altLang="en-US" sz="1600">
                <a:hlinkClick r:id="rId2"/>
              </a:rPr>
              <a:t>http://home.snu.edu/~hculbert/ppt.htm</a:t>
            </a:r>
            <a:br>
              <a:rPr lang="en-US" altLang="en-US" sz="1600"/>
            </a:br>
            <a:endParaRPr lang="en-US" altLang="en-US" sz="160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FD6DFDE5-A008-4EF2-B3C9-0D53B1A654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62</TotalTime>
  <Words>310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Arial</vt:lpstr>
      <vt:lpstr>Arial Black</vt:lpstr>
      <vt:lpstr>Wingdings</vt:lpstr>
      <vt:lpstr>Calibri</vt:lpstr>
      <vt:lpstr>Network Blitz</vt:lpstr>
      <vt:lpstr>What now? Case Studies – a unique teaching tool</vt:lpstr>
      <vt:lpstr>What’s a case study?</vt:lpstr>
      <vt:lpstr>PowerPoint Presentation</vt:lpstr>
      <vt:lpstr>PowerPoint Presentation</vt:lpstr>
      <vt:lpstr>Case studies in MCS</vt:lpstr>
      <vt:lpstr>Case Study #1: To drink or not to drink</vt:lpstr>
      <vt:lpstr>When we are puzzling to non-believers</vt:lpstr>
      <vt:lpstr>The question for us</vt:lpstr>
      <vt:lpstr>This PowerPoint presentation is available along with related materials and other PowerPoint presentations at http://home.snu.edu/~hculbert/ppt.htm </vt:lpstr>
    </vt:vector>
  </TitlesOfParts>
  <Company>Southern Nazarene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now? Case Studies – a unique teaching tool</dc:title>
  <dc:creator>it</dc:creator>
  <cp:lastModifiedBy>Howard Culbertson</cp:lastModifiedBy>
  <cp:revision>12</cp:revision>
  <cp:lastPrinted>1601-01-01T00:00:00Z</cp:lastPrinted>
  <dcterms:created xsi:type="dcterms:W3CDTF">2003-02-07T13:14:06Z</dcterms:created>
  <dcterms:modified xsi:type="dcterms:W3CDTF">2020-12-21T17:32:03Z</dcterms:modified>
</cp:coreProperties>
</file>