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8" r:id="rId1"/>
  </p:sldMasterIdLst>
  <p:notesMasterIdLst>
    <p:notesMasterId r:id="rId11"/>
  </p:notesMasterIdLst>
  <p:handoutMasterIdLst>
    <p:handoutMasterId r:id="rId12"/>
  </p:handoutMasterIdLst>
  <p:sldIdLst>
    <p:sldId id="256" r:id="rId2"/>
    <p:sldId id="544" r:id="rId3"/>
    <p:sldId id="548" r:id="rId4"/>
    <p:sldId id="550" r:id="rId5"/>
    <p:sldId id="551" r:id="rId6"/>
    <p:sldId id="555" r:id="rId7"/>
    <p:sldId id="557" r:id="rId8"/>
    <p:sldId id="558" r:id="rId9"/>
    <p:sldId id="559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3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3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3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3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3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3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3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3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3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>
            <a:extLst>
              <a:ext uri="{FF2B5EF4-FFF2-40B4-BE49-F238E27FC236}">
                <a16:creationId xmlns:a16="http://schemas.microsoft.com/office/drawing/2014/main" id="{35384161-F7E7-4024-8B43-56F3E44BDA9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None/>
              <a:defRPr kumimoji="0"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Howard Culbertson</a:t>
            </a:r>
          </a:p>
        </p:txBody>
      </p:sp>
      <p:sp>
        <p:nvSpPr>
          <p:cNvPr id="372739" name="Rectangle 3">
            <a:extLst>
              <a:ext uri="{FF2B5EF4-FFF2-40B4-BE49-F238E27FC236}">
                <a16:creationId xmlns:a16="http://schemas.microsoft.com/office/drawing/2014/main" id="{8B6D30FD-B60E-425F-9F6C-B2C7173A7CA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None/>
              <a:defRPr kumimoji="0"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2740" name="Rectangle 4">
            <a:extLst>
              <a:ext uri="{FF2B5EF4-FFF2-40B4-BE49-F238E27FC236}">
                <a16:creationId xmlns:a16="http://schemas.microsoft.com/office/drawing/2014/main" id="{6E0359DB-217D-4F91-84A2-AB06093A749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None/>
              <a:defRPr kumimoji="0"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Key Biblical Themes</a:t>
            </a:r>
          </a:p>
        </p:txBody>
      </p:sp>
      <p:sp>
        <p:nvSpPr>
          <p:cNvPr id="372741" name="Rectangle 5">
            <a:extLst>
              <a:ext uri="{FF2B5EF4-FFF2-40B4-BE49-F238E27FC236}">
                <a16:creationId xmlns:a16="http://schemas.microsoft.com/office/drawing/2014/main" id="{D85E049C-0E5E-4C83-89FD-6A28F21BA9A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None/>
              <a:defRPr kumimoji="0" sz="1200"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20A59362-54F4-48BB-8410-B4A258D847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04" name="Rectangle 8">
            <a:extLst>
              <a:ext uri="{FF2B5EF4-FFF2-40B4-BE49-F238E27FC236}">
                <a16:creationId xmlns:a16="http://schemas.microsoft.com/office/drawing/2014/main" id="{5EFAEB51-D62A-435E-952A-8A6375024AE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Char char="•"/>
              <a:defRPr kumimoji="0"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9">
            <a:extLst>
              <a:ext uri="{FF2B5EF4-FFF2-40B4-BE49-F238E27FC236}">
                <a16:creationId xmlns:a16="http://schemas.microsoft.com/office/drawing/2014/main" id="{6D09C1CE-FE33-458C-B60C-6A9060BA3004}"/>
              </a:ext>
            </a:extLst>
          </p:cNvPr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2506" name="Rectangle 10">
            <a:extLst>
              <a:ext uri="{FF2B5EF4-FFF2-40B4-BE49-F238E27FC236}">
                <a16:creationId xmlns:a16="http://schemas.microsoft.com/office/drawing/2014/main" id="{8673C168-17EB-4BC6-BCA9-509B42A89A6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62507" name="Rectangle 11">
            <a:extLst>
              <a:ext uri="{FF2B5EF4-FFF2-40B4-BE49-F238E27FC236}">
                <a16:creationId xmlns:a16="http://schemas.microsoft.com/office/drawing/2014/main" id="{91323F0D-A75D-420A-A3EA-F622DFBC763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Char char="•"/>
              <a:defRPr kumimoji="0"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2508" name="Rectangle 12">
            <a:extLst>
              <a:ext uri="{FF2B5EF4-FFF2-40B4-BE49-F238E27FC236}">
                <a16:creationId xmlns:a16="http://schemas.microsoft.com/office/drawing/2014/main" id="{EC1A1625-CB9D-4C69-91B2-21C87BF4525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Char char="•"/>
              <a:defRPr kumimoji="0"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2509" name="Rectangle 13">
            <a:extLst>
              <a:ext uri="{FF2B5EF4-FFF2-40B4-BE49-F238E27FC236}">
                <a16:creationId xmlns:a16="http://schemas.microsoft.com/office/drawing/2014/main" id="{3276F426-01E8-4402-968E-CA3D1077C8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Char char="•"/>
              <a:defRPr kumimoji="0" sz="1200"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23FCE962-8885-4992-8859-62F7DB5D29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>
            <a:extLst>
              <a:ext uri="{FF2B5EF4-FFF2-40B4-BE49-F238E27FC236}">
                <a16:creationId xmlns:a16="http://schemas.microsoft.com/office/drawing/2014/main" id="{FC5C9E90-0450-404F-8F46-9BA0FE05D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C5C0A8-24E5-4B38-8AC1-53A630489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289D0C-ACDB-4875-AC6F-1CC36D62A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717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76600"/>
            <a:ext cx="6400800" cy="1752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D4B432CE-2B6B-4775-8D4E-C1F07CD525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EDBB5ACC-34FD-495B-883D-93AB2195AC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E8405D49-0452-4735-914C-CBC2B87A2F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C7B965-0496-4A3E-B076-C9DCEB4DAA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4066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E3976EA0-FF3E-4434-BAD2-35A0F242E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94240AD-2869-4BA7-BAD2-CE1CAC7B19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3B22951-2B42-4CCB-95F9-14313D41AE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BC999-F2D9-4116-8917-5BAD160B9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753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609600"/>
            <a:ext cx="18859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5054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610A23C2-AC49-4C87-A1FC-1B02AACFBD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CD8ABB6-1EB2-484E-9992-508EDF30E4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423408C-234D-482E-9461-6334BC242F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1F7D6-AD0C-4594-8D61-8C8093B942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027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901AE8B7-3B84-4B41-B638-DD2A2DA121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6726787-E58A-4AAD-9969-5BC328570C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7037CFB9-D7F9-4F2B-AE59-80F81D75B8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B26C3-6812-42EB-ADFC-72C114D42D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35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3DE3C1EA-8B66-4A95-80C3-84C427B8CC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0530D6D-04B9-4B00-B014-FA5FF8639A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33089F1-2A09-4C82-A3FF-22C4DB85C2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8027A-9997-4F4E-A1B1-B6B6E4F0EB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433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86000"/>
            <a:ext cx="36957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286000"/>
            <a:ext cx="36957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9B3D2C56-6C25-4ED0-9760-8E9FB4592F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C9EED25C-763C-4AB4-8544-8C4B03B765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C40BE894-B097-49FD-ABD7-B739783E38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512C2-1E22-4AEF-9EAE-B8949808E5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533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2E858893-2068-40F9-B56A-2615656CD9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62579DCE-7FAA-482C-B3CE-1C3541E8B9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2B8611F1-36FF-4A97-BF1F-D6769AC8F9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4802E-413B-401D-A562-621D54533F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75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2D05B58E-A87E-4E3D-A177-6E92CD5466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AAB37C9-9E93-4A70-9CED-274BDD4EE5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D00B0BE-2411-4AFB-A19D-B7EA7EFA3F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792B0-261D-4D7D-B023-DA2C02DD8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286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D8472074-BB1A-4273-A350-65694A8EA6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BC52ADC4-11A1-4B25-B20C-80811E7DA9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B7DCE75C-7FDE-4C0D-851E-3B8DD66817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53793-9D3B-4915-806E-CD9DA965CA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415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E5E64C1-B1BB-4A37-9882-62FAE0471A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0A1A3D48-51C4-4011-BA05-B1B5CB1DC8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8FFE58C2-C451-4B48-9C9C-9731DA4478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36C47-0981-4D2E-96A1-D4A6F683F5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5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9463D6B8-AF56-4C6D-937B-1F6E241347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C34CB2A5-A6F4-4092-89B2-F63AF1C2F2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E43FDA2D-5240-4B3C-AB73-2D3B50B125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5015F-4688-4ED5-8814-1DFBB56543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87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>
            <a:extLst>
              <a:ext uri="{FF2B5EF4-FFF2-40B4-BE49-F238E27FC236}">
                <a16:creationId xmlns:a16="http://schemas.microsoft.com/office/drawing/2014/main" id="{90234F46-FEC1-40E4-BBC8-893F03FEA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0691" name="Rectangle 3">
            <a:extLst>
              <a:ext uri="{FF2B5EF4-FFF2-40B4-BE49-F238E27FC236}">
                <a16:creationId xmlns:a16="http://schemas.microsoft.com/office/drawing/2014/main" id="{F8FDA3F9-E6FF-448E-BBD5-D4B837DE28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70693" name="Rectangle 5">
            <a:extLst>
              <a:ext uri="{FF2B5EF4-FFF2-40B4-BE49-F238E27FC236}">
                <a16:creationId xmlns:a16="http://schemas.microsoft.com/office/drawing/2014/main" id="{26B94E05-6651-4699-91DD-CE29E66AE3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86000"/>
            <a:ext cx="7543800" cy="3657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 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  <a:p>
            <a:pPr lvl="3"/>
            <a:endParaRPr lang="en-US" altLang="en-US"/>
          </a:p>
        </p:txBody>
      </p:sp>
      <p:sp>
        <p:nvSpPr>
          <p:cNvPr id="1029" name="Rectangle 8">
            <a:extLst>
              <a:ext uri="{FF2B5EF4-FFF2-40B4-BE49-F238E27FC236}">
                <a16:creationId xmlns:a16="http://schemas.microsoft.com/office/drawing/2014/main" id="{098AFF51-EEF7-4837-9E2E-C9E12D73D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0" name="Rectangle 9">
            <a:extLst>
              <a:ext uri="{FF2B5EF4-FFF2-40B4-BE49-F238E27FC236}">
                <a16:creationId xmlns:a16="http://schemas.microsoft.com/office/drawing/2014/main" id="{4564050A-5568-4512-8984-A2D535DBF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0698" name="Rectangle 10">
            <a:extLst>
              <a:ext uri="{FF2B5EF4-FFF2-40B4-BE49-F238E27FC236}">
                <a16:creationId xmlns:a16="http://schemas.microsoft.com/office/drawing/2014/main" id="{C7E796B4-0A07-4357-9FC7-6C0E22308DB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5943600"/>
            <a:ext cx="1905000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None/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0699" name="Rectangle 11">
            <a:extLst>
              <a:ext uri="{FF2B5EF4-FFF2-40B4-BE49-F238E27FC236}">
                <a16:creationId xmlns:a16="http://schemas.microsoft.com/office/drawing/2014/main" id="{D11FB7D0-1540-45F5-945D-D446E88000F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20000"/>
              </a:spcBef>
              <a:buFontTx/>
              <a:buNone/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0700" name="Rectangle 12">
            <a:extLst>
              <a:ext uri="{FF2B5EF4-FFF2-40B4-BE49-F238E27FC236}">
                <a16:creationId xmlns:a16="http://schemas.microsoft.com/office/drawing/2014/main" id="{6A546CF7-B560-4EEB-B73C-490D4B5726F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33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None/>
              <a:defRPr kumimoji="0" sz="1400" smtClean="0">
                <a:latin typeface="+mn-lt"/>
              </a:defRPr>
            </a:lvl1pPr>
          </a:lstStyle>
          <a:p>
            <a:pPr>
              <a:defRPr/>
            </a:pPr>
            <a:fld id="{BEC7191B-1DE7-486A-969C-6DFE0378DA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Char char="•"/>
        <a:defRPr kumimoji="1" sz="3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–"/>
        <a:defRPr kumimoji="1" sz="26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optic.net/boston/images/Eucharist.gi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This%20PowerPoint%20presentation%20is%20available%20along%20with%20related%20http:/home.snu.edu/~hculbert/ppt.ht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E25EA04-ADED-476D-B569-DECB40A73EC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762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en-US" sz="5400"/>
              <a:t>Key Biblical Themes</a:t>
            </a:r>
            <a:endParaRPr lang="en-US" altLang="en-US" sz="4800"/>
          </a:p>
        </p:txBody>
      </p:sp>
      <p:sp>
        <p:nvSpPr>
          <p:cNvPr id="5123" name="Text Box 4">
            <a:extLst>
              <a:ext uri="{FF2B5EF4-FFF2-40B4-BE49-F238E27FC236}">
                <a16:creationId xmlns:a16="http://schemas.microsoft.com/office/drawing/2014/main" id="{B7BAC0B1-2358-4450-9CF5-A1324637D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86000"/>
            <a:ext cx="426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buFontTx/>
              <a:buNone/>
            </a:pPr>
            <a:r>
              <a:rPr lang="en-US" altLang="en-US" sz="2000" b="1"/>
              <a:t>Howard Culbertson</a:t>
            </a:r>
          </a:p>
          <a:p>
            <a:pPr>
              <a:lnSpc>
                <a:spcPct val="65000"/>
              </a:lnSpc>
              <a:spcBef>
                <a:spcPct val="50000"/>
              </a:spcBef>
              <a:buFontTx/>
              <a:buNone/>
            </a:pPr>
            <a:r>
              <a:rPr lang="en-US" altLang="en-US" sz="2000" b="1"/>
              <a:t>Southern Nazarene University</a:t>
            </a:r>
          </a:p>
        </p:txBody>
      </p:sp>
      <p:sp>
        <p:nvSpPr>
          <p:cNvPr id="2058" name="AutoShape 10">
            <a:extLst>
              <a:ext uri="{FF2B5EF4-FFF2-40B4-BE49-F238E27FC236}">
                <a16:creationId xmlns:a16="http://schemas.microsoft.com/office/drawing/2014/main" id="{0CFC3F95-86DC-4D48-8600-D2BB4D4F8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600200"/>
            <a:ext cx="5638800" cy="6113463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tIns="0"/>
          <a:lstStyle>
            <a:lvl1pPr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endParaRPr kumimoji="0" lang="en-US" altLang="en-US" sz="2400">
              <a:latin typeface="Garamond" panose="02020404030301010803" pitchFamily="18" charset="0"/>
            </a:endParaRPr>
          </a:p>
          <a:p>
            <a:pPr algn="ctr">
              <a:lnSpc>
                <a:spcPct val="65000"/>
              </a:lnSpc>
              <a:buFontTx/>
              <a:buNone/>
            </a:pPr>
            <a:endParaRPr kumimoji="0" lang="en-US" altLang="en-US" sz="2800" b="1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>
              <a:lnSpc>
                <a:spcPct val="65000"/>
              </a:lnSpc>
              <a:buFontTx/>
              <a:buNone/>
            </a:pPr>
            <a:r>
              <a:rPr kumimoji="0" lang="en-US" altLang="en-US" sz="2800" b="1">
                <a:solidFill>
                  <a:schemeClr val="bg1"/>
                </a:solidFill>
                <a:latin typeface="Garamond" panose="02020404030301010803" pitchFamily="18" charset="0"/>
              </a:rPr>
              <a:t>The Bible reveals</a:t>
            </a:r>
          </a:p>
          <a:p>
            <a:pPr algn="ctr">
              <a:lnSpc>
                <a:spcPct val="65000"/>
              </a:lnSpc>
              <a:buFontTx/>
              <a:buNone/>
            </a:pPr>
            <a:r>
              <a:rPr kumimoji="0" lang="en-US" altLang="en-US" sz="2800" b="1">
                <a:solidFill>
                  <a:schemeClr val="bg1"/>
                </a:solidFill>
                <a:latin typeface="Garamond" panose="02020404030301010803" pitchFamily="18" charset="0"/>
              </a:rPr>
              <a:t> the eternal design </a:t>
            </a:r>
          </a:p>
          <a:p>
            <a:pPr algn="ctr">
              <a:lnSpc>
                <a:spcPct val="65000"/>
              </a:lnSpc>
              <a:buFontTx/>
              <a:buNone/>
            </a:pPr>
            <a:r>
              <a:rPr kumimoji="0" lang="en-US" altLang="en-US" sz="2800" b="1">
                <a:solidFill>
                  <a:schemeClr val="bg1"/>
                </a:solidFill>
                <a:latin typeface="Garamond" panose="02020404030301010803" pitchFamily="18" charset="0"/>
              </a:rPr>
              <a:t>of Almighty God to redeem </a:t>
            </a:r>
          </a:p>
          <a:p>
            <a:pPr algn="ctr">
              <a:lnSpc>
                <a:spcPct val="65000"/>
              </a:lnSpc>
              <a:buFontTx/>
              <a:buNone/>
            </a:pPr>
            <a:r>
              <a:rPr kumimoji="0" lang="en-US" altLang="en-US" sz="2800" b="1">
                <a:solidFill>
                  <a:schemeClr val="bg1"/>
                </a:solidFill>
                <a:latin typeface="Garamond" panose="02020404030301010803" pitchFamily="18" charset="0"/>
              </a:rPr>
              <a:t>a wrecked and </a:t>
            </a:r>
          </a:p>
          <a:p>
            <a:pPr algn="ctr">
              <a:lnSpc>
                <a:spcPct val="65000"/>
              </a:lnSpc>
              <a:buFontTx/>
              <a:buNone/>
            </a:pPr>
            <a:r>
              <a:rPr kumimoji="0" lang="en-US" altLang="en-US" sz="2800" b="1">
                <a:solidFill>
                  <a:schemeClr val="bg1"/>
                </a:solidFill>
                <a:latin typeface="Garamond" panose="02020404030301010803" pitchFamily="18" charset="0"/>
              </a:rPr>
              <a:t>ruined world</a:t>
            </a:r>
            <a:r>
              <a:rPr kumimoji="0" lang="en-US" altLang="en-US" sz="280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  <a:endParaRPr kumimoji="0" lang="en-US" altLang="en-US" sz="200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6" name="Rectangle 4">
            <a:extLst>
              <a:ext uri="{FF2B5EF4-FFF2-40B4-BE49-F238E27FC236}">
                <a16:creationId xmlns:a16="http://schemas.microsoft.com/office/drawing/2014/main" id="{212879A6-782C-4912-BBEA-A5D8946611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pPr>
              <a:defRPr/>
            </a:pPr>
            <a:r>
              <a:rPr lang="en-US" altLang="en-US" sz="4800"/>
              <a:t>1.  Covenant</a:t>
            </a:r>
            <a:endParaRPr lang="en-US" altLang="en-US"/>
          </a:p>
        </p:txBody>
      </p:sp>
      <p:sp>
        <p:nvSpPr>
          <p:cNvPr id="376837" name="Rectangle 5">
            <a:extLst>
              <a:ext uri="{FF2B5EF4-FFF2-40B4-BE49-F238E27FC236}">
                <a16:creationId xmlns:a16="http://schemas.microsoft.com/office/drawing/2014/main" id="{95DD8D64-E061-46DE-9AA7-3724B2343E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696200" cy="42672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Covenant = agreement</a:t>
            </a:r>
            <a:endParaRPr lang="en-US" altLang="en-US" i="1"/>
          </a:p>
          <a:p>
            <a:pPr>
              <a:defRPr/>
            </a:pPr>
            <a:r>
              <a:rPr lang="en-US" altLang="en-US" i="1"/>
              <a:t>Testament</a:t>
            </a:r>
            <a:r>
              <a:rPr lang="en-US" altLang="en-US"/>
              <a:t>  -- from Greek word chosen to translate the Hebrew word for </a:t>
            </a:r>
            <a:r>
              <a:rPr lang="en-US" altLang="en-US" i="1"/>
              <a:t>covenant</a:t>
            </a:r>
            <a:endParaRPr lang="en-US" altLang="en-US"/>
          </a:p>
          <a:p>
            <a:pPr>
              <a:defRPr/>
            </a:pPr>
            <a:r>
              <a:rPr lang="en-US" altLang="en-US"/>
              <a:t>God</a:t>
            </a:r>
            <a:r>
              <a:rPr lang="en-US" altLang="en-US">
                <a:latin typeface="WP TypographicSymbols" panose="00000400000000000000" pitchFamily="2" charset="0"/>
              </a:rPr>
              <a:t>&gt;</a:t>
            </a:r>
            <a:r>
              <a:rPr lang="en-US" altLang="en-US"/>
              <a:t>s commitment to make creation succeed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6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6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6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6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6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6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7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>
            <a:extLst>
              <a:ext uri="{FF2B5EF4-FFF2-40B4-BE49-F238E27FC236}">
                <a16:creationId xmlns:a16="http://schemas.microsoft.com/office/drawing/2014/main" id="{879856C0-BEF2-4C38-B4DC-10C4208886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chemeClr val="tx1"/>
                </a:solidFill>
              </a:rPr>
              <a:t>Covenant symbols  </a:t>
            </a:r>
          </a:p>
        </p:txBody>
      </p:sp>
      <p:sp>
        <p:nvSpPr>
          <p:cNvPr id="380931" name="Rectangle 3">
            <a:extLst>
              <a:ext uri="{FF2B5EF4-FFF2-40B4-BE49-F238E27FC236}">
                <a16:creationId xmlns:a16="http://schemas.microsoft.com/office/drawing/2014/main" id="{8103CEE7-F71A-4E53-9CF0-425D8927A5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Passover and Communion --</a:t>
            </a:r>
          </a:p>
          <a:p>
            <a:pPr>
              <a:buFontTx/>
              <a:buNone/>
              <a:defRPr/>
            </a:pPr>
            <a:r>
              <a:rPr lang="en-US" altLang="en-US"/>
              <a:t>symbolic remembering of the establishment of a divine covenant</a:t>
            </a:r>
          </a:p>
        </p:txBody>
      </p:sp>
      <p:pic>
        <p:nvPicPr>
          <p:cNvPr id="7172" name="Picture 5">
            <a:hlinkClick r:id="rId2"/>
            <a:extLst>
              <a:ext uri="{FF2B5EF4-FFF2-40B4-BE49-F238E27FC236}">
                <a16:creationId xmlns:a16="http://schemas.microsoft.com/office/drawing/2014/main" id="{284377B2-B9E0-4C39-85A1-549D9D0E8A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990600"/>
            <a:ext cx="2193925" cy="198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>
            <a:extLst>
              <a:ext uri="{FF2B5EF4-FFF2-40B4-BE49-F238E27FC236}">
                <a16:creationId xmlns:a16="http://schemas.microsoft.com/office/drawing/2014/main" id="{152D40CC-8A35-4E4F-925B-E4B81DF350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800"/>
              <a:t>2.  Deliverance or  Redemption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82979" name="Rectangle 3">
            <a:extLst>
              <a:ext uri="{FF2B5EF4-FFF2-40B4-BE49-F238E27FC236}">
                <a16:creationId xmlns:a16="http://schemas.microsoft.com/office/drawing/2014/main" id="{45044FBE-47DF-4D7E-BA1D-135D2B69EB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Noah and the Flood</a:t>
            </a:r>
          </a:p>
          <a:p>
            <a:pPr>
              <a:defRPr/>
            </a:pPr>
            <a:r>
              <a:rPr lang="en-US" altLang="en-US"/>
              <a:t>The Exodus event</a:t>
            </a:r>
          </a:p>
          <a:p>
            <a:pPr>
              <a:defRPr/>
            </a:pPr>
            <a:r>
              <a:rPr lang="en-US" altLang="en-US"/>
              <a:t>Jonah and Nineveh</a:t>
            </a:r>
          </a:p>
          <a:p>
            <a:pPr>
              <a:defRPr/>
            </a:pPr>
            <a:r>
              <a:rPr lang="en-US" altLang="en-US"/>
              <a:t>Jesus of Nazareth, the Messiah</a:t>
            </a:r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2E15877F-35D3-4D40-BDD5-D093C5CB9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990600"/>
            <a:ext cx="2590800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7" name="Picture 5">
            <a:extLst>
              <a:ext uri="{FF2B5EF4-FFF2-40B4-BE49-F238E27FC236}">
                <a16:creationId xmlns:a16="http://schemas.microsoft.com/office/drawing/2014/main" id="{8ED7770E-BF6B-4C00-BACF-429D90A6FF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38600"/>
            <a:ext cx="12668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>
            <a:extLst>
              <a:ext uri="{FF2B5EF4-FFF2-40B4-BE49-F238E27FC236}">
                <a16:creationId xmlns:a16="http://schemas.microsoft.com/office/drawing/2014/main" id="{E8E177BE-FA43-4AD4-B7C4-CE3E27B898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315200" cy="11430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3</a:t>
            </a:r>
            <a:r>
              <a:rPr lang="en-US" altLang="en-US" sz="4800"/>
              <a:t>.  Law / Righteousness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 </a:t>
            </a:r>
            <a:r>
              <a:rPr lang="en-US" altLang="en-US" sz="2400">
                <a:solidFill>
                  <a:schemeClr val="tx1"/>
                </a:solidFill>
              </a:rPr>
              <a:t>God</a:t>
            </a:r>
            <a:r>
              <a:rPr lang="en-US" altLang="en-US" sz="2400">
                <a:solidFill>
                  <a:schemeClr val="tx1"/>
                </a:solidFill>
                <a:latin typeface="WP TypographicSymbols" panose="00000400000000000000" pitchFamily="2" charset="0"/>
              </a:rPr>
              <a:t>&lt;</a:t>
            </a:r>
            <a:r>
              <a:rPr lang="en-US" altLang="en-US" sz="2400">
                <a:solidFill>
                  <a:schemeClr val="tx1"/>
                </a:solidFill>
              </a:rPr>
              <a:t>s Design for Living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84003" name="Rectangle 3">
            <a:extLst>
              <a:ext uri="{FF2B5EF4-FFF2-40B4-BE49-F238E27FC236}">
                <a16:creationId xmlns:a16="http://schemas.microsoft.com/office/drawing/2014/main" id="{A8966931-DB6A-47ED-A866-99ABD0C5E1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600"/>
              <a:t>Torah</a:t>
            </a:r>
          </a:p>
          <a:p>
            <a:pPr>
              <a:defRPr/>
            </a:pPr>
            <a:r>
              <a:rPr lang="en-US" altLang="en-US" sz="4000"/>
              <a:t>Perfection (in Biblical terms)</a:t>
            </a:r>
            <a:endParaRPr lang="en-US" altLang="en-US"/>
          </a:p>
        </p:txBody>
      </p:sp>
      <p:pic>
        <p:nvPicPr>
          <p:cNvPr id="9220" name="Picture 4">
            <a:extLst>
              <a:ext uri="{FF2B5EF4-FFF2-40B4-BE49-F238E27FC236}">
                <a16:creationId xmlns:a16="http://schemas.microsoft.com/office/drawing/2014/main" id="{053BD63C-A26A-4E28-B249-632ABC3FF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76400"/>
            <a:ext cx="887413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3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>
            <a:extLst>
              <a:ext uri="{FF2B5EF4-FFF2-40B4-BE49-F238E27FC236}">
                <a16:creationId xmlns:a16="http://schemas.microsoft.com/office/drawing/2014/main" id="{A5ACA0FF-FE1D-41B6-A504-250B826C90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800"/>
              <a:t>4.  Eschatology / Hope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88099" name="Rectangle 3">
            <a:extLst>
              <a:ext uri="{FF2B5EF4-FFF2-40B4-BE49-F238E27FC236}">
                <a16:creationId xmlns:a16="http://schemas.microsoft.com/office/drawing/2014/main" id="{43C9AA4A-32E0-4D1C-B10E-2A6FC3AA8C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For the believer . . .</a:t>
            </a:r>
          </a:p>
          <a:p>
            <a:pPr>
              <a:buFontTx/>
              <a:buNone/>
              <a:defRPr/>
            </a:pPr>
            <a:r>
              <a:rPr lang="en-US" altLang="en-US"/>
              <a:t>the future is about hope, not fear.</a:t>
            </a:r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918D733E-B566-4F8A-8A95-F7E7EB940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41"/>
          <a:stretch>
            <a:fillRect/>
          </a:stretch>
        </p:blipFill>
        <p:spPr bwMode="auto">
          <a:xfrm>
            <a:off x="6705600" y="4114800"/>
            <a:ext cx="1608138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8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8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0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1026">
            <a:extLst>
              <a:ext uri="{FF2B5EF4-FFF2-40B4-BE49-F238E27FC236}">
                <a16:creationId xmlns:a16="http://schemas.microsoft.com/office/drawing/2014/main" id="{42BBA840-A39D-4FE1-882F-609B07A4E1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800">
                <a:solidFill>
                  <a:schemeClr val="tx1"/>
                </a:solidFill>
              </a:rPr>
              <a:t>Key Biblical Themes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90147" name="Rectangle 1027">
            <a:extLst>
              <a:ext uri="{FF2B5EF4-FFF2-40B4-BE49-F238E27FC236}">
                <a16:creationId xmlns:a16="http://schemas.microsoft.com/office/drawing/2014/main" id="{0A9F88BD-8A7E-4E97-8F7D-17568CCEFB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altLang="en-US" sz="4000"/>
              <a:t>1.  Covenant</a:t>
            </a:r>
          </a:p>
          <a:p>
            <a:pPr>
              <a:buFontTx/>
              <a:buNone/>
              <a:defRPr/>
            </a:pPr>
            <a:r>
              <a:rPr lang="en-US" altLang="en-US" sz="4000"/>
              <a:t>2.  Deliverance / Redemption</a:t>
            </a:r>
          </a:p>
          <a:p>
            <a:pPr>
              <a:buFontTx/>
              <a:buNone/>
              <a:defRPr/>
            </a:pPr>
            <a:r>
              <a:rPr lang="en-US" altLang="en-US" sz="4000"/>
              <a:t>3.  Law / Righteousness</a:t>
            </a:r>
          </a:p>
          <a:p>
            <a:pPr>
              <a:buFontTx/>
              <a:buNone/>
              <a:defRPr/>
            </a:pPr>
            <a:r>
              <a:rPr lang="en-US" altLang="en-US" sz="4000"/>
              <a:t>4.  Eschatology / Hope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7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>
            <a:extLst>
              <a:ext uri="{FF2B5EF4-FFF2-40B4-BE49-F238E27FC236}">
                <a16:creationId xmlns:a16="http://schemas.microsoft.com/office/drawing/2014/main" id="{FCF0C299-F9B7-4F75-94A4-D5024ADE025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762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en-US" sz="5400"/>
              <a:t>Key Biblical Themes</a:t>
            </a:r>
            <a:endParaRPr lang="en-US" altLang="en-US" sz="4800"/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FD7E1A87-A9FE-434A-A95B-C2FA70FF4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71725"/>
            <a:ext cx="426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5000"/>
              </a:lnSpc>
              <a:spcBef>
                <a:spcPct val="50000"/>
              </a:spcBef>
              <a:buFontTx/>
              <a:buNone/>
            </a:pPr>
            <a:r>
              <a:rPr lang="en-US" altLang="en-US" sz="2000" b="1"/>
              <a:t>Howard Culbertson</a:t>
            </a:r>
          </a:p>
          <a:p>
            <a:pPr>
              <a:lnSpc>
                <a:spcPct val="85000"/>
              </a:lnSpc>
              <a:spcBef>
                <a:spcPct val="50000"/>
              </a:spcBef>
              <a:buFontTx/>
              <a:buNone/>
            </a:pPr>
            <a:r>
              <a:rPr lang="en-US" altLang="en-US" sz="2000" b="1"/>
              <a:t>Southern Nazarene University</a:t>
            </a:r>
          </a:p>
        </p:txBody>
      </p:sp>
      <p:sp>
        <p:nvSpPr>
          <p:cNvPr id="12292" name="AutoShape 4">
            <a:extLst>
              <a:ext uri="{FF2B5EF4-FFF2-40B4-BE49-F238E27FC236}">
                <a16:creationId xmlns:a16="http://schemas.microsoft.com/office/drawing/2014/main" id="{BD40366F-83C1-4CE3-BD3D-B346E8514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600200"/>
            <a:ext cx="5638800" cy="6113463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tIns="0"/>
          <a:lstStyle>
            <a:lvl1pPr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endParaRPr kumimoji="0" lang="en-US" altLang="en-US" sz="2400">
              <a:latin typeface="Garamond" panose="02020404030301010803" pitchFamily="18" charset="0"/>
            </a:endParaRPr>
          </a:p>
          <a:p>
            <a:pPr algn="ctr">
              <a:lnSpc>
                <a:spcPct val="65000"/>
              </a:lnSpc>
              <a:buFontTx/>
              <a:buNone/>
            </a:pPr>
            <a:endParaRPr kumimoji="0" lang="en-US" altLang="en-US" sz="2800" b="1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>
              <a:lnSpc>
                <a:spcPct val="65000"/>
              </a:lnSpc>
              <a:buFontTx/>
              <a:buNone/>
            </a:pPr>
            <a:r>
              <a:rPr kumimoji="0" lang="en-US" altLang="en-US" sz="2800" b="1">
                <a:solidFill>
                  <a:schemeClr val="bg1"/>
                </a:solidFill>
                <a:latin typeface="Garamond" panose="02020404030301010803" pitchFamily="18" charset="0"/>
              </a:rPr>
              <a:t>See the Bible as a book </a:t>
            </a:r>
          </a:p>
          <a:p>
            <a:pPr algn="ctr">
              <a:lnSpc>
                <a:spcPct val="65000"/>
              </a:lnSpc>
              <a:buFontTx/>
              <a:buNone/>
            </a:pPr>
            <a:r>
              <a:rPr kumimoji="0" lang="en-US" altLang="en-US" sz="2800" b="1">
                <a:solidFill>
                  <a:schemeClr val="bg1"/>
                </a:solidFill>
                <a:latin typeface="Garamond" panose="02020404030301010803" pitchFamily="18" charset="0"/>
              </a:rPr>
              <a:t>revealing the eternal design </a:t>
            </a:r>
          </a:p>
          <a:p>
            <a:pPr algn="ctr">
              <a:lnSpc>
                <a:spcPct val="65000"/>
              </a:lnSpc>
              <a:buFontTx/>
              <a:buNone/>
            </a:pPr>
            <a:r>
              <a:rPr kumimoji="0" lang="en-US" altLang="en-US" sz="2800" b="1">
                <a:solidFill>
                  <a:schemeClr val="bg1"/>
                </a:solidFill>
                <a:latin typeface="Garamond" panose="02020404030301010803" pitchFamily="18" charset="0"/>
              </a:rPr>
              <a:t>of Almighty God to redeem </a:t>
            </a:r>
          </a:p>
          <a:p>
            <a:pPr algn="ctr">
              <a:lnSpc>
                <a:spcPct val="65000"/>
              </a:lnSpc>
              <a:buFontTx/>
              <a:buNone/>
            </a:pPr>
            <a:r>
              <a:rPr kumimoji="0" lang="en-US" altLang="en-US" sz="2800" b="1">
                <a:solidFill>
                  <a:schemeClr val="bg1"/>
                </a:solidFill>
                <a:latin typeface="Garamond" panose="02020404030301010803" pitchFamily="18" charset="0"/>
              </a:rPr>
              <a:t>a wrecked and ruined world</a:t>
            </a:r>
            <a:r>
              <a:rPr kumimoji="0" lang="en-US" altLang="en-US" sz="280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  <a:endParaRPr kumimoji="0" lang="en-US" altLang="en-US" sz="200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E3F61-1B1C-46DE-BC7A-C2C0D5A312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1600" dirty="0"/>
              <a:t>This PowerPoint presentation is available along with related materials and other PowerPoint presentations at </a:t>
            </a:r>
            <a:r>
              <a:rPr lang="en-US" sz="1600" dirty="0">
                <a:hlinkClick r:id="rId2"/>
              </a:rPr>
              <a:t>http://home.snu.edu/~hculbert/ppt.htm</a:t>
            </a:r>
            <a:br>
              <a:rPr lang="en-US" sz="1600" dirty="0">
                <a:hlinkClick r:id="rId2"/>
              </a:rPr>
            </a:br>
            <a:endParaRPr lang="en-US" sz="1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2C651D-4819-4209-9EC4-7046C05CDD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9900CC"/>
      </a:dk1>
      <a:lt1>
        <a:srgbClr val="FFCC00"/>
      </a:lt1>
      <a:dk2>
        <a:srgbClr val="FF3300"/>
      </a:dk2>
      <a:lt2>
        <a:srgbClr val="969696"/>
      </a:lt2>
      <a:accent1>
        <a:srgbClr val="FF3300"/>
      </a:accent1>
      <a:accent2>
        <a:srgbClr val="FFCC00"/>
      </a:accent2>
      <a:accent3>
        <a:srgbClr val="FFE2AA"/>
      </a:accent3>
      <a:accent4>
        <a:srgbClr val="8200AE"/>
      </a:accent4>
      <a:accent5>
        <a:srgbClr val="FFADAA"/>
      </a:accent5>
      <a:accent6>
        <a:srgbClr val="E7B900"/>
      </a:accent6>
      <a:hlink>
        <a:srgbClr val="FFFFFF"/>
      </a:hlink>
      <a:folHlink>
        <a:srgbClr val="FFFFCC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4D4D4D"/>
        </a:dk1>
        <a:lt1>
          <a:srgbClr val="FFFFFF"/>
        </a:lt1>
        <a:dk2>
          <a:srgbClr val="006666"/>
        </a:dk2>
        <a:lt2>
          <a:srgbClr val="CC9900"/>
        </a:lt2>
        <a:accent1>
          <a:srgbClr val="CC9900"/>
        </a:accent1>
        <a:accent2>
          <a:srgbClr val="800000"/>
        </a:accent2>
        <a:accent3>
          <a:srgbClr val="AAB8B8"/>
        </a:accent3>
        <a:accent4>
          <a:srgbClr val="DADADA"/>
        </a:accent4>
        <a:accent5>
          <a:srgbClr val="E2CAAA"/>
        </a:accent5>
        <a:accent6>
          <a:srgbClr val="730000"/>
        </a:accent6>
        <a:hlink>
          <a:srgbClr val="C0C0C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10000"/>
        </a:dk1>
        <a:lt1>
          <a:srgbClr val="C0C0C0"/>
        </a:lt1>
        <a:dk2>
          <a:srgbClr val="010000"/>
        </a:dk2>
        <a:lt2>
          <a:srgbClr val="C0C0C0"/>
        </a:lt2>
        <a:accent1>
          <a:srgbClr val="969696"/>
        </a:accent1>
        <a:accent2>
          <a:srgbClr val="000000"/>
        </a:accent2>
        <a:accent3>
          <a:srgbClr val="DCDCDC"/>
        </a:accent3>
        <a:accent4>
          <a:srgbClr val="010000"/>
        </a:accent4>
        <a:accent5>
          <a:srgbClr val="C9C9C9"/>
        </a:accent5>
        <a:accent6>
          <a:srgbClr val="0000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4D4D4D"/>
        </a:dk1>
        <a:lt1>
          <a:srgbClr val="99CCFF"/>
        </a:lt1>
        <a:dk2>
          <a:srgbClr val="4D4D4D"/>
        </a:dk2>
        <a:lt2>
          <a:srgbClr val="000000"/>
        </a:lt2>
        <a:accent1>
          <a:srgbClr val="990099"/>
        </a:accent1>
        <a:accent2>
          <a:srgbClr val="FFCC00"/>
        </a:accent2>
        <a:accent3>
          <a:srgbClr val="CAE2FF"/>
        </a:accent3>
        <a:accent4>
          <a:srgbClr val="404040"/>
        </a:accent4>
        <a:accent5>
          <a:srgbClr val="CAAACA"/>
        </a:accent5>
        <a:accent6>
          <a:srgbClr val="E7B9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00"/>
        </a:lt1>
        <a:dk2>
          <a:srgbClr val="000066"/>
        </a:dk2>
        <a:lt2>
          <a:srgbClr val="99CC00"/>
        </a:lt2>
        <a:accent1>
          <a:srgbClr val="99CC00"/>
        </a:accent1>
        <a:accent2>
          <a:srgbClr val="FFFF00"/>
        </a:accent2>
        <a:accent3>
          <a:srgbClr val="AAAAB8"/>
        </a:accent3>
        <a:accent4>
          <a:srgbClr val="DADA00"/>
        </a:accent4>
        <a:accent5>
          <a:srgbClr val="CAE2AA"/>
        </a:accent5>
        <a:accent6>
          <a:srgbClr val="E7E700"/>
        </a:accent6>
        <a:hlink>
          <a:srgbClr val="9999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969696"/>
        </a:dk1>
        <a:lt1>
          <a:srgbClr val="FFCC00"/>
        </a:lt1>
        <a:dk2>
          <a:srgbClr val="FF6600"/>
        </a:dk2>
        <a:lt2>
          <a:srgbClr val="009900"/>
        </a:lt2>
        <a:accent1>
          <a:srgbClr val="FFCC00"/>
        </a:accent1>
        <a:accent2>
          <a:srgbClr val="009900"/>
        </a:accent2>
        <a:accent3>
          <a:srgbClr val="FFB8AA"/>
        </a:accent3>
        <a:accent4>
          <a:srgbClr val="DAAE00"/>
        </a:accent4>
        <a:accent5>
          <a:srgbClr val="FFE2AA"/>
        </a:accent5>
        <a:accent6>
          <a:srgbClr val="008A00"/>
        </a:accent6>
        <a:hlink>
          <a:srgbClr val="FFFFFF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CC00"/>
        </a:lt1>
        <a:dk2>
          <a:srgbClr val="336600"/>
        </a:dk2>
        <a:lt2>
          <a:srgbClr val="969696"/>
        </a:lt2>
        <a:accent1>
          <a:srgbClr val="336600"/>
        </a:accent1>
        <a:accent2>
          <a:srgbClr val="CCCC00"/>
        </a:accent2>
        <a:accent3>
          <a:srgbClr val="FFE2AA"/>
        </a:accent3>
        <a:accent4>
          <a:srgbClr val="000000"/>
        </a:accent4>
        <a:accent5>
          <a:srgbClr val="ADB8AA"/>
        </a:accent5>
        <a:accent6>
          <a:srgbClr val="B9B900"/>
        </a:accent6>
        <a:hlink>
          <a:srgbClr val="FFFFFF"/>
        </a:hlink>
        <a:folHlink>
          <a:srgbClr val="FFFF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10000"/>
        </a:dk1>
        <a:lt1>
          <a:srgbClr val="99CCFF"/>
        </a:lt1>
        <a:dk2>
          <a:srgbClr val="666633"/>
        </a:dk2>
        <a:lt2>
          <a:srgbClr val="969696"/>
        </a:lt2>
        <a:accent1>
          <a:srgbClr val="666633"/>
        </a:accent1>
        <a:accent2>
          <a:srgbClr val="FFCC00"/>
        </a:accent2>
        <a:accent3>
          <a:srgbClr val="CAE2FF"/>
        </a:accent3>
        <a:accent4>
          <a:srgbClr val="010000"/>
        </a:accent4>
        <a:accent5>
          <a:srgbClr val="B8B8AD"/>
        </a:accent5>
        <a:accent6>
          <a:srgbClr val="E7B900"/>
        </a:accent6>
        <a:hlink>
          <a:srgbClr val="FFFF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9900CC"/>
        </a:dk1>
        <a:lt1>
          <a:srgbClr val="FFCC00"/>
        </a:lt1>
        <a:dk2>
          <a:srgbClr val="FF3300"/>
        </a:dk2>
        <a:lt2>
          <a:srgbClr val="969696"/>
        </a:lt2>
        <a:accent1>
          <a:srgbClr val="FF3300"/>
        </a:accent1>
        <a:accent2>
          <a:srgbClr val="FFCC00"/>
        </a:accent2>
        <a:accent3>
          <a:srgbClr val="FFE2AA"/>
        </a:accent3>
        <a:accent4>
          <a:srgbClr val="8200AE"/>
        </a:accent4>
        <a:accent5>
          <a:srgbClr val="FFADAA"/>
        </a:accent5>
        <a:accent6>
          <a:srgbClr val="E7B900"/>
        </a:accent6>
        <a:hlink>
          <a:srgbClr val="FFFF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</TotalTime>
  <Words>207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Times New Roman</vt:lpstr>
      <vt:lpstr>Arial</vt:lpstr>
      <vt:lpstr>Tahoma</vt:lpstr>
      <vt:lpstr>Garamond</vt:lpstr>
      <vt:lpstr>WP TypographicSymbols</vt:lpstr>
      <vt:lpstr>Default Design</vt:lpstr>
      <vt:lpstr>Key Biblical Themes</vt:lpstr>
      <vt:lpstr>1.  Covenant</vt:lpstr>
      <vt:lpstr>Covenant symbols  </vt:lpstr>
      <vt:lpstr>2.  Deliverance or  Redemption</vt:lpstr>
      <vt:lpstr>3.  Law / Righteousness  God&lt;s Design for Living</vt:lpstr>
      <vt:lpstr>4.  Eschatology / Hope</vt:lpstr>
      <vt:lpstr>Key Biblical Themes</vt:lpstr>
      <vt:lpstr>Key Biblical Themes</vt:lpstr>
      <vt:lpstr>This PowerPoint presentation is available along with related materials and other PowerPoint presentations at http://home.snu.edu/~hculbert/ppt.htm </vt:lpstr>
    </vt:vector>
  </TitlesOfParts>
  <Company>Southern Nazarene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Biblical Themes</dc:title>
  <dc:creator>Howard Culbertson</dc:creator>
  <cp:lastModifiedBy>Howard Culbertson</cp:lastModifiedBy>
  <cp:revision>12</cp:revision>
  <dcterms:created xsi:type="dcterms:W3CDTF">1999-01-21T22:44:35Z</dcterms:created>
  <dcterms:modified xsi:type="dcterms:W3CDTF">2020-12-21T16:45:10Z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60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hculbert@snu.edu</vt:lpwstr>
  </property>
  <property fmtid="{D5CDD505-2E9C-101B-9397-08002B2CF9AE}" pid="8" name="HomePage">
    <vt:lpwstr>http://home.snu.edu/~hculbert.fs</vt:lpwstr>
  </property>
  <property fmtid="{D5CDD505-2E9C-101B-9397-08002B2CF9AE}" pid="9" name="Other">
    <vt:lpwstr>Feel free to use and modify this presentation.  Please make sure you credit the source, however.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f:\public.www</vt:lpwstr>
  </property>
</Properties>
</file>