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>
            <a:extLst>
              <a:ext uri="{FF2B5EF4-FFF2-40B4-BE49-F238E27FC236}">
                <a16:creationId xmlns:a16="http://schemas.microsoft.com/office/drawing/2014/main" id="{4CCBA43C-EB3A-47BF-A760-060FE428620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45584" y="1549400"/>
            <a:ext cx="10877549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5059" name="AutoShape 1027">
            <a:extLst>
              <a:ext uri="{FF2B5EF4-FFF2-40B4-BE49-F238E27FC236}">
                <a16:creationId xmlns:a16="http://schemas.microsoft.com/office/drawing/2014/main" id="{E0586494-F03C-4867-A3BF-E821FE1622D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04800" y="3206750"/>
            <a:ext cx="115824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5060" name="AutoShape 1028">
            <a:extLst>
              <a:ext uri="{FF2B5EF4-FFF2-40B4-BE49-F238E27FC236}">
                <a16:creationId xmlns:a16="http://schemas.microsoft.com/office/drawing/2014/main" id="{BE202181-FE94-4171-9DF8-024434A2629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04800" y="1482725"/>
            <a:ext cx="115824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5061" name="AutoShape 1029">
            <a:extLst>
              <a:ext uri="{FF2B5EF4-FFF2-40B4-BE49-F238E27FC236}">
                <a16:creationId xmlns:a16="http://schemas.microsoft.com/office/drawing/2014/main" id="{59B44FEB-2242-456C-BC9E-EF372FC39B3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1497734" y="1246188"/>
            <a:ext cx="103717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5062" name="AutoShape 1030">
            <a:extLst>
              <a:ext uri="{FF2B5EF4-FFF2-40B4-BE49-F238E27FC236}">
                <a16:creationId xmlns:a16="http://schemas.microsoft.com/office/drawing/2014/main" id="{D2730673-38FE-4305-AD4E-CCEF5338F1D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79967" y="1252538"/>
            <a:ext cx="103717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5063" name="AutoShape 1031">
            <a:extLst>
              <a:ext uri="{FF2B5EF4-FFF2-40B4-BE49-F238E27FC236}">
                <a16:creationId xmlns:a16="http://schemas.microsoft.com/office/drawing/2014/main" id="{94D137E0-B056-40E3-ACFA-6A9B14B55A7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774018" y="5783264"/>
            <a:ext cx="4641849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5064" name="Rectangle 1032">
            <a:extLst>
              <a:ext uri="{FF2B5EF4-FFF2-40B4-BE49-F238E27FC236}">
                <a16:creationId xmlns:a16="http://schemas.microsoft.com/office/drawing/2014/main" id="{60BC9958-B6B7-4835-AFC9-A527642E1B2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61001" y="5734051"/>
            <a:ext cx="1265767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5065" name="Rectangle 1033">
            <a:extLst>
              <a:ext uri="{FF2B5EF4-FFF2-40B4-BE49-F238E27FC236}">
                <a16:creationId xmlns:a16="http://schemas.microsoft.com/office/drawing/2014/main" id="{38C25906-5286-4A3F-AB98-EB84F84A85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752600"/>
            <a:ext cx="103632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66" name="Rectangle 1034">
            <a:extLst>
              <a:ext uri="{FF2B5EF4-FFF2-40B4-BE49-F238E27FC236}">
                <a16:creationId xmlns:a16="http://schemas.microsoft.com/office/drawing/2014/main" id="{71F91666-B3D3-48C2-A913-888944F09E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465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5067" name="Rectangle 1035">
            <a:extLst>
              <a:ext uri="{FF2B5EF4-FFF2-40B4-BE49-F238E27FC236}">
                <a16:creationId xmlns:a16="http://schemas.microsoft.com/office/drawing/2014/main" id="{D0DE5682-7C5B-422A-B0D1-A018296B0D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68" name="Rectangle 1036">
            <a:extLst>
              <a:ext uri="{FF2B5EF4-FFF2-40B4-BE49-F238E27FC236}">
                <a16:creationId xmlns:a16="http://schemas.microsoft.com/office/drawing/2014/main" id="{A0813AB9-1FA2-4C1D-9518-1C6E5A436F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69" name="Rectangle 1037">
            <a:extLst>
              <a:ext uri="{FF2B5EF4-FFF2-40B4-BE49-F238E27FC236}">
                <a16:creationId xmlns:a16="http://schemas.microsoft.com/office/drawing/2014/main" id="{6D472ECE-90FE-4B06-B6D2-0C5A787F25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DF6330-6E39-433B-ACB3-8332BAB68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38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B8AD-3E5B-42B6-8B8B-82731337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3ADCB-D538-4263-A0FD-07F0BB6AD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0CD65-F50A-4C33-B101-488294F6D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44E9D-D5A1-4D50-B66C-E3EA77D1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F0705-9C02-4068-AEF4-8CD27120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AC83C-C86F-4505-BE60-25AEF8A4C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68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53AD6-C3A2-46E6-8444-DBC92AF4D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5317" y="284164"/>
            <a:ext cx="2726267" cy="5811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1830A-1D63-4CD0-8789-873E3EF50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84164"/>
            <a:ext cx="7977717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F0970-B37E-4744-9DD5-8E0369490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E4048-430D-4E22-87F4-B7A5F097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37A93-2A0A-413D-A4E8-2B19F94A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0384-DCD7-4E61-9B48-C623F87E1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645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DCF8A-8920-48BD-9883-B44C8E075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84" y="284163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1B736-16C1-496B-BB22-F4852B748D1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BABAB-9C12-4E7E-A7A7-1FD8AF152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401D1-5A6E-4848-9DDB-7F020F357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FFCE6-C98C-4CC7-A5EE-0DB3F15E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411D7-D377-4DB6-8144-CB477D7F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5867" y="6248400"/>
            <a:ext cx="711200" cy="609600"/>
          </a:xfrm>
        </p:spPr>
        <p:txBody>
          <a:bodyPr/>
          <a:lstStyle>
            <a:lvl1pPr>
              <a:defRPr/>
            </a:lvl1pPr>
          </a:lstStyle>
          <a:p>
            <a:fld id="{1FF4E088-0BF6-47D4-9910-EA60729C6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73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0C58-5668-401A-B573-C1011A10C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84" y="284163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8D0C5-89ED-4C63-82BE-13A217B692D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1DAB3-6058-46A6-92A3-395D5160C555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0800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0136D4-6499-4862-ADD0-B2E2BA4182D5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4076700"/>
            <a:ext cx="50800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8E18E-6C8B-48FE-8697-666FE31D8C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16476BD-12AC-4E27-8197-57729A74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F753DD4-3BF6-449D-8761-87625C2C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5867" y="6248400"/>
            <a:ext cx="711200" cy="609600"/>
          </a:xfrm>
        </p:spPr>
        <p:txBody>
          <a:bodyPr/>
          <a:lstStyle>
            <a:lvl1pPr>
              <a:defRPr/>
            </a:lvl1pPr>
          </a:lstStyle>
          <a:p>
            <a:fld id="{3DCE3B67-B79E-44CE-8A1C-4A3FF214B7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950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06F37-E263-498D-B7F3-2E0F33C85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84" y="284163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974A-0582-4142-AE00-B3FB8DD0815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E81542C8-10A2-454A-BAFF-F1688F4FAAF5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6197600" y="1905000"/>
            <a:ext cx="50800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0F3AD-1155-4956-BDF4-1D7F0CF1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7F9B6-60BC-4324-A1C4-6B746BA7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1ED18-E2B6-4807-A0C0-CFBAE9F1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5867" y="6248400"/>
            <a:ext cx="711200" cy="609600"/>
          </a:xfrm>
        </p:spPr>
        <p:txBody>
          <a:bodyPr/>
          <a:lstStyle>
            <a:lvl1pPr>
              <a:defRPr/>
            </a:lvl1pPr>
          </a:lstStyle>
          <a:p>
            <a:fld id="{D262A6D9-9826-494A-B985-85A140D30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65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719C-F472-414F-BFE2-B00A94A84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5B169-E317-4D23-A1DB-2F836B5E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4D483-8B07-445F-8C53-2C7D0B51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957D7-7408-4F79-8700-CF8F192FC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C674A-4C81-47F0-9A9C-D313B2ADA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65B60-1172-421D-953B-86FC2FC9C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21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462B-ED56-49D6-89B4-414DA187F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B1D44-ED94-4171-96D4-38468CA0D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22B89-165B-43BC-BBC1-ACF7C7FB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B8E97-AD6E-49AF-B9E4-E50FD96C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07AE0-47C4-4BDB-B252-49780A2D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B329C-7CD5-49EB-BE92-857727B0C0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77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DCE13-E504-4E7D-A8D6-F4DB493C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31F05-ECCF-4047-AD59-1A8E9F81B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3C16D-D18B-44DF-A581-4DAD26378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48E93-F48A-4581-B6D2-9228D118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ADA55-6A84-4664-B344-6B6DFC0B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A6A18-CB97-4E29-80CE-511862B5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6495F-7895-427E-88C2-64A80D1FBA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70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FA9BE-88B6-43EE-86B4-C00473EA7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D6445-CA08-4495-AA2F-D90DFC6D7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2C1E5-1538-44E5-B2F0-EE759203C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446A9-12F5-48F3-B1C2-84C04F0F4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02B92-B2B6-40A4-BDB5-6294DE622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87D3DA-C1B8-4D30-932A-A722B409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17EFB9-3980-48BD-8169-212052E8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39D0A5-626F-4A5B-B5D5-346FBCC1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8B7F8-38E3-4106-90F3-B596539DC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47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F877F-58CA-4F6A-8B15-74F0B846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F3E577-1484-4DA0-8506-EED0AAF4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A485B-9538-4A93-A143-A9670612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C7D1E-5B61-48EB-B734-5A459FC55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EFEAF-3C6B-4CAF-B6B8-27992C889E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68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476AEE-D43F-4257-BB05-CC37FAC9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807F32-0706-4ECF-B26A-C06B9B5C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A5220-374A-4CD8-BBD5-289FEE91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EA2C7-D7AE-453D-BF60-26141C84F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79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BBB77-7D7F-4D3E-84F4-3EF2B3FC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D5D55-513B-4188-91EC-659AADB5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7B08C-5F0D-499C-A8BB-8E21B08BF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C5385-F2C2-4860-AEB7-CEB8C3EF8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A565E-CC1E-417F-B367-91DF4434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7CBDC-7815-4A2F-9ACC-1460A125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664F5-C62A-46B7-880C-3B6AFC049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45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82183-9CB9-4032-8207-62FC8B16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1F17DE-4C99-4AEF-82A8-4C7FC7B31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0F310-5F38-4B6E-8672-22FBA72B5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AFF7A-F3F2-44AC-9FD9-9E0E5BD9C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96A1F-7926-4952-9DBE-B3323DF5B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1D012-8A8A-4161-BE43-A6E6BB1F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DC061-405B-4E4B-91E2-E488C96B92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79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C2CBE6A-F0E7-43C6-9981-BD8B12B00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58384" y="28416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C1253B8-7B69-48C6-9BC8-5B9BE184AA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10363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6623895B-7303-487D-8227-5D19611405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0188856A-7F99-453B-8998-3CDF50B518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C921FC5C-AF4A-4E0F-989C-1F3EC3C96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112776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BE1E4931-C685-4C17-9285-73D10DC31BF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30200" y="0"/>
            <a:ext cx="1058333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9EE4C5C1-228A-409C-AA26-1F9A5B913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400" y="6553201"/>
            <a:ext cx="276860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1800"/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369D1DDD-D4E5-46C1-9FA8-25C2020613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55867" y="6248400"/>
            <a:ext cx="7112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6D6BC75-AA32-4AF2-8731-19FB54809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07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32B69211-F638-4EDF-AD2E-63F7667E6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a “substantive” response post?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F01F65C-4E62-421D-89D0-FF8E86D06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7772400" cy="4724400"/>
          </a:xfrm>
        </p:spPr>
        <p:txBody>
          <a:bodyPr/>
          <a:lstStyle/>
          <a:p>
            <a:r>
              <a:rPr lang="en-US" altLang="en-US" b="1" dirty="0"/>
              <a:t>1. one with practical  importance: </a:t>
            </a:r>
            <a:r>
              <a:rPr lang="en-US" altLang="en-US" dirty="0"/>
              <a:t>having practical importance, value, or effect</a:t>
            </a: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i="1" dirty="0"/>
              <a:t>a substantive agreement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b="1" dirty="0"/>
              <a:t>2. one that is substantial: </a:t>
            </a:r>
            <a:r>
              <a:rPr lang="en-US" altLang="en-US" dirty="0"/>
              <a:t>substantial in amount or quantity</a:t>
            </a: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i="1" dirty="0"/>
              <a:t>a substantive meal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</TotalTime>
  <Words>49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Ricepaper</vt:lpstr>
      <vt:lpstr>What is a “substantive” response post?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“substantive” response post?</dc:title>
  <dc:creator>Howard Culbertson</dc:creator>
  <cp:lastModifiedBy>Howard Culbertson</cp:lastModifiedBy>
  <cp:revision>1</cp:revision>
  <dcterms:created xsi:type="dcterms:W3CDTF">2020-12-17T13:15:57Z</dcterms:created>
  <dcterms:modified xsi:type="dcterms:W3CDTF">2020-12-17T13:18:19Z</dcterms:modified>
</cp:coreProperties>
</file>