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4" r:id="rId4"/>
    <p:sldId id="259" r:id="rId5"/>
    <p:sldId id="258" r:id="rId6"/>
    <p:sldId id="262" r:id="rId7"/>
    <p:sldId id="263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>
            <a:extLst>
              <a:ext uri="{FF2B5EF4-FFF2-40B4-BE49-F238E27FC236}">
                <a16:creationId xmlns:a16="http://schemas.microsoft.com/office/drawing/2014/main" id="{864432A6-2A45-42FA-98B9-1B3E312B4D0A}"/>
              </a:ext>
            </a:extLst>
          </p:cNvPr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25B1C51A-D576-4092-B6AF-37D94A1D4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6" name="Rectangle 8">
              <a:extLst>
                <a:ext uri="{FF2B5EF4-FFF2-40B4-BE49-F238E27FC236}">
                  <a16:creationId xmlns:a16="http://schemas.microsoft.com/office/drawing/2014/main" id="{0831B8FE-8147-4756-8C40-FCA073E9A15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7" name="Rectangle 9">
              <a:extLst>
                <a:ext uri="{FF2B5EF4-FFF2-40B4-BE49-F238E27FC236}">
                  <a16:creationId xmlns:a16="http://schemas.microsoft.com/office/drawing/2014/main" id="{8A21B58D-3751-4493-87D6-E921208F3C4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8" name="Rectangle 10">
              <a:extLst>
                <a:ext uri="{FF2B5EF4-FFF2-40B4-BE49-F238E27FC236}">
                  <a16:creationId xmlns:a16="http://schemas.microsoft.com/office/drawing/2014/main" id="{13BB1CE9-A56F-4307-B271-F0E4F910F70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9" name="Rectangle 11">
              <a:extLst>
                <a:ext uri="{FF2B5EF4-FFF2-40B4-BE49-F238E27FC236}">
                  <a16:creationId xmlns:a16="http://schemas.microsoft.com/office/drawing/2014/main" id="{D59ADC53-CB30-4BB6-A3C0-1D9FDD5E2338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" name="Rectangle 12">
              <a:extLst>
                <a:ext uri="{FF2B5EF4-FFF2-40B4-BE49-F238E27FC236}">
                  <a16:creationId xmlns:a16="http://schemas.microsoft.com/office/drawing/2014/main" id="{BC5597CD-6ACB-4AC0-B9D7-F2C374515443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1" name="Rectangle 13">
              <a:extLst>
                <a:ext uri="{FF2B5EF4-FFF2-40B4-BE49-F238E27FC236}">
                  <a16:creationId xmlns:a16="http://schemas.microsoft.com/office/drawing/2014/main" id="{41F98ECC-AA7A-44DB-A82D-E09DC8B52FC5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2" name="Rectangle 14">
              <a:extLst>
                <a:ext uri="{FF2B5EF4-FFF2-40B4-BE49-F238E27FC236}">
                  <a16:creationId xmlns:a16="http://schemas.microsoft.com/office/drawing/2014/main" id="{E12949FB-BB63-4DA7-89A9-25A48A71FF1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3" name="Rectangle 15">
              <a:extLst>
                <a:ext uri="{FF2B5EF4-FFF2-40B4-BE49-F238E27FC236}">
                  <a16:creationId xmlns:a16="http://schemas.microsoft.com/office/drawing/2014/main" id="{A0D145E5-10A5-4748-BF53-6BBB41A5EC02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4" name="Rectangle 16">
              <a:extLst>
                <a:ext uri="{FF2B5EF4-FFF2-40B4-BE49-F238E27FC236}">
                  <a16:creationId xmlns:a16="http://schemas.microsoft.com/office/drawing/2014/main" id="{AECB0DD3-DA60-4F63-970B-30A530EA348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5" name="Rectangle 17">
              <a:extLst>
                <a:ext uri="{FF2B5EF4-FFF2-40B4-BE49-F238E27FC236}">
                  <a16:creationId xmlns:a16="http://schemas.microsoft.com/office/drawing/2014/main" id="{92047FC8-CDBD-4555-84BF-0DE22AB1D3A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6" name="Rectangle 18">
              <a:extLst>
                <a:ext uri="{FF2B5EF4-FFF2-40B4-BE49-F238E27FC236}">
                  <a16:creationId xmlns:a16="http://schemas.microsoft.com/office/drawing/2014/main" id="{C22B1E05-BDD7-4E3A-9E34-A15411CDE5F5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CB7907C3-9A95-441A-9AAF-7ECD994E6A0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A102C453-DB1B-4EF6-90DB-2CD0459A0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EA07E92E-2E35-4616-9C2F-D0D40EA93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6B57C8-274D-437B-8AA4-7E011DDDC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5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DDC87B-9B19-4366-BF2C-D9C5D90F1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C04765-6221-4EE9-9C3A-8CA4FCE7B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E2D5E7-D4F0-4CBF-9303-3FDE8C9E5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99868-06AA-4EE9-96DF-4BBE1EABE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69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59B2A4-9297-4D92-89EC-8A408743E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ECD601-0DC6-4FDE-8685-CFB90FBF6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27A615-D102-44FA-8D2F-BF2ADEB20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4B29-3C17-4281-9B40-B3141E5B6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83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DC3BE5-1AA3-4B2E-B7FA-FCFDB987A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659D6C-9678-4304-9B8E-4AF806531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DD4AA-8DB2-4574-A3CA-8DF57AC915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4F120-3EFE-43D8-97AD-C9B702EBC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49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B6BA93-948B-4019-AF5F-BD91656B5C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DD6F9-614F-41F3-B595-EF26D7264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97460A-C053-4610-A364-286E8D5AD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EAB52-16CB-4F7C-A43B-A4603236C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94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C6841F-E9AA-4FCC-88FB-6132402FC7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31F0A4-F109-4733-A925-C8FB1785C4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902E48-F96D-4841-80C8-916D75170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B3BC-2AF5-4C99-B8C7-6D358294F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4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69175B-7918-4C31-A60C-1214B1335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34F904-38B4-4BED-8C0F-B9B459922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FDF9DF-6658-4006-882C-70F8A41F1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6C85B-C380-4C71-BFF8-005B9A126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19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D37A13-69DA-4566-BD31-1046459BE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F4C1D7-D386-4615-8BA8-2B1BC8330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721640-2CAE-4DC2-B4D4-E2287A77C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2105-8DD4-4A8C-BE56-BA9A5591F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70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77FBC4-688F-427E-81A4-05977E27AE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5FCF9F-D0F4-47BB-94CA-4E20C6C1F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9099A8-0A13-46BF-A033-04CF11718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9D0E-E906-44FB-AC60-9C81271B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93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BEBA4-8495-46CE-AC4F-A94BFDE158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CF213-0B47-4121-B106-92566944F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487B45-2762-49D7-A8DD-FE212BF5E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82D64-AFF5-4ED2-9A2D-402AE74B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A58BE4-20BD-479E-BBDD-C727C41E1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4986DA-D8E3-45F1-AB17-5371466CE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200952-B184-45C0-BE0E-E4146BBFA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649D-8B4E-4A04-BD5B-263AF029F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18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D6AE20-0659-4D39-B134-A11DCB52C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C41D06-3B0C-4D48-A66D-D6E054BA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705CDC-C42C-4A6F-95D7-2B09C991F4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55CEFF-6435-43E8-B3C4-20B1C46AD8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8A8F88-2BC4-416E-8DA9-2F003F178E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A019454-2AC7-40A9-92D0-590F01D87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19">
            <a:extLst>
              <a:ext uri="{FF2B5EF4-FFF2-40B4-BE49-F238E27FC236}">
                <a16:creationId xmlns:a16="http://schemas.microsoft.com/office/drawing/2014/main" id="{3E8FC1F5-D56D-4063-8145-0A6B62B5F3CB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1032" name="Rectangle 7">
              <a:extLst>
                <a:ext uri="{FF2B5EF4-FFF2-40B4-BE49-F238E27FC236}">
                  <a16:creationId xmlns:a16="http://schemas.microsoft.com/office/drawing/2014/main" id="{3764FA30-1455-4754-8E2A-8156FB0E2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3" name="Rectangle 8">
              <a:extLst>
                <a:ext uri="{FF2B5EF4-FFF2-40B4-BE49-F238E27FC236}">
                  <a16:creationId xmlns:a16="http://schemas.microsoft.com/office/drawing/2014/main" id="{0375459B-EA9B-4376-B070-E8A662658F8F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4" name="Rectangle 9">
              <a:extLst>
                <a:ext uri="{FF2B5EF4-FFF2-40B4-BE49-F238E27FC236}">
                  <a16:creationId xmlns:a16="http://schemas.microsoft.com/office/drawing/2014/main" id="{BFC2A85C-91C4-4980-828E-0AEA8666B13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5" name="Rectangle 10">
              <a:extLst>
                <a:ext uri="{FF2B5EF4-FFF2-40B4-BE49-F238E27FC236}">
                  <a16:creationId xmlns:a16="http://schemas.microsoft.com/office/drawing/2014/main" id="{4E0C4FE3-CB14-49D6-8834-A32468F3995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6" name="Rectangle 11">
              <a:extLst>
                <a:ext uri="{FF2B5EF4-FFF2-40B4-BE49-F238E27FC236}">
                  <a16:creationId xmlns:a16="http://schemas.microsoft.com/office/drawing/2014/main" id="{D5734379-4E47-4F83-86F6-66F69AB79CC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7" name="Rectangle 12">
              <a:extLst>
                <a:ext uri="{FF2B5EF4-FFF2-40B4-BE49-F238E27FC236}">
                  <a16:creationId xmlns:a16="http://schemas.microsoft.com/office/drawing/2014/main" id="{6BEEB08A-7BF6-4C34-A23D-804B77054987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8" name="Rectangle 13">
              <a:extLst>
                <a:ext uri="{FF2B5EF4-FFF2-40B4-BE49-F238E27FC236}">
                  <a16:creationId xmlns:a16="http://schemas.microsoft.com/office/drawing/2014/main" id="{7DE4B6F9-1727-4DB2-9CE2-906C5036F8D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39" name="Rectangle 14">
              <a:extLst>
                <a:ext uri="{FF2B5EF4-FFF2-40B4-BE49-F238E27FC236}">
                  <a16:creationId xmlns:a16="http://schemas.microsoft.com/office/drawing/2014/main" id="{3EDA7A6A-9A33-4FBD-9270-3CD45ACF5656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0" name="Rectangle 15">
              <a:extLst>
                <a:ext uri="{FF2B5EF4-FFF2-40B4-BE49-F238E27FC236}">
                  <a16:creationId xmlns:a16="http://schemas.microsoft.com/office/drawing/2014/main" id="{068D3A91-4BC8-4F81-979A-7888C9D46B66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1" name="Rectangle 16">
              <a:extLst>
                <a:ext uri="{FF2B5EF4-FFF2-40B4-BE49-F238E27FC236}">
                  <a16:creationId xmlns:a16="http://schemas.microsoft.com/office/drawing/2014/main" id="{61E53CB6-23D8-444C-BE21-2FE3E4A7E9EC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2" name="Rectangle 17">
              <a:extLst>
                <a:ext uri="{FF2B5EF4-FFF2-40B4-BE49-F238E27FC236}">
                  <a16:creationId xmlns:a16="http://schemas.microsoft.com/office/drawing/2014/main" id="{5DA00089-8404-41D4-88B5-11C0F9989C5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1043" name="Rectangle 18">
              <a:extLst>
                <a:ext uri="{FF2B5EF4-FFF2-40B4-BE49-F238E27FC236}">
                  <a16:creationId xmlns:a16="http://schemas.microsoft.com/office/drawing/2014/main" id="{9C2DAA0B-84A4-40D0-93A7-2D897F9EB185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mahttp:/home.snu.edu/~hculbert/ppt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79ED049-2019-481A-9490-A7FF95DD20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Volunteer Service Project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43A9055-1D99-48AE-88EE-0B952E7422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How to fulfill the requirement for Ministry, Church and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B1DF5700-DFD9-42A7-AA81-EF0FA7B88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Objections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0C43B6C-E60E-4B44-9586-9546DF456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“How can it be ministry if it’s required?”</a:t>
            </a:r>
          </a:p>
          <a:p>
            <a:pPr lvl="1">
              <a:defRPr/>
            </a:pPr>
            <a:r>
              <a:rPr lang="en-US" altLang="en-US"/>
              <a:t>Isn’t using “required” and “volunteer” in the same phrase an oxymoron?</a:t>
            </a:r>
          </a:p>
          <a:p>
            <a:pPr lvl="1">
              <a:defRPr/>
            </a:pPr>
            <a:r>
              <a:rPr lang="en-US" altLang="en-US"/>
              <a:t>“This course could step on the toes of those who are not religious and have no desire to participate in the activities required by this class” – student response on evaluation form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CF42D70-713C-4E69-B333-CD1272B0E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Objections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F75CCF6-55BF-49E5-8357-33EB480E7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/>
              <a:t>“I’m too busy!”</a:t>
            </a:r>
          </a:p>
          <a:p>
            <a:pPr lvl="1">
              <a:defRPr/>
            </a:pPr>
            <a:r>
              <a:rPr lang="en-US" altLang="en-US"/>
              <a:t>"Now that I have built relationships, this is an essential part of my week. I don't even see it as volunteer service. It's more like spending time with my friends" -- Katie Tate</a:t>
            </a:r>
          </a:p>
          <a:p>
            <a:pPr lvl="1"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C86D711-1518-4F84-B5D8-1B0CAC42B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Okay, what do I have to do?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1F9B1D4-3415-4CB3-B107-B2B668DAD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8 hours of volunteer service</a:t>
            </a:r>
          </a:p>
          <a:p>
            <a:pPr lvl="1">
              <a:defRPr/>
            </a:pPr>
            <a:r>
              <a:rPr lang="en-US" altLang="en-US"/>
              <a:t>Spread over the semester</a:t>
            </a:r>
          </a:p>
          <a:p>
            <a:pPr lvl="1">
              <a:defRPr/>
            </a:pPr>
            <a:r>
              <a:rPr lang="en-US" altLang="en-US"/>
              <a:t>All at one time</a:t>
            </a:r>
          </a:p>
          <a:p>
            <a:pPr lvl="2">
              <a:defRPr/>
            </a:pPr>
            <a:r>
              <a:rPr lang="en-US" altLang="en-US"/>
              <a:t>One or two weekends</a:t>
            </a:r>
          </a:p>
          <a:p>
            <a:pPr lvl="2">
              <a:defRPr/>
            </a:pPr>
            <a:r>
              <a:rPr lang="en-US" altLang="en-US"/>
              <a:t>Spring break at your home church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A7675D-1B53-456C-9D34-F3D6EC45F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Possibilities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9E56967-50D8-4D4B-98E4-5FCD55C66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list of possibilities is long</a:t>
            </a:r>
          </a:p>
          <a:p>
            <a:pPr lvl="1">
              <a:defRPr/>
            </a:pPr>
            <a:r>
              <a:rPr lang="en-US" altLang="en-US"/>
              <a:t>Churches</a:t>
            </a:r>
          </a:p>
          <a:p>
            <a:pPr lvl="1">
              <a:defRPr/>
            </a:pPr>
            <a:r>
              <a:rPr lang="en-US" altLang="en-US"/>
              <a:t>Parachurch organizations</a:t>
            </a:r>
          </a:p>
          <a:p>
            <a:pPr lvl="2">
              <a:defRPr/>
            </a:pPr>
            <a:r>
              <a:rPr lang="en-US" altLang="en-US"/>
              <a:t>Young Life</a:t>
            </a:r>
          </a:p>
          <a:p>
            <a:pPr lvl="2">
              <a:defRPr/>
            </a:pPr>
            <a:r>
              <a:rPr lang="en-US" altLang="en-US"/>
              <a:t>Big Brother/Big Sister</a:t>
            </a:r>
          </a:p>
          <a:p>
            <a:pPr lvl="2">
              <a:defRPr/>
            </a:pPr>
            <a:r>
              <a:rPr lang="en-US" altLang="en-US"/>
              <a:t>Whiz kids</a:t>
            </a:r>
          </a:p>
          <a:p>
            <a:pPr lvl="1">
              <a:defRPr/>
            </a:pPr>
            <a:r>
              <a:rPr lang="en-US" altLang="en-US"/>
              <a:t>Compassionate ministry centers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0426742-4269-4B85-9758-AD206AA52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Past places of service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5275A5E-781B-45E6-B63E-8AF7DEB303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Agape Assembly of God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AIDS Hospice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American Red Cross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Anadarko Bethel Baptist church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Bethany First Nazarene church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City Rescue Mission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Crossings Community Church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Dallas Nazarene church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Fellowship of Christian Athletes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First Indian Nazarene church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King’s Klinic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effectLst/>
                <a:latin typeface="CG Times" pitchFamily="18" charset="0"/>
              </a:rPr>
              <a:t>Lake Overholser Nazarene church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E2B3AA2E-8330-4A83-984A-A1A03D1407F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2672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effectLst/>
                <a:latin typeface="CG Times" pitchFamily="18" charset="0"/>
              </a:rPr>
              <a:t>Luz y vida Nazarene church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Mannsville First Baptist church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Metroplex Fellowship Nazarene church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MWC Community Nazarene church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New Life Free Clinic -- Greenvale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N. Arkansas Extravaganza group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Pryor Nazarene church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Ronald McDonald house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St. David’s Episcopal church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Sterling House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Vencor hospital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Whiz Kids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>
                <a:effectLst/>
                <a:latin typeface="CG Times" pitchFamily="18" charset="0"/>
              </a:rPr>
              <a:t>Young Life</a:t>
            </a:r>
          </a:p>
          <a:p>
            <a:pPr>
              <a:lnSpc>
                <a:spcPct val="90000"/>
              </a:lnSpc>
              <a:defRPr/>
            </a:pP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64C7FE0-5171-41F3-AECB-633CF13EB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Proposal – due this week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564596B-24F3-4138-9EB6-200BCCE7F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/>
              <a:t>What is it? (Name of church/organization)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What will you be doing (or at least think you will be doing?)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Why are you choosing this particular avenue of service?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How is it a “fit” for you (spiritual gifts, abilities)?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Name of supervisor and his/her phone number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ACC4CE2-AF92-4D83-A84E-6BBCBE6C6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End-of-Semester Reporting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20D26E-4F54-4356-A4DF-F42B0D296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6-8 page end-of-semester report</a:t>
            </a:r>
          </a:p>
          <a:p>
            <a:pPr>
              <a:defRPr/>
            </a:pPr>
            <a:r>
              <a:rPr lang="en-US" altLang="en-US"/>
              <a:t>Two quotes from textbooks</a:t>
            </a:r>
          </a:p>
          <a:p>
            <a:pPr>
              <a:defRPr/>
            </a:pPr>
            <a:r>
              <a:rPr lang="en-US" altLang="en-US"/>
              <a:t>Reflection on spiritual gifts and spiritual priorities surveys</a:t>
            </a:r>
          </a:p>
          <a:p>
            <a:pPr>
              <a:defRPr/>
            </a:pPr>
            <a:r>
              <a:rPr lang="en-US" altLang="en-US"/>
              <a:t>Log of actual time spent</a:t>
            </a:r>
          </a:p>
          <a:p>
            <a:pPr lvl="1">
              <a:defRPr/>
            </a:pPr>
            <a:r>
              <a:rPr lang="en-US" altLang="en-US"/>
              <a:t>Dates, hours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DDA5-0490-4265-ADB4-C276208F4232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>
              <a:defRPr/>
            </a:pPr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752D6-E826-4300-8A94-FD2CEE6545C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knbar">
  <a:themeElements>
    <a:clrScheme name="Brknbar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Brkn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rknbar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Designs\BRKNBAR.POT</Template>
  <TotalTime>131</TotalTime>
  <Words>383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Monotype Sorts</vt:lpstr>
      <vt:lpstr>CG Times</vt:lpstr>
      <vt:lpstr>Wingdings</vt:lpstr>
      <vt:lpstr>Brknbar</vt:lpstr>
      <vt:lpstr>Volunteer Service Project</vt:lpstr>
      <vt:lpstr>Objections</vt:lpstr>
      <vt:lpstr>Objections</vt:lpstr>
      <vt:lpstr>Okay, what do I have to do?</vt:lpstr>
      <vt:lpstr>Possibilities</vt:lpstr>
      <vt:lpstr>Past places of service</vt:lpstr>
      <vt:lpstr>Proposal – due this week</vt:lpstr>
      <vt:lpstr>End-of-Semester Reporting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Service Project</dc:title>
  <dc:creator>Howard Culbertson</dc:creator>
  <cp:lastModifiedBy>Howard Culbertson</cp:lastModifiedBy>
  <cp:revision>6</cp:revision>
  <dcterms:created xsi:type="dcterms:W3CDTF">2001-05-29T18:16:27Z</dcterms:created>
  <dcterms:modified xsi:type="dcterms:W3CDTF">2020-12-20T22:40:26Z</dcterms:modified>
</cp:coreProperties>
</file>