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98" r:id="rId2"/>
    <p:sldId id="297" r:id="rId3"/>
    <p:sldId id="257" r:id="rId4"/>
    <p:sldId id="289" r:id="rId5"/>
    <p:sldId id="299" r:id="rId6"/>
    <p:sldId id="306" r:id="rId7"/>
    <p:sldId id="258" r:id="rId8"/>
    <p:sldId id="260" r:id="rId9"/>
    <p:sldId id="273" r:id="rId10"/>
    <p:sldId id="307" r:id="rId11"/>
    <p:sldId id="309" r:id="rId12"/>
    <p:sldId id="276" r:id="rId13"/>
    <p:sldId id="277" r:id="rId14"/>
    <p:sldId id="304" r:id="rId15"/>
    <p:sldId id="280" r:id="rId16"/>
    <p:sldId id="305" r:id="rId17"/>
    <p:sldId id="296" r:id="rId18"/>
    <p:sldId id="288" r:id="rId19"/>
    <p:sldId id="300" r:id="rId20"/>
    <p:sldId id="301" r:id="rId21"/>
    <p:sldId id="302" r:id="rId22"/>
    <p:sldId id="303" r:id="rId23"/>
    <p:sldId id="310" r:id="rId24"/>
    <p:sldId id="311" r:id="rId25"/>
    <p:sldId id="281" r:id="rId26"/>
    <p:sldId id="308" r:id="rId27"/>
    <p:sldId id="312"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5"/>
    <a:srgbClr val="000059"/>
    <a:srgbClr val="00006A"/>
    <a:srgbClr val="0F04BD"/>
    <a:srgbClr val="FF0000"/>
    <a:srgbClr val="003300"/>
    <a:srgbClr val="00009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6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C6B72F3-A9E6-4E65-972F-4305033C500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ltLang="en-US"/>
          </a:p>
        </p:txBody>
      </p:sp>
      <p:sp>
        <p:nvSpPr>
          <p:cNvPr id="3075" name="Rectangle 3">
            <a:extLst>
              <a:ext uri="{FF2B5EF4-FFF2-40B4-BE49-F238E27FC236}">
                <a16:creationId xmlns:a16="http://schemas.microsoft.com/office/drawing/2014/main" id="{07B35331-DA88-4EE8-BEF6-72DB463C758E}"/>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ltLang="en-US"/>
          </a:p>
        </p:txBody>
      </p:sp>
      <p:sp>
        <p:nvSpPr>
          <p:cNvPr id="29700" name="Rectangle 4">
            <a:extLst>
              <a:ext uri="{FF2B5EF4-FFF2-40B4-BE49-F238E27FC236}">
                <a16:creationId xmlns:a16="http://schemas.microsoft.com/office/drawing/2014/main" id="{2C3A862A-0CF7-453B-B87F-359B3E2EEA5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53C7377-99DC-4AA8-82A4-2FE5F95E1C2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1EBF8E73-B8B9-49EE-9BFB-5898C705393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ltLang="en-US"/>
          </a:p>
        </p:txBody>
      </p:sp>
      <p:sp>
        <p:nvSpPr>
          <p:cNvPr id="3079" name="Rectangle 7">
            <a:extLst>
              <a:ext uri="{FF2B5EF4-FFF2-40B4-BE49-F238E27FC236}">
                <a16:creationId xmlns:a16="http://schemas.microsoft.com/office/drawing/2014/main" id="{6DEBFACD-E870-498E-BF85-9A29DFE6FEC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1D15BC8-BC2C-46F4-A53E-F9F3C948D52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57579A3-DDEB-4905-A83B-AB0BCE38A73B}"/>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ECD171-AA78-4D74-8CFE-0B9C6418BC1C}" type="slidenum">
              <a:rPr lang="en-US" altLang="en-US" sz="1200"/>
              <a:pPr/>
              <a:t>1</a:t>
            </a:fld>
            <a:endParaRPr lang="en-US" altLang="en-US" sz="1200"/>
          </a:p>
        </p:txBody>
      </p:sp>
      <p:sp>
        <p:nvSpPr>
          <p:cNvPr id="30723" name="Rectangle 2">
            <a:extLst>
              <a:ext uri="{FF2B5EF4-FFF2-40B4-BE49-F238E27FC236}">
                <a16:creationId xmlns:a16="http://schemas.microsoft.com/office/drawing/2014/main" id="{CBE27917-1FB4-47D6-962B-CCE0EDD76E1A}"/>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A404ADFE-EA5F-45D1-81F1-0A6E5A1EC380}"/>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A54E32F-E5D2-4870-BA7F-45FE5DBC1CA7}"/>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A0684EE-5546-4D5F-803A-9799A5C372F1}" type="slidenum">
              <a:rPr lang="en-US" altLang="en-US" sz="1200"/>
              <a:pPr/>
              <a:t>12</a:t>
            </a:fld>
            <a:endParaRPr lang="en-US" altLang="en-US" sz="1200"/>
          </a:p>
        </p:txBody>
      </p:sp>
      <p:sp>
        <p:nvSpPr>
          <p:cNvPr id="39939" name="Rectangle 2">
            <a:extLst>
              <a:ext uri="{FF2B5EF4-FFF2-40B4-BE49-F238E27FC236}">
                <a16:creationId xmlns:a16="http://schemas.microsoft.com/office/drawing/2014/main" id="{2809C23E-D2F9-4BD7-B917-748EF6CFA518}"/>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A25D35F6-DCCC-4E1C-935D-835054424313}"/>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348B7C8-DA92-4A13-B85B-5E6CD4170741}"/>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95674A2-4631-4C6C-8D28-8C8F51779EAC}" type="slidenum">
              <a:rPr lang="en-US" altLang="en-US" sz="1200"/>
              <a:pPr/>
              <a:t>13</a:t>
            </a:fld>
            <a:endParaRPr lang="en-US" altLang="en-US" sz="1200"/>
          </a:p>
        </p:txBody>
      </p:sp>
      <p:sp>
        <p:nvSpPr>
          <p:cNvPr id="40963" name="Rectangle 2">
            <a:extLst>
              <a:ext uri="{FF2B5EF4-FFF2-40B4-BE49-F238E27FC236}">
                <a16:creationId xmlns:a16="http://schemas.microsoft.com/office/drawing/2014/main" id="{4765F7CC-5612-4AA1-B078-29AD5CB90A40}"/>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FF7E18AE-7A44-4149-9099-71D4CC96EE00}"/>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B82004C-90DD-42C7-A817-3D55F936F1EF}"/>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5B84808-E261-4604-99D7-B7917159CEC7}" type="slidenum">
              <a:rPr lang="en-US" altLang="en-US" sz="1200"/>
              <a:pPr/>
              <a:t>14</a:t>
            </a:fld>
            <a:endParaRPr lang="en-US" altLang="en-US" sz="1200"/>
          </a:p>
        </p:txBody>
      </p:sp>
      <p:sp>
        <p:nvSpPr>
          <p:cNvPr id="41987" name="Rectangle 2">
            <a:extLst>
              <a:ext uri="{FF2B5EF4-FFF2-40B4-BE49-F238E27FC236}">
                <a16:creationId xmlns:a16="http://schemas.microsoft.com/office/drawing/2014/main" id="{9B3D6AFD-03DD-4873-91DE-02280443F38D}"/>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7C503228-FDEF-4C7F-A084-76B15F6DC4A6}"/>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B60EBB0-9FD3-425E-A480-4726C7E2FA2A}"/>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7C5CAB4-A875-41E9-AAB9-40A8C04900A5}" type="slidenum">
              <a:rPr lang="en-US" altLang="en-US" sz="1200"/>
              <a:pPr/>
              <a:t>15</a:t>
            </a:fld>
            <a:endParaRPr lang="en-US" altLang="en-US" sz="1200"/>
          </a:p>
        </p:txBody>
      </p:sp>
      <p:sp>
        <p:nvSpPr>
          <p:cNvPr id="43011" name="Rectangle 2">
            <a:extLst>
              <a:ext uri="{FF2B5EF4-FFF2-40B4-BE49-F238E27FC236}">
                <a16:creationId xmlns:a16="http://schemas.microsoft.com/office/drawing/2014/main" id="{89179C2B-9EF0-4CA5-8E35-256A8A35AB42}"/>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74B4002C-A9D7-40AA-B526-7E0C0895C6E4}"/>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1A8D21B-4D90-4A5A-BFBD-D10955972449}"/>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035A7F1-6E6A-4C6B-B313-1ECD2081934D}" type="slidenum">
              <a:rPr lang="en-US" altLang="en-US" sz="1200"/>
              <a:pPr/>
              <a:t>16</a:t>
            </a:fld>
            <a:endParaRPr lang="en-US" altLang="en-US" sz="1200"/>
          </a:p>
        </p:txBody>
      </p:sp>
      <p:sp>
        <p:nvSpPr>
          <p:cNvPr id="44035" name="Rectangle 2">
            <a:extLst>
              <a:ext uri="{FF2B5EF4-FFF2-40B4-BE49-F238E27FC236}">
                <a16:creationId xmlns:a16="http://schemas.microsoft.com/office/drawing/2014/main" id="{7428A5FB-CC94-4531-97A9-0BE98659216F}"/>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5A013FA4-5049-4046-82A0-8494AFC3614F}"/>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AFBBB16-521E-4982-A240-A3A264D80EBB}"/>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DCB3405-41C9-44F7-8863-24AC4346493C}" type="slidenum">
              <a:rPr lang="en-US" altLang="en-US" sz="1200"/>
              <a:pPr/>
              <a:t>17</a:t>
            </a:fld>
            <a:endParaRPr lang="en-US" altLang="en-US" sz="1200"/>
          </a:p>
        </p:txBody>
      </p:sp>
      <p:sp>
        <p:nvSpPr>
          <p:cNvPr id="45059" name="Rectangle 2">
            <a:extLst>
              <a:ext uri="{FF2B5EF4-FFF2-40B4-BE49-F238E27FC236}">
                <a16:creationId xmlns:a16="http://schemas.microsoft.com/office/drawing/2014/main" id="{ED2A3D49-40E6-480C-AF1B-3EAEF8C8FD87}"/>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1E97F2CC-BA9B-4A98-A3A4-87D3988FE28B}"/>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53D7CE4-7119-4064-8E4D-5603AB965852}"/>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75B113C-C404-458B-9481-AC98AB4598B2}" type="slidenum">
              <a:rPr lang="en-US" altLang="en-US" sz="1200"/>
              <a:pPr/>
              <a:t>18</a:t>
            </a:fld>
            <a:endParaRPr lang="en-US" altLang="en-US" sz="1200"/>
          </a:p>
        </p:txBody>
      </p:sp>
      <p:sp>
        <p:nvSpPr>
          <p:cNvPr id="46083" name="Rectangle 2">
            <a:extLst>
              <a:ext uri="{FF2B5EF4-FFF2-40B4-BE49-F238E27FC236}">
                <a16:creationId xmlns:a16="http://schemas.microsoft.com/office/drawing/2014/main" id="{8B0D55BC-D04F-4281-A034-A3B662BDDC3E}"/>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CDF258C2-45DF-4219-9193-5C42238286C9}"/>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00A720C-07C3-4FD5-AD63-464A231EDF42}"/>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80CC6FA-FB00-47ED-8E25-F2ADBBFE01AF}" type="slidenum">
              <a:rPr lang="en-US" altLang="en-US" sz="1200"/>
              <a:pPr/>
              <a:t>19</a:t>
            </a:fld>
            <a:endParaRPr lang="en-US" altLang="en-US" sz="1200"/>
          </a:p>
        </p:txBody>
      </p:sp>
      <p:sp>
        <p:nvSpPr>
          <p:cNvPr id="47107" name="Rectangle 2">
            <a:extLst>
              <a:ext uri="{FF2B5EF4-FFF2-40B4-BE49-F238E27FC236}">
                <a16:creationId xmlns:a16="http://schemas.microsoft.com/office/drawing/2014/main" id="{D89409C3-CF26-4417-88A6-6501D2961D19}"/>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FCB096CE-D0FF-45BA-8AFF-B528E48013D3}"/>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CA73E64-B372-47EB-875A-887D2272DC44}"/>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EA477C7-725D-4EAA-8569-53958B6476F3}" type="slidenum">
              <a:rPr lang="en-US" altLang="en-US" sz="1200"/>
              <a:pPr/>
              <a:t>20</a:t>
            </a:fld>
            <a:endParaRPr lang="en-US" altLang="en-US" sz="1200"/>
          </a:p>
        </p:txBody>
      </p:sp>
      <p:sp>
        <p:nvSpPr>
          <p:cNvPr id="48131" name="Rectangle 2">
            <a:extLst>
              <a:ext uri="{FF2B5EF4-FFF2-40B4-BE49-F238E27FC236}">
                <a16:creationId xmlns:a16="http://schemas.microsoft.com/office/drawing/2014/main" id="{AEE62D3D-AE12-4144-84E4-A04E46CF1C30}"/>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D69AC039-DD9F-403E-A111-99A92D0C7893}"/>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E50182F-072B-459B-80DA-8249BF96B9D8}"/>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1E2122A-6E67-4B68-9FBE-23CD53A3C2D1}" type="slidenum">
              <a:rPr lang="en-US" altLang="en-US" sz="1200"/>
              <a:pPr/>
              <a:t>21</a:t>
            </a:fld>
            <a:endParaRPr lang="en-US" altLang="en-US" sz="1200"/>
          </a:p>
        </p:txBody>
      </p:sp>
      <p:sp>
        <p:nvSpPr>
          <p:cNvPr id="49155" name="Rectangle 2">
            <a:extLst>
              <a:ext uri="{FF2B5EF4-FFF2-40B4-BE49-F238E27FC236}">
                <a16:creationId xmlns:a16="http://schemas.microsoft.com/office/drawing/2014/main" id="{DB380B18-F1CE-4FE1-AABA-CFC5EEE23312}"/>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F8D563A1-22CE-4D85-916C-DBC127F6A4CC}"/>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97D6A6D-9431-4B45-8870-2B5511DAFC6A}"/>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3BD1CF8-A883-453E-BF4C-9DBA6453C895}" type="slidenum">
              <a:rPr lang="en-US" altLang="en-US" sz="1200"/>
              <a:pPr/>
              <a:t>2</a:t>
            </a:fld>
            <a:endParaRPr lang="en-US" altLang="en-US" sz="1200"/>
          </a:p>
        </p:txBody>
      </p:sp>
      <p:sp>
        <p:nvSpPr>
          <p:cNvPr id="31747" name="Rectangle 2">
            <a:extLst>
              <a:ext uri="{FF2B5EF4-FFF2-40B4-BE49-F238E27FC236}">
                <a16:creationId xmlns:a16="http://schemas.microsoft.com/office/drawing/2014/main" id="{24E3CF63-742D-4625-A110-63FBAE74FFBE}"/>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2660FD66-E4E4-4263-AA7F-1FE39AB2FE2D}"/>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B41FDD6-2184-41D4-8BC4-AC4C37906054}"/>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A404E09-647A-448B-A35D-6F7FF2013FCA}" type="slidenum">
              <a:rPr lang="en-US" altLang="en-US" sz="1200"/>
              <a:pPr/>
              <a:t>22</a:t>
            </a:fld>
            <a:endParaRPr lang="en-US" altLang="en-US" sz="1200"/>
          </a:p>
        </p:txBody>
      </p:sp>
      <p:sp>
        <p:nvSpPr>
          <p:cNvPr id="50179" name="Rectangle 2">
            <a:extLst>
              <a:ext uri="{FF2B5EF4-FFF2-40B4-BE49-F238E27FC236}">
                <a16:creationId xmlns:a16="http://schemas.microsoft.com/office/drawing/2014/main" id="{F738C87E-3263-4E8D-A999-35186A01ECD4}"/>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E04602E4-4E23-4EFA-803E-97FE5D3F1BF4}"/>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4613D51-204A-45FF-90E5-59E99163D3B2}"/>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803C76A-A81A-4E7F-9E7C-44E9A6E4F795}" type="slidenum">
              <a:rPr lang="en-US" altLang="en-US" sz="1200"/>
              <a:pPr/>
              <a:t>25</a:t>
            </a:fld>
            <a:endParaRPr lang="en-US" altLang="en-US" sz="1200"/>
          </a:p>
        </p:txBody>
      </p:sp>
      <p:sp>
        <p:nvSpPr>
          <p:cNvPr id="51203" name="Rectangle 2">
            <a:extLst>
              <a:ext uri="{FF2B5EF4-FFF2-40B4-BE49-F238E27FC236}">
                <a16:creationId xmlns:a16="http://schemas.microsoft.com/office/drawing/2014/main" id="{916CE2BF-7BAE-425E-90AF-ECBA1D27D57A}"/>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959BB3F4-C331-4444-A46B-F5D3DEB19CE6}"/>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A54385E-4260-4669-B4C1-F4158B5FE205}"/>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7C9E865-E26B-4392-8109-82D6765A7983}" type="slidenum">
              <a:rPr lang="en-US" altLang="en-US" sz="1200"/>
              <a:pPr/>
              <a:t>3</a:t>
            </a:fld>
            <a:endParaRPr lang="en-US" altLang="en-US" sz="1200"/>
          </a:p>
        </p:txBody>
      </p:sp>
      <p:sp>
        <p:nvSpPr>
          <p:cNvPr id="32771" name="Rectangle 2">
            <a:extLst>
              <a:ext uri="{FF2B5EF4-FFF2-40B4-BE49-F238E27FC236}">
                <a16:creationId xmlns:a16="http://schemas.microsoft.com/office/drawing/2014/main" id="{9E401C5A-B643-4600-9287-D6A807CCA826}"/>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0B901C14-B337-42C2-9671-5F74F0AD0297}"/>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A308796-5F96-43E8-ACC3-9633A865F2AF}"/>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6F5138F-9B7C-4320-9231-2B49DC12ECB0}" type="slidenum">
              <a:rPr lang="en-US" altLang="en-US" sz="1200"/>
              <a:pPr/>
              <a:t>4</a:t>
            </a:fld>
            <a:endParaRPr lang="en-US" altLang="en-US" sz="1200"/>
          </a:p>
        </p:txBody>
      </p:sp>
      <p:sp>
        <p:nvSpPr>
          <p:cNvPr id="33795" name="Rectangle 2">
            <a:extLst>
              <a:ext uri="{FF2B5EF4-FFF2-40B4-BE49-F238E27FC236}">
                <a16:creationId xmlns:a16="http://schemas.microsoft.com/office/drawing/2014/main" id="{0F23431B-C02D-4A06-8959-FF0789D3AB81}"/>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93F83AE9-BE90-4977-A554-53EEF819BE76}"/>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114E29A-149E-467B-83BD-72A8141EABEC}"/>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8B213F6-8A49-4F2E-9BA1-F986B3FA2ED1}" type="slidenum">
              <a:rPr lang="en-US" altLang="en-US" sz="1200"/>
              <a:pPr/>
              <a:t>5</a:t>
            </a:fld>
            <a:endParaRPr lang="en-US" altLang="en-US" sz="1200"/>
          </a:p>
        </p:txBody>
      </p:sp>
      <p:sp>
        <p:nvSpPr>
          <p:cNvPr id="34819" name="Rectangle 2">
            <a:extLst>
              <a:ext uri="{FF2B5EF4-FFF2-40B4-BE49-F238E27FC236}">
                <a16:creationId xmlns:a16="http://schemas.microsoft.com/office/drawing/2014/main" id="{52A8DE73-2BF6-405E-8BD8-BBC10557B636}"/>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FB161BEC-CDAD-4DA3-8EF8-51EDB042825D}"/>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596F2C9-8E49-4E87-ABD9-E80A98A7DC4A}"/>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846F172-78BB-4364-B503-6A6F8E7522C2}" type="slidenum">
              <a:rPr lang="en-US" altLang="en-US" sz="1200"/>
              <a:pPr/>
              <a:t>6</a:t>
            </a:fld>
            <a:endParaRPr lang="en-US" altLang="en-US" sz="1200"/>
          </a:p>
        </p:txBody>
      </p:sp>
      <p:sp>
        <p:nvSpPr>
          <p:cNvPr id="35843" name="Rectangle 2">
            <a:extLst>
              <a:ext uri="{FF2B5EF4-FFF2-40B4-BE49-F238E27FC236}">
                <a16:creationId xmlns:a16="http://schemas.microsoft.com/office/drawing/2014/main" id="{E0933603-6D3A-4372-8592-0995FB4E7729}"/>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D3D15649-9495-4771-9F2B-6C42FC2A8F5E}"/>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1B8BBB5-3E2A-4F07-8801-BDD0F0DD80E3}"/>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9D8F1D-E35E-4239-B419-FD1CA4464D0F}" type="slidenum">
              <a:rPr lang="en-US" altLang="en-US" sz="1200"/>
              <a:pPr/>
              <a:t>7</a:t>
            </a:fld>
            <a:endParaRPr lang="en-US" altLang="en-US" sz="1200"/>
          </a:p>
        </p:txBody>
      </p:sp>
      <p:sp>
        <p:nvSpPr>
          <p:cNvPr id="36867" name="Rectangle 2">
            <a:extLst>
              <a:ext uri="{FF2B5EF4-FFF2-40B4-BE49-F238E27FC236}">
                <a16:creationId xmlns:a16="http://schemas.microsoft.com/office/drawing/2014/main" id="{02718033-5D99-46BD-96E0-65437EBEB2DC}"/>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59ED1432-2C60-488E-BF6B-EE84F43C5195}"/>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4CD0A7A-3F58-42D4-80B8-CBD0C05D7692}"/>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856B340-4EDE-4DDB-96E7-D7E21DCC108F}" type="slidenum">
              <a:rPr lang="en-US" altLang="en-US" sz="1200"/>
              <a:pPr/>
              <a:t>8</a:t>
            </a:fld>
            <a:endParaRPr lang="en-US" altLang="en-US" sz="1200"/>
          </a:p>
        </p:txBody>
      </p:sp>
      <p:sp>
        <p:nvSpPr>
          <p:cNvPr id="37891" name="Rectangle 2">
            <a:extLst>
              <a:ext uri="{FF2B5EF4-FFF2-40B4-BE49-F238E27FC236}">
                <a16:creationId xmlns:a16="http://schemas.microsoft.com/office/drawing/2014/main" id="{D77A5946-CE7A-443B-B188-AF0EB89488DD}"/>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8EAF3165-4FC1-4AAC-8767-42D86FC3E8B2}"/>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9B3E4FC-7A5A-407A-ACEB-C2E5C544684E}"/>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567CEDE-2370-4974-83FB-266FC9C75861}" type="slidenum">
              <a:rPr lang="en-US" altLang="en-US" sz="1200"/>
              <a:pPr/>
              <a:t>9</a:t>
            </a:fld>
            <a:endParaRPr lang="en-US" altLang="en-US" sz="1200"/>
          </a:p>
        </p:txBody>
      </p:sp>
      <p:sp>
        <p:nvSpPr>
          <p:cNvPr id="38915" name="Rectangle 2">
            <a:extLst>
              <a:ext uri="{FF2B5EF4-FFF2-40B4-BE49-F238E27FC236}">
                <a16:creationId xmlns:a16="http://schemas.microsoft.com/office/drawing/2014/main" id="{2D285F79-F35B-495B-A740-70D7A80C79FF}"/>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40BDC79F-3622-4D9F-BD90-9CDC947A60B4}"/>
              </a:ext>
            </a:extLst>
          </p:cNvPr>
          <p:cNvSpPr>
            <a:spLocks noGrp="1" noChangeArrowheads="1"/>
          </p:cNvSpPr>
          <p:nvPr>
            <p:ph type="body" idx="1"/>
          </p:nvPr>
        </p:nvSpPr>
        <p:spPr>
          <a:noFill/>
        </p:spPr>
        <p:txBody>
          <a:bodyPr/>
          <a:lstStyle/>
          <a:p>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ABC9EFD-9CE5-4A8A-8CE6-9581A2E3E7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429749-2823-4119-A7E8-51A87C790F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AD66D0E-A31D-46C9-8094-748640D7E8AA}"/>
              </a:ext>
            </a:extLst>
          </p:cNvPr>
          <p:cNvSpPr>
            <a:spLocks noGrp="1" noChangeArrowheads="1"/>
          </p:cNvSpPr>
          <p:nvPr>
            <p:ph type="sldNum" sz="quarter" idx="12"/>
          </p:nvPr>
        </p:nvSpPr>
        <p:spPr>
          <a:ln/>
        </p:spPr>
        <p:txBody>
          <a:bodyPr/>
          <a:lstStyle>
            <a:lvl1pPr>
              <a:defRPr/>
            </a:lvl1pPr>
          </a:lstStyle>
          <a:p>
            <a:fld id="{B610CD18-CF14-4C47-9BBA-FFEADC233CFD}" type="slidenum">
              <a:rPr lang="en-US" altLang="en-US"/>
              <a:pPr/>
              <a:t>‹#›</a:t>
            </a:fld>
            <a:endParaRPr lang="en-US" altLang="en-US"/>
          </a:p>
        </p:txBody>
      </p:sp>
    </p:spTree>
    <p:extLst>
      <p:ext uri="{BB962C8B-B14F-4D97-AF65-F5344CB8AC3E}">
        <p14:creationId xmlns:p14="http://schemas.microsoft.com/office/powerpoint/2010/main" val="43167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AD6442-972E-4AD7-8CD8-3542C1E077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D15F03-F660-48F1-BF70-09311ADA57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DBB8C8E-01F0-40F8-9215-42742F80C6EA}"/>
              </a:ext>
            </a:extLst>
          </p:cNvPr>
          <p:cNvSpPr>
            <a:spLocks noGrp="1" noChangeArrowheads="1"/>
          </p:cNvSpPr>
          <p:nvPr>
            <p:ph type="sldNum" sz="quarter" idx="12"/>
          </p:nvPr>
        </p:nvSpPr>
        <p:spPr>
          <a:ln/>
        </p:spPr>
        <p:txBody>
          <a:bodyPr/>
          <a:lstStyle>
            <a:lvl1pPr>
              <a:defRPr/>
            </a:lvl1pPr>
          </a:lstStyle>
          <a:p>
            <a:fld id="{817E0882-E3DB-4E85-B2DA-5D34DCE8164B}" type="slidenum">
              <a:rPr lang="en-US" altLang="en-US"/>
              <a:pPr/>
              <a:t>‹#›</a:t>
            </a:fld>
            <a:endParaRPr lang="en-US" altLang="en-US"/>
          </a:p>
        </p:txBody>
      </p:sp>
    </p:spTree>
    <p:extLst>
      <p:ext uri="{BB962C8B-B14F-4D97-AF65-F5344CB8AC3E}">
        <p14:creationId xmlns:p14="http://schemas.microsoft.com/office/powerpoint/2010/main" val="381461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4E797D-08E2-4F54-B459-FBA5DFCAF0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E9F8BB-7C17-4CAC-AE54-C26114C743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D4AD903-E9F0-414B-B036-239307BB944E}"/>
              </a:ext>
            </a:extLst>
          </p:cNvPr>
          <p:cNvSpPr>
            <a:spLocks noGrp="1" noChangeArrowheads="1"/>
          </p:cNvSpPr>
          <p:nvPr>
            <p:ph type="sldNum" sz="quarter" idx="12"/>
          </p:nvPr>
        </p:nvSpPr>
        <p:spPr>
          <a:ln/>
        </p:spPr>
        <p:txBody>
          <a:bodyPr/>
          <a:lstStyle>
            <a:lvl1pPr>
              <a:defRPr/>
            </a:lvl1pPr>
          </a:lstStyle>
          <a:p>
            <a:fld id="{2ABFC155-0BA7-4E64-8A20-7D4A84DC539B}" type="slidenum">
              <a:rPr lang="en-US" altLang="en-US"/>
              <a:pPr/>
              <a:t>‹#›</a:t>
            </a:fld>
            <a:endParaRPr lang="en-US" altLang="en-US"/>
          </a:p>
        </p:txBody>
      </p:sp>
    </p:spTree>
    <p:extLst>
      <p:ext uri="{BB962C8B-B14F-4D97-AF65-F5344CB8AC3E}">
        <p14:creationId xmlns:p14="http://schemas.microsoft.com/office/powerpoint/2010/main" val="78307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7620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40005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524000"/>
            <a:ext cx="4000500" cy="4495800"/>
          </a:xfrm>
        </p:spPr>
        <p:txBody>
          <a:bodyPr/>
          <a:lstStyle/>
          <a:p>
            <a:pPr lvl="0"/>
            <a:endParaRPr lang="en-US" noProof="0"/>
          </a:p>
        </p:txBody>
      </p:sp>
      <p:sp>
        <p:nvSpPr>
          <p:cNvPr id="5" name="Footer Placeholder 4">
            <a:extLst>
              <a:ext uri="{FF2B5EF4-FFF2-40B4-BE49-F238E27FC236}">
                <a16:creationId xmlns:a16="http://schemas.microsoft.com/office/drawing/2014/main" id="{57D005F1-0E49-4A8E-9AFA-2A571D477ADF}"/>
              </a:ext>
            </a:extLst>
          </p:cNvPr>
          <p:cNvSpPr>
            <a:spLocks noGrp="1"/>
          </p:cNvSpPr>
          <p:nvPr>
            <p:ph type="ftr" sz="quarter" idx="10"/>
          </p:nvPr>
        </p:nvSpPr>
        <p:spPr>
          <a:xfrm>
            <a:off x="3048000" y="6248400"/>
            <a:ext cx="2895600" cy="457200"/>
          </a:xfrm>
        </p:spPr>
        <p:txBody>
          <a:bodyPr/>
          <a:lstStyle>
            <a:lvl1pPr>
              <a:defRPr/>
            </a:lvl1pPr>
          </a:lstStyle>
          <a:p>
            <a:pPr>
              <a:defRPr/>
            </a:pPr>
            <a:r>
              <a:rPr lang="en-US" altLang="en-US"/>
              <a:t>Fulfilling the Great Commission</a:t>
            </a:r>
            <a:endParaRPr lang="en-US" altLang="en-US" sz="1600">
              <a:latin typeface="Times New Roman" pitchFamily="18" charset="0"/>
            </a:endParaRPr>
          </a:p>
        </p:txBody>
      </p:sp>
    </p:spTree>
    <p:extLst>
      <p:ext uri="{BB962C8B-B14F-4D97-AF65-F5344CB8AC3E}">
        <p14:creationId xmlns:p14="http://schemas.microsoft.com/office/powerpoint/2010/main" val="20846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AB3F83-7D70-455E-9BF3-DE9A065532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67DCF5-EAA9-4611-8E65-EB426E5C2C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98C4A7-8CDD-4103-A5B4-AD10DF1B7509}"/>
              </a:ext>
            </a:extLst>
          </p:cNvPr>
          <p:cNvSpPr>
            <a:spLocks noGrp="1" noChangeArrowheads="1"/>
          </p:cNvSpPr>
          <p:nvPr>
            <p:ph type="sldNum" sz="quarter" idx="12"/>
          </p:nvPr>
        </p:nvSpPr>
        <p:spPr>
          <a:ln/>
        </p:spPr>
        <p:txBody>
          <a:bodyPr/>
          <a:lstStyle>
            <a:lvl1pPr>
              <a:defRPr/>
            </a:lvl1pPr>
          </a:lstStyle>
          <a:p>
            <a:fld id="{D7E63F6F-53BA-49A8-BBF3-CC5345C99B49}" type="slidenum">
              <a:rPr lang="en-US" altLang="en-US"/>
              <a:pPr/>
              <a:t>‹#›</a:t>
            </a:fld>
            <a:endParaRPr lang="en-US" altLang="en-US"/>
          </a:p>
        </p:txBody>
      </p:sp>
    </p:spTree>
    <p:extLst>
      <p:ext uri="{BB962C8B-B14F-4D97-AF65-F5344CB8AC3E}">
        <p14:creationId xmlns:p14="http://schemas.microsoft.com/office/powerpoint/2010/main" val="418450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66DCE3-9B32-4E49-9CE4-1DE127D480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955817-0CBE-4B35-ACDB-6487B4E19E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C7B59D-B31A-4B02-9497-248ECF380847}"/>
              </a:ext>
            </a:extLst>
          </p:cNvPr>
          <p:cNvSpPr>
            <a:spLocks noGrp="1" noChangeArrowheads="1"/>
          </p:cNvSpPr>
          <p:nvPr>
            <p:ph type="sldNum" sz="quarter" idx="12"/>
          </p:nvPr>
        </p:nvSpPr>
        <p:spPr>
          <a:ln/>
        </p:spPr>
        <p:txBody>
          <a:bodyPr/>
          <a:lstStyle>
            <a:lvl1pPr>
              <a:defRPr/>
            </a:lvl1pPr>
          </a:lstStyle>
          <a:p>
            <a:fld id="{C7991249-2D19-4A9C-BBE3-7CBE618D22F4}" type="slidenum">
              <a:rPr lang="en-US" altLang="en-US"/>
              <a:pPr/>
              <a:t>‹#›</a:t>
            </a:fld>
            <a:endParaRPr lang="en-US" altLang="en-US"/>
          </a:p>
        </p:txBody>
      </p:sp>
    </p:spTree>
    <p:extLst>
      <p:ext uri="{BB962C8B-B14F-4D97-AF65-F5344CB8AC3E}">
        <p14:creationId xmlns:p14="http://schemas.microsoft.com/office/powerpoint/2010/main" val="26035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668D74F-1F7C-46EF-A428-3FAFA53FDA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0EE4EB-5A7E-48C8-9704-A6396FA576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70D3466-C73F-4E7C-A549-360632A4842E}"/>
              </a:ext>
            </a:extLst>
          </p:cNvPr>
          <p:cNvSpPr>
            <a:spLocks noGrp="1" noChangeArrowheads="1"/>
          </p:cNvSpPr>
          <p:nvPr>
            <p:ph type="sldNum" sz="quarter" idx="12"/>
          </p:nvPr>
        </p:nvSpPr>
        <p:spPr>
          <a:ln/>
        </p:spPr>
        <p:txBody>
          <a:bodyPr/>
          <a:lstStyle>
            <a:lvl1pPr>
              <a:defRPr/>
            </a:lvl1pPr>
          </a:lstStyle>
          <a:p>
            <a:fld id="{204AC605-399A-4B10-9741-D58A89382B20}" type="slidenum">
              <a:rPr lang="en-US" altLang="en-US"/>
              <a:pPr/>
              <a:t>‹#›</a:t>
            </a:fld>
            <a:endParaRPr lang="en-US" altLang="en-US"/>
          </a:p>
        </p:txBody>
      </p:sp>
    </p:spTree>
    <p:extLst>
      <p:ext uri="{BB962C8B-B14F-4D97-AF65-F5344CB8AC3E}">
        <p14:creationId xmlns:p14="http://schemas.microsoft.com/office/powerpoint/2010/main" val="90894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959009-AE28-46BB-BA47-040B82D38D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065E644-116B-42ED-863D-52EB98C5C2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E5EF286-FC62-4430-90E3-FF7BAC37591E}"/>
              </a:ext>
            </a:extLst>
          </p:cNvPr>
          <p:cNvSpPr>
            <a:spLocks noGrp="1" noChangeArrowheads="1"/>
          </p:cNvSpPr>
          <p:nvPr>
            <p:ph type="sldNum" sz="quarter" idx="12"/>
          </p:nvPr>
        </p:nvSpPr>
        <p:spPr>
          <a:ln/>
        </p:spPr>
        <p:txBody>
          <a:bodyPr/>
          <a:lstStyle>
            <a:lvl1pPr>
              <a:defRPr/>
            </a:lvl1pPr>
          </a:lstStyle>
          <a:p>
            <a:fld id="{341847BC-3093-4B22-A3EF-82A9DC36C00F}" type="slidenum">
              <a:rPr lang="en-US" altLang="en-US"/>
              <a:pPr/>
              <a:t>‹#›</a:t>
            </a:fld>
            <a:endParaRPr lang="en-US" altLang="en-US"/>
          </a:p>
        </p:txBody>
      </p:sp>
    </p:spTree>
    <p:extLst>
      <p:ext uri="{BB962C8B-B14F-4D97-AF65-F5344CB8AC3E}">
        <p14:creationId xmlns:p14="http://schemas.microsoft.com/office/powerpoint/2010/main" val="282042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15BB1D-A748-45A1-88C9-A25BF3D4D6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62F6DD5-6537-4126-AEBD-DFA5E05629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02AFF17-456B-4D06-91E6-10F92E595C47}"/>
              </a:ext>
            </a:extLst>
          </p:cNvPr>
          <p:cNvSpPr>
            <a:spLocks noGrp="1" noChangeArrowheads="1"/>
          </p:cNvSpPr>
          <p:nvPr>
            <p:ph type="sldNum" sz="quarter" idx="12"/>
          </p:nvPr>
        </p:nvSpPr>
        <p:spPr>
          <a:ln/>
        </p:spPr>
        <p:txBody>
          <a:bodyPr/>
          <a:lstStyle>
            <a:lvl1pPr>
              <a:defRPr/>
            </a:lvl1pPr>
          </a:lstStyle>
          <a:p>
            <a:fld id="{56585A42-28C9-49C1-A6D0-549B31C0824F}" type="slidenum">
              <a:rPr lang="en-US" altLang="en-US"/>
              <a:pPr/>
              <a:t>‹#›</a:t>
            </a:fld>
            <a:endParaRPr lang="en-US" altLang="en-US"/>
          </a:p>
        </p:txBody>
      </p:sp>
    </p:spTree>
    <p:extLst>
      <p:ext uri="{BB962C8B-B14F-4D97-AF65-F5344CB8AC3E}">
        <p14:creationId xmlns:p14="http://schemas.microsoft.com/office/powerpoint/2010/main" val="281451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FDF0D7-B744-42B4-BF31-B2AB940887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0D7F852-A1C4-4CAD-BEBD-D9624EC36A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7DB5ECC-8E2C-40CC-BC1C-7F27EF17BA2F}"/>
              </a:ext>
            </a:extLst>
          </p:cNvPr>
          <p:cNvSpPr>
            <a:spLocks noGrp="1" noChangeArrowheads="1"/>
          </p:cNvSpPr>
          <p:nvPr>
            <p:ph type="sldNum" sz="quarter" idx="12"/>
          </p:nvPr>
        </p:nvSpPr>
        <p:spPr>
          <a:ln/>
        </p:spPr>
        <p:txBody>
          <a:bodyPr/>
          <a:lstStyle>
            <a:lvl1pPr>
              <a:defRPr/>
            </a:lvl1pPr>
          </a:lstStyle>
          <a:p>
            <a:fld id="{D23EE5DD-A94C-4317-94E9-E0C7BC6EC9E3}" type="slidenum">
              <a:rPr lang="en-US" altLang="en-US"/>
              <a:pPr/>
              <a:t>‹#›</a:t>
            </a:fld>
            <a:endParaRPr lang="en-US" altLang="en-US"/>
          </a:p>
        </p:txBody>
      </p:sp>
    </p:spTree>
    <p:extLst>
      <p:ext uri="{BB962C8B-B14F-4D97-AF65-F5344CB8AC3E}">
        <p14:creationId xmlns:p14="http://schemas.microsoft.com/office/powerpoint/2010/main" val="223482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72E036-209E-486E-A336-18BF80647D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E7AB42F-C253-406C-ABF5-E491749373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FFA53D8-89D1-40E4-B381-DF13EF25D45C}"/>
              </a:ext>
            </a:extLst>
          </p:cNvPr>
          <p:cNvSpPr>
            <a:spLocks noGrp="1" noChangeArrowheads="1"/>
          </p:cNvSpPr>
          <p:nvPr>
            <p:ph type="sldNum" sz="quarter" idx="12"/>
          </p:nvPr>
        </p:nvSpPr>
        <p:spPr>
          <a:ln/>
        </p:spPr>
        <p:txBody>
          <a:bodyPr/>
          <a:lstStyle>
            <a:lvl1pPr>
              <a:defRPr/>
            </a:lvl1pPr>
          </a:lstStyle>
          <a:p>
            <a:fld id="{329583DA-1609-40C5-88E6-8CB84AD0BFBF}" type="slidenum">
              <a:rPr lang="en-US" altLang="en-US"/>
              <a:pPr/>
              <a:t>‹#›</a:t>
            </a:fld>
            <a:endParaRPr lang="en-US" altLang="en-US"/>
          </a:p>
        </p:txBody>
      </p:sp>
    </p:spTree>
    <p:extLst>
      <p:ext uri="{BB962C8B-B14F-4D97-AF65-F5344CB8AC3E}">
        <p14:creationId xmlns:p14="http://schemas.microsoft.com/office/powerpoint/2010/main" val="194240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F2E678-52A4-468A-AAB9-6904B673D1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CE2B311-6FCA-4646-BDEF-42F45D3B43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9C446BE-A9E4-4F64-B195-021671E3861C}"/>
              </a:ext>
            </a:extLst>
          </p:cNvPr>
          <p:cNvSpPr>
            <a:spLocks noGrp="1" noChangeArrowheads="1"/>
          </p:cNvSpPr>
          <p:nvPr>
            <p:ph type="sldNum" sz="quarter" idx="12"/>
          </p:nvPr>
        </p:nvSpPr>
        <p:spPr>
          <a:ln/>
        </p:spPr>
        <p:txBody>
          <a:bodyPr/>
          <a:lstStyle>
            <a:lvl1pPr>
              <a:defRPr/>
            </a:lvl1pPr>
          </a:lstStyle>
          <a:p>
            <a:fld id="{3DDB9AA0-F35B-493D-A5E8-3DD278538F18}" type="slidenum">
              <a:rPr lang="en-US" altLang="en-US"/>
              <a:pPr/>
              <a:t>‹#›</a:t>
            </a:fld>
            <a:endParaRPr lang="en-US" altLang="en-US"/>
          </a:p>
        </p:txBody>
      </p:sp>
    </p:spTree>
    <p:extLst>
      <p:ext uri="{BB962C8B-B14F-4D97-AF65-F5344CB8AC3E}">
        <p14:creationId xmlns:p14="http://schemas.microsoft.com/office/powerpoint/2010/main" val="307520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4"/>
            </a:gs>
            <a:gs pos="100000">
              <a:srgbClr val="000044"/>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B6734A-C474-435D-BEF0-62C59C8724E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3085DCC-EB19-483C-95E6-8368CA61FB9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B5C4071-37A7-4C33-83D7-1B92D14DDB7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ltLang="en-US"/>
          </a:p>
        </p:txBody>
      </p:sp>
      <p:sp>
        <p:nvSpPr>
          <p:cNvPr id="1029" name="Rectangle 5">
            <a:extLst>
              <a:ext uri="{FF2B5EF4-FFF2-40B4-BE49-F238E27FC236}">
                <a16:creationId xmlns:a16="http://schemas.microsoft.com/office/drawing/2014/main" id="{E8DB0BE8-F821-4E93-B864-9CD1F308A9E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ltLang="en-US"/>
          </a:p>
        </p:txBody>
      </p:sp>
      <p:sp>
        <p:nvSpPr>
          <p:cNvPr id="1030" name="Rectangle 6">
            <a:extLst>
              <a:ext uri="{FF2B5EF4-FFF2-40B4-BE49-F238E27FC236}">
                <a16:creationId xmlns:a16="http://schemas.microsoft.com/office/drawing/2014/main" id="{4812BFBB-BF1D-4F2A-8C23-DC6DD214AD1D}"/>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203001-576F-41B8-8A7F-B85986B204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This%20PowerPoint%20presentation%20is%20available%20alohttp:/home.snu.edu/~hculbert/ppt.ht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4223503A-4D6F-465D-8596-29969A067E54}"/>
              </a:ext>
            </a:extLst>
          </p:cNvPr>
          <p:cNvSpPr>
            <a:spLocks noChangeArrowheads="1"/>
          </p:cNvSpPr>
          <p:nvPr/>
        </p:nvSpPr>
        <p:spPr bwMode="auto">
          <a:xfrm>
            <a:off x="0" y="5715000"/>
            <a:ext cx="9372600" cy="127476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90115" name="Rectangle 3">
            <a:extLst>
              <a:ext uri="{FF2B5EF4-FFF2-40B4-BE49-F238E27FC236}">
                <a16:creationId xmlns:a16="http://schemas.microsoft.com/office/drawing/2014/main" id="{2D8413E0-AA62-4AA9-B6C1-354F1C7B3FFC}"/>
              </a:ext>
            </a:extLst>
          </p:cNvPr>
          <p:cNvSpPr>
            <a:spLocks noChangeArrowheads="1"/>
          </p:cNvSpPr>
          <p:nvPr/>
        </p:nvSpPr>
        <p:spPr bwMode="auto">
          <a:xfrm>
            <a:off x="2133600" y="6019800"/>
            <a:ext cx="6553200" cy="762000"/>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b="1" i="1" dirty="0">
                <a:effectLst>
                  <a:outerShdw blurRad="38100" dist="38100" dir="2700000" algn="tl">
                    <a:srgbClr val="FFFFFF"/>
                  </a:outerShdw>
                </a:effectLst>
              </a:rPr>
              <a:t>Perspectives on the World Christian Movement</a:t>
            </a:r>
          </a:p>
        </p:txBody>
      </p:sp>
      <p:pic>
        <p:nvPicPr>
          <p:cNvPr id="3076" name="Picture 4" descr="&#10;PSP Globe.tif                                                  0000B37FiBook HD                       ABA78158:">
            <a:extLst>
              <a:ext uri="{FF2B5EF4-FFF2-40B4-BE49-F238E27FC236}">
                <a16:creationId xmlns:a16="http://schemas.microsoft.com/office/drawing/2014/main" id="{0EA09FFD-1AB5-41BD-B78E-3ED1EFB4C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700" y="5892800"/>
            <a:ext cx="850900" cy="88900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0117" name="Text Box 5">
            <a:extLst>
              <a:ext uri="{FF2B5EF4-FFF2-40B4-BE49-F238E27FC236}">
                <a16:creationId xmlns:a16="http://schemas.microsoft.com/office/drawing/2014/main" id="{5AEE9294-AEC8-4924-94AF-7317230696AB}"/>
              </a:ext>
            </a:extLst>
          </p:cNvPr>
          <p:cNvSpPr txBox="1">
            <a:spLocks noChangeArrowheads="1"/>
          </p:cNvSpPr>
          <p:nvPr/>
        </p:nvSpPr>
        <p:spPr bwMode="auto">
          <a:xfrm>
            <a:off x="1752600" y="1676400"/>
            <a:ext cx="60198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400" dirty="0">
                <a:solidFill>
                  <a:schemeClr val="bg1"/>
                </a:solidFill>
                <a:effectLst>
                  <a:outerShdw blurRad="38100" dist="38100" dir="2700000" algn="tl">
                    <a:srgbClr val="000000"/>
                  </a:outerShdw>
                </a:effectLst>
                <a:latin typeface="Times" charset="0"/>
              </a:rPr>
              <a:t>Lesson 8: </a:t>
            </a:r>
          </a:p>
          <a:p>
            <a:pPr algn="ctr">
              <a:spcBef>
                <a:spcPct val="50000"/>
              </a:spcBef>
              <a:defRPr/>
            </a:pPr>
            <a:r>
              <a:rPr lang="en-US" altLang="en-US" sz="4400" dirty="0">
                <a:solidFill>
                  <a:schemeClr val="bg1"/>
                </a:solidFill>
                <a:effectLst>
                  <a:outerShdw blurRad="38100" dist="38100" dir="2700000" algn="tl">
                    <a:srgbClr val="000000"/>
                  </a:outerShdw>
                </a:effectLst>
                <a:latin typeface="Times" charset="0"/>
              </a:rPr>
              <a:t>Pioneers of the</a:t>
            </a:r>
            <a:endParaRPr lang="en-US" altLang="en-US" sz="3600" dirty="0">
              <a:solidFill>
                <a:schemeClr val="bg1"/>
              </a:solidFill>
              <a:effectLst>
                <a:outerShdw blurRad="38100" dist="38100" dir="2700000" algn="tl">
                  <a:srgbClr val="000000"/>
                </a:outerShdw>
              </a:effectLst>
              <a:latin typeface="Times" charset="0"/>
            </a:endParaRPr>
          </a:p>
          <a:p>
            <a:pPr algn="ctr">
              <a:spcBef>
                <a:spcPct val="50000"/>
              </a:spcBef>
              <a:defRPr/>
            </a:pPr>
            <a:r>
              <a:rPr lang="en-US" altLang="en-US" sz="3600" dirty="0">
                <a:solidFill>
                  <a:schemeClr val="bg1"/>
                </a:solidFill>
                <a:effectLst>
                  <a:outerShdw blurRad="38100" dist="38100" dir="2700000" algn="tl">
                    <a:srgbClr val="000000"/>
                  </a:outerShdw>
                </a:effectLst>
                <a:latin typeface="Times" charset="0"/>
              </a:rPr>
              <a:t>World Christian Movement</a:t>
            </a:r>
          </a:p>
          <a:p>
            <a:pPr algn="ctr">
              <a:spcBef>
                <a:spcPct val="50000"/>
              </a:spcBef>
              <a:defRPr/>
            </a:pPr>
            <a:r>
              <a:rPr lang="en-US" altLang="en-US" sz="2800" dirty="0">
                <a:solidFill>
                  <a:schemeClr val="bg1"/>
                </a:solidFill>
                <a:effectLst>
                  <a:outerShdw blurRad="38100" dist="38100" dir="2700000" algn="tl">
                    <a:srgbClr val="000000"/>
                  </a:outerShdw>
                </a:effectLst>
                <a:latin typeface="Times" charset="0"/>
              </a:rPr>
              <a:t>Howard Culbertson</a:t>
            </a:r>
          </a:p>
          <a:p>
            <a:pPr algn="ctr">
              <a:spcBef>
                <a:spcPct val="50000"/>
              </a:spcBef>
              <a:defRPr/>
            </a:pPr>
            <a:r>
              <a:rPr lang="en-US" altLang="en-US" sz="2800" dirty="0">
                <a:solidFill>
                  <a:schemeClr val="bg1"/>
                </a:solidFill>
                <a:effectLst>
                  <a:outerShdw blurRad="38100" dist="38100" dir="2700000" algn="tl">
                    <a:srgbClr val="000000"/>
                  </a:outerShdw>
                </a:effectLst>
                <a:latin typeface="Times" charset="0"/>
              </a:rPr>
              <a:t>Southern Nazarene University</a:t>
            </a:r>
            <a:endParaRPr lang="en-US" altLang="en-US" sz="2800" dirty="0">
              <a:latin typeface="Time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3E03AC4-53BA-46B6-B255-C2FFF4287984}"/>
              </a:ext>
            </a:extLst>
          </p:cNvPr>
          <p:cNvSpPr>
            <a:spLocks noGrp="1" noChangeArrowheads="1"/>
          </p:cNvSpPr>
          <p:nvPr>
            <p:ph type="title"/>
          </p:nvPr>
        </p:nvSpPr>
        <p:spPr/>
        <p:txBody>
          <a:bodyPr/>
          <a:lstStyle/>
          <a:p>
            <a:r>
              <a:rPr lang="en-US" altLang="en-US">
                <a:solidFill>
                  <a:schemeClr val="bg1"/>
                </a:solidFill>
              </a:rPr>
              <a:t>Hudson Taylor</a:t>
            </a:r>
          </a:p>
        </p:txBody>
      </p:sp>
      <p:graphicFrame>
        <p:nvGraphicFramePr>
          <p:cNvPr id="12291" name="Object 4">
            <a:extLst>
              <a:ext uri="{FF2B5EF4-FFF2-40B4-BE49-F238E27FC236}">
                <a16:creationId xmlns:a16="http://schemas.microsoft.com/office/drawing/2014/main" id="{1BA4562F-2FC8-4C5E-AEBC-CF0ED3B1F83B}"/>
              </a:ext>
            </a:extLst>
          </p:cNvPr>
          <p:cNvGraphicFramePr>
            <a:graphicFrameLocks noChangeAspect="1"/>
          </p:cNvGraphicFramePr>
          <p:nvPr>
            <p:ph type="clipArt" sz="half" idx="2"/>
          </p:nvPr>
        </p:nvGraphicFramePr>
        <p:xfrm>
          <a:off x="5411788" y="1447800"/>
          <a:ext cx="3198812" cy="4495800"/>
        </p:xfrm>
        <a:graphic>
          <a:graphicData uri="http://schemas.openxmlformats.org/presentationml/2006/ole">
            <mc:AlternateContent xmlns:mc="http://schemas.openxmlformats.org/markup-compatibility/2006">
              <mc:Choice xmlns:v="urn:schemas-microsoft-com:vml" Requires="v">
                <p:oleObj name="Clip" r:id="rId2" imgW="1457143" imgH="2047619" progId="MS_ClipArt_Gallery.2">
                  <p:embed/>
                </p:oleObj>
              </mc:Choice>
              <mc:Fallback>
                <p:oleObj name="Clip" r:id="rId2" imgW="1457143" imgH="2047619" progId="MS_ClipArt_Gallery.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1447800"/>
                        <a:ext cx="319881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2" name="Text Box 5">
            <a:extLst>
              <a:ext uri="{FF2B5EF4-FFF2-40B4-BE49-F238E27FC236}">
                <a16:creationId xmlns:a16="http://schemas.microsoft.com/office/drawing/2014/main" id="{4C4B54EE-4DCB-4E0F-8525-A43E6FD388E3}"/>
              </a:ext>
            </a:extLst>
          </p:cNvPr>
          <p:cNvSpPr txBox="1">
            <a:spLocks noChangeArrowheads="1"/>
          </p:cNvSpPr>
          <p:nvPr/>
        </p:nvSpPr>
        <p:spPr bwMode="auto">
          <a:xfrm>
            <a:off x="228600" y="1082675"/>
            <a:ext cx="4876800" cy="4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800">
                <a:solidFill>
                  <a:schemeClr val="bg1"/>
                </a:solidFill>
              </a:rPr>
              <a:t>A Chinese convert:</a:t>
            </a:r>
          </a:p>
          <a:p>
            <a:pPr algn="ctr">
              <a:lnSpc>
                <a:spcPct val="95000"/>
              </a:lnSpc>
              <a:spcBef>
                <a:spcPct val="0"/>
              </a:spcBef>
              <a:buFontTx/>
              <a:buNone/>
            </a:pPr>
            <a:r>
              <a:rPr lang="en-US" altLang="en-US">
                <a:solidFill>
                  <a:schemeClr val="bg1"/>
                </a:solidFill>
              </a:rPr>
              <a:t> </a:t>
            </a:r>
            <a:r>
              <a:rPr lang="en-US" altLang="en-US" i="1">
                <a:solidFill>
                  <a:schemeClr val="bg1"/>
                </a:solidFill>
              </a:rPr>
              <a:t>“What! For hundreds of years you have had these glad tidings and only now have come to preach it to us? My father sought after the truth for more than twenty years, and died without finding it. Oh, why did you not come sooner?”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522E2B4-86C0-43E7-B783-B575807B1584}"/>
              </a:ext>
            </a:extLst>
          </p:cNvPr>
          <p:cNvSpPr>
            <a:spLocks noGrp="1" noChangeArrowheads="1"/>
          </p:cNvSpPr>
          <p:nvPr>
            <p:ph type="title"/>
          </p:nvPr>
        </p:nvSpPr>
        <p:spPr/>
        <p:txBody>
          <a:bodyPr/>
          <a:lstStyle/>
          <a:p>
            <a:r>
              <a:rPr lang="en-US" altLang="en-US">
                <a:solidFill>
                  <a:schemeClr val="bg1"/>
                </a:solidFill>
              </a:rPr>
              <a:t>Cameron Townsend</a:t>
            </a:r>
          </a:p>
        </p:txBody>
      </p:sp>
      <p:sp>
        <p:nvSpPr>
          <p:cNvPr id="48135" name="Text Box 7">
            <a:extLst>
              <a:ext uri="{FF2B5EF4-FFF2-40B4-BE49-F238E27FC236}">
                <a16:creationId xmlns:a16="http://schemas.microsoft.com/office/drawing/2014/main" id="{92D9A1A0-64FA-459E-947B-67EA668987A2}"/>
              </a:ext>
            </a:extLst>
          </p:cNvPr>
          <p:cNvSpPr txBox="1">
            <a:spLocks noChangeArrowheads="1"/>
          </p:cNvSpPr>
          <p:nvPr/>
        </p:nvSpPr>
        <p:spPr bwMode="auto">
          <a:xfrm>
            <a:off x="304800" y="1889125"/>
            <a:ext cx="419100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3600" b="1">
                <a:solidFill>
                  <a:schemeClr val="bg1"/>
                </a:solidFill>
              </a:rPr>
              <a:t>An Indian’s question:  </a:t>
            </a:r>
          </a:p>
          <a:p>
            <a:pPr algn="ctr">
              <a:spcBef>
                <a:spcPct val="0"/>
              </a:spcBef>
              <a:buFontTx/>
              <a:buNone/>
            </a:pPr>
            <a:r>
              <a:rPr lang="en-US" altLang="en-US" sz="3600" b="1" i="1">
                <a:solidFill>
                  <a:schemeClr val="bg1"/>
                </a:solidFill>
              </a:rPr>
              <a:t>“How come God doesn’t speak my language?”</a:t>
            </a:r>
            <a:endParaRPr lang="en-US" altLang="en-US" sz="2400">
              <a:solidFill>
                <a:schemeClr val="bg1"/>
              </a:solidFill>
            </a:endParaRPr>
          </a:p>
        </p:txBody>
      </p:sp>
      <p:pic>
        <p:nvPicPr>
          <p:cNvPr id="13316" name="Picture 11">
            <a:extLst>
              <a:ext uri="{FF2B5EF4-FFF2-40B4-BE49-F238E27FC236}">
                <a16:creationId xmlns:a16="http://schemas.microsoft.com/office/drawing/2014/main" id="{D79B9E9A-B97C-432B-B071-8FD1DD216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92288"/>
            <a:ext cx="2474913" cy="3087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0-#ppt_w/2"/>
                                          </p:val>
                                        </p:tav>
                                        <p:tav tm="100000">
                                          <p:val>
                                            <p:strVal val="#ppt_x"/>
                                          </p:val>
                                        </p:tav>
                                      </p:tavLst>
                                    </p:anim>
                                    <p:anim calcmode="lin" valueType="num">
                                      <p:cBhvr additive="base">
                                        <p:cTn id="8" dur="500" fill="hold"/>
                                        <p:tgtEl>
                                          <p:spTgt spid="481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17_4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a:extLst>
              <a:ext uri="{FF2B5EF4-FFF2-40B4-BE49-F238E27FC236}">
                <a16:creationId xmlns:a16="http://schemas.microsoft.com/office/drawing/2014/main" id="{B870479B-6D30-432C-AF6D-B1642598ABF0}"/>
              </a:ext>
            </a:extLst>
          </p:cNvPr>
          <p:cNvSpPr>
            <a:spLocks noChangeArrowheads="1"/>
          </p:cNvSpPr>
          <p:nvPr/>
        </p:nvSpPr>
        <p:spPr bwMode="auto">
          <a:xfrm>
            <a:off x="914400" y="269875"/>
            <a:ext cx="556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600" dirty="0">
                <a:solidFill>
                  <a:schemeClr val="bg1"/>
                </a:solidFill>
                <a:effectLst>
                  <a:outerShdw blurRad="38100" dist="38100" dir="2700000" algn="tl">
                    <a:srgbClr val="000000"/>
                  </a:outerShdw>
                </a:effectLst>
              </a:rPr>
              <a:t>Cameron Townsend</a:t>
            </a:r>
            <a:endParaRPr lang="en-US" altLang="en-US" sz="3600" dirty="0">
              <a:effectLst>
                <a:outerShdw blurRad="38100" dist="38100" dir="2700000" algn="tl">
                  <a:srgbClr val="FFFFFF"/>
                </a:outerShdw>
              </a:effectLst>
            </a:endParaRPr>
          </a:p>
        </p:txBody>
      </p:sp>
      <p:pic>
        <p:nvPicPr>
          <p:cNvPr id="45069" name="Picture 13">
            <a:extLst>
              <a:ext uri="{FF2B5EF4-FFF2-40B4-BE49-F238E27FC236}">
                <a16:creationId xmlns:a16="http://schemas.microsoft.com/office/drawing/2014/main" id="{664C35C3-F892-4E63-8869-652B1DE9C9A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362200"/>
            <a:ext cx="202565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40" name="Group 14">
            <a:extLst>
              <a:ext uri="{FF2B5EF4-FFF2-40B4-BE49-F238E27FC236}">
                <a16:creationId xmlns:a16="http://schemas.microsoft.com/office/drawing/2014/main" id="{2DBCB801-DE13-44AD-BB06-F902B2BE114F}"/>
              </a:ext>
            </a:extLst>
          </p:cNvPr>
          <p:cNvGrpSpPr>
            <a:grpSpLocks/>
          </p:cNvGrpSpPr>
          <p:nvPr/>
        </p:nvGrpSpPr>
        <p:grpSpPr bwMode="auto">
          <a:xfrm>
            <a:off x="0" y="5681663"/>
            <a:ext cx="9372600" cy="1274762"/>
            <a:chOff x="0" y="3592"/>
            <a:chExt cx="5904" cy="803"/>
          </a:xfrm>
        </p:grpSpPr>
        <p:sp>
          <p:nvSpPr>
            <p:cNvPr id="14342" name="AutoShape 15">
              <a:extLst>
                <a:ext uri="{FF2B5EF4-FFF2-40B4-BE49-F238E27FC236}">
                  <a16:creationId xmlns:a16="http://schemas.microsoft.com/office/drawing/2014/main" id="{D3B34E49-AC04-4550-834D-92E61D9D2E2A}"/>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45072" name="Rectangle 16">
              <a:extLst>
                <a:ext uri="{FF2B5EF4-FFF2-40B4-BE49-F238E27FC236}">
                  <a16:creationId xmlns:a16="http://schemas.microsoft.com/office/drawing/2014/main" id="{E92F2F92-49FB-45AF-924C-3CF537464681}"/>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14344" name="Picture 17" descr="&#10;PSP Globe.tif                                                  0000B37FiBook HD                       ABA78158:">
              <a:extLst>
                <a:ext uri="{FF2B5EF4-FFF2-40B4-BE49-F238E27FC236}">
                  <a16:creationId xmlns:a16="http://schemas.microsoft.com/office/drawing/2014/main" id="{F8DE8540-E65F-4851-92D3-1864E8B7F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4341" name="Picture 5" descr="C:\Temp\Townsend.jpg">
            <a:extLst>
              <a:ext uri="{FF2B5EF4-FFF2-40B4-BE49-F238E27FC236}">
                <a16:creationId xmlns:a16="http://schemas.microsoft.com/office/drawing/2014/main" id="{4692F1B6-E9FF-4322-A906-B31A31EF6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1447800"/>
            <a:ext cx="5200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 calcmode="lin" valueType="num">
                                      <p:cBhvr additive="base">
                                        <p:cTn id="7" dur="500" fill="hold"/>
                                        <p:tgtEl>
                                          <p:spTgt spid="45069"/>
                                        </p:tgtEl>
                                        <p:attrNameLst>
                                          <p:attrName>ppt_x</p:attrName>
                                        </p:attrNameLst>
                                      </p:cBhvr>
                                      <p:tavLst>
                                        <p:tav tm="0">
                                          <p:val>
                                            <p:strVal val="1+#ppt_w/2"/>
                                          </p:val>
                                        </p:tav>
                                        <p:tav tm="100000">
                                          <p:val>
                                            <p:strVal val="#ppt_x"/>
                                          </p:val>
                                        </p:tav>
                                      </p:tavLst>
                                    </p:anim>
                                    <p:anim calcmode="lin" valueType="num">
                                      <p:cBhvr additive="base">
                                        <p:cTn id="8" dur="500" fill="hold"/>
                                        <p:tgtEl>
                                          <p:spTgt spid="45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a:extLst>
              <a:ext uri="{FF2B5EF4-FFF2-40B4-BE49-F238E27FC236}">
                <a16:creationId xmlns:a16="http://schemas.microsoft.com/office/drawing/2014/main" id="{5CA721B5-94B1-47BC-893A-D8537F0FD451}"/>
              </a:ext>
            </a:extLst>
          </p:cNvPr>
          <p:cNvSpPr>
            <a:spLocks noChangeArrowheads="1"/>
          </p:cNvSpPr>
          <p:nvPr/>
        </p:nvSpPr>
        <p:spPr bwMode="auto">
          <a:xfrm>
            <a:off x="533400" y="1181100"/>
            <a:ext cx="4648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200" dirty="0">
                <a:solidFill>
                  <a:schemeClr val="bg1"/>
                </a:solidFill>
                <a:effectLst>
                  <a:outerShdw blurRad="38100" dist="38100" dir="2700000" algn="tl">
                    <a:srgbClr val="000000"/>
                  </a:outerShdw>
                </a:effectLst>
              </a:rPr>
              <a:t>Donald </a:t>
            </a:r>
            <a:r>
              <a:rPr lang="en-US" altLang="en-US" sz="3200" dirty="0" err="1">
                <a:solidFill>
                  <a:schemeClr val="bg1"/>
                </a:solidFill>
                <a:effectLst>
                  <a:outerShdw blurRad="38100" dist="38100" dir="2700000" algn="tl">
                    <a:srgbClr val="000000"/>
                  </a:outerShdw>
                </a:effectLst>
              </a:rPr>
              <a:t>McGavran</a:t>
            </a:r>
            <a:r>
              <a:rPr lang="en-US" altLang="en-US" sz="3200" dirty="0">
                <a:solidFill>
                  <a:schemeClr val="bg1"/>
                </a:solidFill>
                <a:effectLst>
                  <a:outerShdw blurRad="38100" dist="38100" dir="2700000" algn="tl">
                    <a:srgbClr val="000000"/>
                  </a:outerShdw>
                </a:effectLst>
              </a:rPr>
              <a:t>, missionary to India</a:t>
            </a:r>
          </a:p>
          <a:p>
            <a:pPr>
              <a:defRPr/>
            </a:pPr>
            <a:endParaRPr lang="en-US" altLang="en-US" sz="3200" dirty="0">
              <a:solidFill>
                <a:schemeClr val="bg1"/>
              </a:solidFill>
              <a:effectLst>
                <a:outerShdw blurRad="38100" dist="38100" dir="2700000" algn="tl">
                  <a:srgbClr val="000000"/>
                </a:outerShdw>
              </a:effectLst>
            </a:endParaRPr>
          </a:p>
          <a:p>
            <a:pPr>
              <a:defRPr/>
            </a:pPr>
            <a:r>
              <a:rPr lang="en-US" altLang="en-US" sz="3200" dirty="0">
                <a:solidFill>
                  <a:schemeClr val="bg1"/>
                </a:solidFill>
                <a:effectLst>
                  <a:outerShdw blurRad="38100" dist="38100" dir="2700000" algn="tl">
                    <a:srgbClr val="000000"/>
                  </a:outerShdw>
                </a:effectLst>
              </a:rPr>
              <a:t>“God wants His lost children found!” </a:t>
            </a:r>
            <a:endParaRPr lang="en-US" altLang="en-US" sz="6000" dirty="0">
              <a:effectLst>
                <a:outerShdw blurRad="38100" dist="38100" dir="2700000" algn="tl">
                  <a:srgbClr val="FFFFFF"/>
                </a:outerShdw>
              </a:effectLst>
            </a:endParaRPr>
          </a:p>
        </p:txBody>
      </p:sp>
      <p:pic>
        <p:nvPicPr>
          <p:cNvPr id="15363" name="Picture 10">
            <a:extLst>
              <a:ext uri="{FF2B5EF4-FFF2-40B4-BE49-F238E27FC236}">
                <a16:creationId xmlns:a16="http://schemas.microsoft.com/office/drawing/2014/main" id="{16176768-F1DE-4EC3-8645-37B979392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143000"/>
            <a:ext cx="20526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4" name="Group 11">
            <a:extLst>
              <a:ext uri="{FF2B5EF4-FFF2-40B4-BE49-F238E27FC236}">
                <a16:creationId xmlns:a16="http://schemas.microsoft.com/office/drawing/2014/main" id="{88A0E189-72F8-4876-B752-8E137984C9E3}"/>
              </a:ext>
            </a:extLst>
          </p:cNvPr>
          <p:cNvGrpSpPr>
            <a:grpSpLocks/>
          </p:cNvGrpSpPr>
          <p:nvPr/>
        </p:nvGrpSpPr>
        <p:grpSpPr bwMode="auto">
          <a:xfrm>
            <a:off x="0" y="5681663"/>
            <a:ext cx="9372600" cy="1274762"/>
            <a:chOff x="0" y="3592"/>
            <a:chExt cx="5904" cy="803"/>
          </a:xfrm>
        </p:grpSpPr>
        <p:sp>
          <p:nvSpPr>
            <p:cNvPr id="15365" name="AutoShape 12">
              <a:extLst>
                <a:ext uri="{FF2B5EF4-FFF2-40B4-BE49-F238E27FC236}">
                  <a16:creationId xmlns:a16="http://schemas.microsoft.com/office/drawing/2014/main" id="{6B0EDC32-E8C1-4591-A388-6E45FF12D818}"/>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47117" name="Rectangle 13">
              <a:extLst>
                <a:ext uri="{FF2B5EF4-FFF2-40B4-BE49-F238E27FC236}">
                  <a16:creationId xmlns:a16="http://schemas.microsoft.com/office/drawing/2014/main" id="{5C08001B-790D-40DB-98F9-35A391540B05}"/>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15367" name="Picture 14" descr="&#10;PSP Globe.tif                                                  0000B37FiBook HD                       ABA78158:">
              <a:extLst>
                <a:ext uri="{FF2B5EF4-FFF2-40B4-BE49-F238E27FC236}">
                  <a16:creationId xmlns:a16="http://schemas.microsoft.com/office/drawing/2014/main" id="{31BF6BAA-39FD-464F-AE13-AC37E6186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19AC16A8-BD42-48DD-98B0-6FD42E3DC3E3}"/>
              </a:ext>
            </a:extLst>
          </p:cNvPr>
          <p:cNvSpPr>
            <a:spLocks noChangeArrowheads="1"/>
          </p:cNvSpPr>
          <p:nvPr/>
        </p:nvSpPr>
        <p:spPr bwMode="auto">
          <a:xfrm>
            <a:off x="152400" y="-762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lgn="l">
              <a:defRPr/>
            </a:pPr>
            <a:r>
              <a:rPr lang="en-US" altLang="en-US" sz="3200">
                <a:solidFill>
                  <a:schemeClr val="bg1"/>
                </a:solidFill>
                <a:effectLst>
                  <a:outerShdw blurRad="38100" dist="38100" dir="2700000" algn="tl">
                    <a:srgbClr val="000000"/>
                  </a:outerShdw>
                </a:effectLst>
              </a:rPr>
              <a:t>Donald McGavran (1897-1990) </a:t>
            </a:r>
            <a:endParaRPr lang="en-US" altLang="en-US" sz="6000">
              <a:effectLst>
                <a:outerShdw blurRad="38100" dist="38100" dir="2700000" algn="tl">
                  <a:srgbClr val="FFFFFF"/>
                </a:outerShdw>
              </a:effectLst>
            </a:endParaRPr>
          </a:p>
        </p:txBody>
      </p:sp>
      <p:sp>
        <p:nvSpPr>
          <p:cNvPr id="226307" name="Text Box 3">
            <a:extLst>
              <a:ext uri="{FF2B5EF4-FFF2-40B4-BE49-F238E27FC236}">
                <a16:creationId xmlns:a16="http://schemas.microsoft.com/office/drawing/2014/main" id="{58D77D43-BF3C-4423-8D21-ACEE0CB23136}"/>
              </a:ext>
            </a:extLst>
          </p:cNvPr>
          <p:cNvSpPr txBox="1">
            <a:spLocks noChangeArrowheads="1"/>
          </p:cNvSpPr>
          <p:nvPr/>
        </p:nvSpPr>
        <p:spPr bwMode="auto">
          <a:xfrm>
            <a:off x="304800" y="1219200"/>
            <a:ext cx="5943600" cy="5843588"/>
          </a:xfrm>
          <a:prstGeom prst="rect">
            <a:avLst/>
          </a:prstGeom>
          <a:noFill/>
          <a:ln>
            <a:noFill/>
          </a:ln>
          <a:effectLst/>
          <a:extLst>
            <a:ext uri="{909E8E84-426E-40DD-AFC4-6F175D3DCCD1}">
              <a14:hiddenFill xmlns:a14="http://schemas.microsoft.com/office/drawing/2010/main">
                <a:solidFill>
                  <a:srgbClr val="0000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a:solidFill>
                  <a:schemeClr val="bg1"/>
                </a:solidFill>
                <a:effectLst>
                  <a:outerShdw blurRad="38100" dist="38100" dir="2700000" algn="tl">
                    <a:srgbClr val="000000"/>
                  </a:outerShdw>
                </a:effectLst>
                <a:latin typeface="Times" charset="0"/>
              </a:rPr>
              <a:t>How do whole peoples become Christians? </a:t>
            </a:r>
          </a:p>
          <a:p>
            <a:pPr>
              <a:spcBef>
                <a:spcPct val="50000"/>
              </a:spcBef>
              <a:defRPr/>
            </a:pPr>
            <a:r>
              <a:rPr lang="en-US" altLang="en-US">
                <a:solidFill>
                  <a:schemeClr val="bg1"/>
                </a:solidFill>
                <a:effectLst>
                  <a:outerShdw blurRad="38100" dist="38100" dir="2700000" algn="tl">
                    <a:srgbClr val="000000"/>
                  </a:outerShdw>
                </a:effectLst>
                <a:latin typeface="Times" charset="0"/>
              </a:rPr>
              <a:t>The gospel travels best along lines of existing relationships. </a:t>
            </a:r>
          </a:p>
          <a:p>
            <a:pPr>
              <a:spcBef>
                <a:spcPct val="50000"/>
              </a:spcBef>
              <a:defRPr/>
            </a:pPr>
            <a:r>
              <a:rPr lang="en-US" altLang="en-US">
                <a:solidFill>
                  <a:schemeClr val="bg1"/>
                </a:solidFill>
                <a:effectLst>
                  <a:outerShdw blurRad="38100" dist="38100" dir="2700000" algn="tl">
                    <a:srgbClr val="000000"/>
                  </a:outerShdw>
                </a:effectLst>
                <a:latin typeface="Times" charset="0"/>
              </a:rPr>
              <a:t>Normal church planting can only take place after the breakthrough into a particular group. </a:t>
            </a:r>
          </a:p>
          <a:p>
            <a:pPr>
              <a:spcBef>
                <a:spcPct val="50000"/>
              </a:spcBef>
              <a:defRPr/>
            </a:pPr>
            <a:r>
              <a:rPr lang="en-US" altLang="en-US">
                <a:solidFill>
                  <a:schemeClr val="bg1"/>
                </a:solidFill>
                <a:effectLst>
                  <a:outerShdw blurRad="38100" dist="38100" dir="2700000" algn="tl">
                    <a:srgbClr val="000000"/>
                  </a:outerShdw>
                </a:effectLst>
                <a:latin typeface="Times" charset="0"/>
              </a:rPr>
              <a:t>The Homogenous Unit Principle.</a:t>
            </a:r>
          </a:p>
          <a:p>
            <a:pPr>
              <a:spcBef>
                <a:spcPct val="50000"/>
              </a:spcBef>
              <a:defRPr/>
            </a:pPr>
            <a:r>
              <a:rPr lang="en-US" altLang="en-US">
                <a:solidFill>
                  <a:schemeClr val="bg1"/>
                </a:solidFill>
                <a:effectLst>
                  <a:outerShdw blurRad="38100" dist="38100" dir="2700000" algn="tl">
                    <a:srgbClr val="000000"/>
                  </a:outerShdw>
                </a:effectLst>
                <a:latin typeface="Times" charset="0"/>
              </a:rPr>
              <a:t>McGavran started both the church growth movement and the frontier mission movement.</a:t>
            </a:r>
          </a:p>
          <a:p>
            <a:pPr>
              <a:spcBef>
                <a:spcPct val="50000"/>
              </a:spcBef>
              <a:defRPr/>
            </a:pPr>
            <a:endParaRPr lang="en-US" altLang="en-US">
              <a:solidFill>
                <a:schemeClr val="bg1"/>
              </a:solidFill>
              <a:effectLst>
                <a:outerShdw blurRad="38100" dist="38100" dir="2700000" algn="tl">
                  <a:srgbClr val="000000"/>
                </a:outerShdw>
              </a:effectLst>
              <a:latin typeface="Times" charset="0"/>
            </a:endParaRPr>
          </a:p>
          <a:p>
            <a:pPr>
              <a:spcBef>
                <a:spcPct val="50000"/>
              </a:spcBef>
              <a:defRPr/>
            </a:pPr>
            <a:endParaRPr lang="en-US" altLang="en-US" sz="2000">
              <a:effectLst>
                <a:outerShdw blurRad="38100" dist="38100" dir="2700000" algn="tl">
                  <a:srgbClr val="FFFFFF"/>
                </a:outerShdw>
              </a:effectLst>
              <a:latin typeface="Times" charset="0"/>
            </a:endParaRPr>
          </a:p>
        </p:txBody>
      </p:sp>
      <p:pic>
        <p:nvPicPr>
          <p:cNvPr id="16388" name="Picture 4">
            <a:extLst>
              <a:ext uri="{FF2B5EF4-FFF2-40B4-BE49-F238E27FC236}">
                <a16:creationId xmlns:a16="http://schemas.microsoft.com/office/drawing/2014/main" id="{5DF53A67-DBD1-4E19-9A33-9D0AFC566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609600"/>
            <a:ext cx="2724150" cy="3548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additive="base">
                                        <p:cTn id="7" dur="2000" fill="hold"/>
                                        <p:tgtEl>
                                          <p:spTgt spid="22630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26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07">
                                            <p:txEl>
                                              <p:pRg st="1" end="1"/>
                                            </p:txEl>
                                          </p:spTgt>
                                        </p:tgtEl>
                                        <p:attrNameLst>
                                          <p:attrName>style.visibility</p:attrName>
                                        </p:attrNameLst>
                                      </p:cBhvr>
                                      <p:to>
                                        <p:strVal val="visible"/>
                                      </p:to>
                                    </p:set>
                                    <p:anim calcmode="lin" valueType="num">
                                      <p:cBhvr additive="base">
                                        <p:cTn id="13" dur="2000" fill="hold"/>
                                        <p:tgtEl>
                                          <p:spTgt spid="22630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6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6307">
                                            <p:txEl>
                                              <p:pRg st="2" end="2"/>
                                            </p:txEl>
                                          </p:spTgt>
                                        </p:tgtEl>
                                        <p:attrNameLst>
                                          <p:attrName>style.visibility</p:attrName>
                                        </p:attrNameLst>
                                      </p:cBhvr>
                                      <p:to>
                                        <p:strVal val="visible"/>
                                      </p:to>
                                    </p:set>
                                    <p:anim calcmode="lin" valueType="num">
                                      <p:cBhvr additive="base">
                                        <p:cTn id="19" dur="2000" fill="hold"/>
                                        <p:tgtEl>
                                          <p:spTgt spid="22630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26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6307">
                                            <p:txEl>
                                              <p:pRg st="3" end="3"/>
                                            </p:txEl>
                                          </p:spTgt>
                                        </p:tgtEl>
                                        <p:attrNameLst>
                                          <p:attrName>style.visibility</p:attrName>
                                        </p:attrNameLst>
                                      </p:cBhvr>
                                      <p:to>
                                        <p:strVal val="visible"/>
                                      </p:to>
                                    </p:set>
                                    <p:anim calcmode="lin" valueType="num">
                                      <p:cBhvr additive="base">
                                        <p:cTn id="25" dur="2000" fill="hold"/>
                                        <p:tgtEl>
                                          <p:spTgt spid="22630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26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6307">
                                            <p:txEl>
                                              <p:pRg st="4" end="4"/>
                                            </p:txEl>
                                          </p:spTgt>
                                        </p:tgtEl>
                                        <p:attrNameLst>
                                          <p:attrName>style.visibility</p:attrName>
                                        </p:attrNameLst>
                                      </p:cBhvr>
                                      <p:to>
                                        <p:strVal val="visible"/>
                                      </p:to>
                                    </p:set>
                                    <p:anim calcmode="lin" valueType="num">
                                      <p:cBhvr additive="base">
                                        <p:cTn id="31" dur="2000" fill="hold"/>
                                        <p:tgtEl>
                                          <p:spTgt spid="22630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263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allAtOnce"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a:extLst>
              <a:ext uri="{FF2B5EF4-FFF2-40B4-BE49-F238E27FC236}">
                <a16:creationId xmlns:a16="http://schemas.microsoft.com/office/drawing/2014/main" id="{E1D797AD-765C-4965-A315-F7C217D9D67B}"/>
              </a:ext>
            </a:extLst>
          </p:cNvPr>
          <p:cNvSpPr txBox="1">
            <a:spLocks noChangeArrowheads="1"/>
          </p:cNvSpPr>
          <p:nvPr/>
        </p:nvSpPr>
        <p:spPr bwMode="auto">
          <a:xfrm>
            <a:off x="3733800" y="1600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1200">
                <a:solidFill>
                  <a:srgbClr val="000000"/>
                </a:solidFill>
                <a:latin typeface="Times" charset="0"/>
              </a:rPr>
              <a:t> </a:t>
            </a:r>
            <a:endParaRPr lang="en-US" altLang="en-US">
              <a:solidFill>
                <a:srgbClr val="000000"/>
              </a:solidFill>
              <a:effectLst>
                <a:outerShdw blurRad="38100" dist="38100" dir="2700000" algn="tl">
                  <a:srgbClr val="FFFFFF"/>
                </a:outerShdw>
              </a:effectLst>
              <a:latin typeface="Times" charset="0"/>
            </a:endParaRPr>
          </a:p>
        </p:txBody>
      </p:sp>
      <p:sp>
        <p:nvSpPr>
          <p:cNvPr id="53258" name="Rectangle 10">
            <a:extLst>
              <a:ext uri="{FF2B5EF4-FFF2-40B4-BE49-F238E27FC236}">
                <a16:creationId xmlns:a16="http://schemas.microsoft.com/office/drawing/2014/main" id="{5DD0053F-F08C-49AD-99F3-D4A5F9769E6F}"/>
              </a:ext>
            </a:extLst>
          </p:cNvPr>
          <p:cNvSpPr>
            <a:spLocks noChangeArrowheads="1"/>
          </p:cNvSpPr>
          <p:nvPr/>
        </p:nvSpPr>
        <p:spPr bwMode="auto">
          <a:xfrm>
            <a:off x="2514600" y="490538"/>
            <a:ext cx="365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200">
                <a:solidFill>
                  <a:schemeClr val="bg1"/>
                </a:solidFill>
                <a:effectLst>
                  <a:outerShdw blurRad="38100" dist="38100" dir="2700000" algn="tl">
                    <a:srgbClr val="000000"/>
                  </a:outerShdw>
                </a:effectLst>
              </a:rPr>
              <a:t>Ralph Winter </a:t>
            </a:r>
            <a:endParaRPr lang="en-US" altLang="en-US" sz="6000">
              <a:effectLst>
                <a:outerShdw blurRad="38100" dist="38100" dir="2700000" algn="tl">
                  <a:srgbClr val="FFFFFF"/>
                </a:outerShdw>
              </a:effectLst>
            </a:endParaRPr>
          </a:p>
        </p:txBody>
      </p:sp>
      <p:pic>
        <p:nvPicPr>
          <p:cNvPr id="17412" name="Picture 24" descr="Winter_Ralph1.jpg                                              0008F236iBook HD                       ABA78158:">
            <a:extLst>
              <a:ext uri="{FF2B5EF4-FFF2-40B4-BE49-F238E27FC236}">
                <a16:creationId xmlns:a16="http://schemas.microsoft.com/office/drawing/2014/main" id="{FB9F5A89-FCE2-4345-B20E-52CB1A55F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280035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73" name="Text Box 25">
            <a:extLst>
              <a:ext uri="{FF2B5EF4-FFF2-40B4-BE49-F238E27FC236}">
                <a16:creationId xmlns:a16="http://schemas.microsoft.com/office/drawing/2014/main" id="{1DA2279F-5642-4A49-B180-63055E7BC092}"/>
              </a:ext>
            </a:extLst>
          </p:cNvPr>
          <p:cNvSpPr txBox="1">
            <a:spLocks noChangeArrowheads="1"/>
          </p:cNvSpPr>
          <p:nvPr/>
        </p:nvSpPr>
        <p:spPr bwMode="auto">
          <a:xfrm>
            <a:off x="304800" y="1676400"/>
            <a:ext cx="5029200" cy="3081338"/>
          </a:xfrm>
          <a:prstGeom prst="rect">
            <a:avLst/>
          </a:prstGeom>
          <a:noFill/>
          <a:ln>
            <a:noFill/>
          </a:ln>
          <a:effectLst/>
          <a:extLst>
            <a:ext uri="{909E8E84-426E-40DD-AFC4-6F175D3DCCD1}">
              <a14:hiddenFill xmlns:a14="http://schemas.microsoft.com/office/drawing/2010/main">
                <a:solidFill>
                  <a:srgbClr val="0000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solidFill>
                  <a:schemeClr val="bg1"/>
                </a:solidFill>
                <a:effectLst>
                  <a:outerShdw blurRad="38100" dist="38100" dir="2700000" algn="tl">
                    <a:srgbClr val="000000"/>
                  </a:outerShdw>
                </a:effectLst>
                <a:latin typeface="Times" charset="0"/>
              </a:rPr>
              <a:t>“It is clear that Jesus is referring primarily neither to geography nor walls of prejudice when he lists </a:t>
            </a:r>
            <a:r>
              <a:rPr lang="en-US" altLang="en-US" sz="2800" i="1">
                <a:solidFill>
                  <a:schemeClr val="bg1"/>
                </a:solidFill>
                <a:effectLst>
                  <a:outerShdw blurRad="38100" dist="38100" dir="2700000" algn="tl">
                    <a:srgbClr val="000000"/>
                  </a:outerShdw>
                </a:effectLst>
                <a:latin typeface="Times" charset="0"/>
              </a:rPr>
              <a:t>Judea, Samaria,</a:t>
            </a:r>
            <a:r>
              <a:rPr lang="en-US" altLang="en-US" sz="2800">
                <a:solidFill>
                  <a:schemeClr val="bg1"/>
                </a:solidFill>
                <a:effectLst>
                  <a:outerShdw blurRad="38100" dist="38100" dir="2700000" algn="tl">
                    <a:srgbClr val="000000"/>
                  </a:outerShdw>
                </a:effectLst>
                <a:latin typeface="Times" charset="0"/>
              </a:rPr>
              <a:t> and </a:t>
            </a:r>
            <a:r>
              <a:rPr lang="en-US" altLang="en-US" sz="2800" i="1">
                <a:solidFill>
                  <a:schemeClr val="bg1"/>
                </a:solidFill>
                <a:effectLst>
                  <a:outerShdw blurRad="38100" dist="38100" dir="2700000" algn="tl">
                    <a:srgbClr val="000000"/>
                  </a:outerShdw>
                </a:effectLst>
                <a:latin typeface="Times" charset="0"/>
              </a:rPr>
              <a:t>the ends of the earth… </a:t>
            </a:r>
            <a:r>
              <a:rPr lang="en-US" altLang="en-US" sz="2800">
                <a:solidFill>
                  <a:schemeClr val="bg1"/>
                </a:solidFill>
                <a:effectLst>
                  <a:outerShdw blurRad="38100" dist="38100" dir="2700000" algn="tl">
                    <a:srgbClr val="000000"/>
                  </a:outerShdw>
                </a:effectLst>
                <a:latin typeface="Times" charset="0"/>
              </a:rPr>
              <a:t>It seems likely he is taking into account cultural distance as the primary factor.”</a:t>
            </a:r>
          </a:p>
        </p:txBody>
      </p:sp>
      <p:grpSp>
        <p:nvGrpSpPr>
          <p:cNvPr id="17414" name="Group 26">
            <a:extLst>
              <a:ext uri="{FF2B5EF4-FFF2-40B4-BE49-F238E27FC236}">
                <a16:creationId xmlns:a16="http://schemas.microsoft.com/office/drawing/2014/main" id="{0796D445-020E-496C-A637-12FD45A7CB6B}"/>
              </a:ext>
            </a:extLst>
          </p:cNvPr>
          <p:cNvGrpSpPr>
            <a:grpSpLocks/>
          </p:cNvGrpSpPr>
          <p:nvPr/>
        </p:nvGrpSpPr>
        <p:grpSpPr bwMode="auto">
          <a:xfrm>
            <a:off x="0" y="5681663"/>
            <a:ext cx="9372600" cy="1274762"/>
            <a:chOff x="0" y="3592"/>
            <a:chExt cx="5904" cy="803"/>
          </a:xfrm>
        </p:grpSpPr>
        <p:sp>
          <p:nvSpPr>
            <p:cNvPr id="17415" name="AutoShape 27">
              <a:extLst>
                <a:ext uri="{FF2B5EF4-FFF2-40B4-BE49-F238E27FC236}">
                  <a16:creationId xmlns:a16="http://schemas.microsoft.com/office/drawing/2014/main" id="{036A0B74-BD06-4526-9D34-A52B1025253F}"/>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53276" name="Rectangle 28">
              <a:extLst>
                <a:ext uri="{FF2B5EF4-FFF2-40B4-BE49-F238E27FC236}">
                  <a16:creationId xmlns:a16="http://schemas.microsoft.com/office/drawing/2014/main" id="{2E0432A5-1594-4918-B7C1-A21BD93707EE}"/>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17417" name="Picture 29" descr="&#10;PSP Globe.tif                                                  0000B37FiBook HD                       ABA78158:">
              <a:extLst>
                <a:ext uri="{FF2B5EF4-FFF2-40B4-BE49-F238E27FC236}">
                  <a16:creationId xmlns:a16="http://schemas.microsoft.com/office/drawing/2014/main" id="{C67552C4-F732-47FB-8F3B-A6575E23B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3273"/>
                                        </p:tgtEl>
                                        <p:attrNameLst>
                                          <p:attrName>style.visibility</p:attrName>
                                        </p:attrNameLst>
                                      </p:cBhvr>
                                      <p:to>
                                        <p:strVal val="visible"/>
                                      </p:to>
                                    </p:set>
                                    <p:anim calcmode="lin" valueType="num">
                                      <p:cBhvr additive="base">
                                        <p:cTn id="7" dur="500" fill="hold"/>
                                        <p:tgtEl>
                                          <p:spTgt spid="53273"/>
                                        </p:tgtEl>
                                        <p:attrNameLst>
                                          <p:attrName>ppt_x</p:attrName>
                                        </p:attrNameLst>
                                      </p:cBhvr>
                                      <p:tavLst>
                                        <p:tav tm="0">
                                          <p:val>
                                            <p:strVal val="1+#ppt_w/2"/>
                                          </p:val>
                                        </p:tav>
                                        <p:tav tm="100000">
                                          <p:val>
                                            <p:strVal val="#ppt_x"/>
                                          </p:val>
                                        </p:tav>
                                      </p:tavLst>
                                    </p:anim>
                                    <p:anim calcmode="lin" valueType="num">
                                      <p:cBhvr additive="base">
                                        <p:cTn id="8" dur="500" fill="hold"/>
                                        <p:tgtEl>
                                          <p:spTgt spid="53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FF1F91C-6B70-4CA9-8EFA-B16E38A79593}"/>
              </a:ext>
            </a:extLst>
          </p:cNvPr>
          <p:cNvSpPr>
            <a:spLocks noGrp="1" noChangeArrowheads="1"/>
          </p:cNvSpPr>
          <p:nvPr>
            <p:ph type="title"/>
          </p:nvPr>
        </p:nvSpPr>
        <p:spPr/>
        <p:txBody>
          <a:bodyPr/>
          <a:lstStyle/>
          <a:p>
            <a:r>
              <a:rPr lang="en-US" altLang="en-US">
                <a:solidFill>
                  <a:schemeClr val="bg1"/>
                </a:solidFill>
              </a:rPr>
              <a:t>Ralph D. Winter</a:t>
            </a:r>
          </a:p>
        </p:txBody>
      </p:sp>
      <p:sp>
        <p:nvSpPr>
          <p:cNvPr id="205827" name="Rectangle 3">
            <a:extLst>
              <a:ext uri="{FF2B5EF4-FFF2-40B4-BE49-F238E27FC236}">
                <a16:creationId xmlns:a16="http://schemas.microsoft.com/office/drawing/2014/main" id="{0AC8FFCB-A407-44B5-868A-B801DECB91CE}"/>
              </a:ext>
            </a:extLst>
          </p:cNvPr>
          <p:cNvSpPr>
            <a:spLocks noGrp="1" noChangeArrowheads="1"/>
          </p:cNvSpPr>
          <p:nvPr>
            <p:ph type="body" idx="1"/>
          </p:nvPr>
        </p:nvSpPr>
        <p:spPr/>
        <p:txBody>
          <a:bodyPr/>
          <a:lstStyle/>
          <a:p>
            <a:pPr>
              <a:lnSpc>
                <a:spcPct val="90000"/>
              </a:lnSpc>
              <a:buFontTx/>
              <a:buNone/>
            </a:pPr>
            <a:r>
              <a:rPr lang="en-US" altLang="en-US">
                <a:solidFill>
                  <a:schemeClr val="bg1"/>
                </a:solidFill>
              </a:rPr>
              <a:t>Presbyterian Missionary to Guatemala</a:t>
            </a:r>
          </a:p>
          <a:p>
            <a:pPr>
              <a:lnSpc>
                <a:spcPct val="90000"/>
              </a:lnSpc>
              <a:buFontTx/>
              <a:buNone/>
            </a:pPr>
            <a:r>
              <a:rPr lang="en-US" altLang="en-US">
                <a:solidFill>
                  <a:schemeClr val="bg1"/>
                </a:solidFill>
              </a:rPr>
              <a:t>Professor at Fuller School of World Mission</a:t>
            </a:r>
          </a:p>
          <a:p>
            <a:pPr>
              <a:lnSpc>
                <a:spcPct val="90000"/>
              </a:lnSpc>
              <a:buFontTx/>
              <a:buNone/>
            </a:pPr>
            <a:r>
              <a:rPr lang="en-US" altLang="en-US">
                <a:solidFill>
                  <a:schemeClr val="bg1"/>
                </a:solidFill>
              </a:rPr>
              <a:t>Speech at Lausanne Conference on World Evangelization, 1974: “Hidden Peoples.”</a:t>
            </a:r>
          </a:p>
          <a:p>
            <a:pPr>
              <a:lnSpc>
                <a:spcPct val="90000"/>
              </a:lnSpc>
              <a:buFontTx/>
              <a:buNone/>
            </a:pPr>
            <a:r>
              <a:rPr lang="en-US" altLang="en-US">
                <a:solidFill>
                  <a:schemeClr val="bg1"/>
                </a:solidFill>
              </a:rPr>
              <a:t>US Center for World Mission and William Carey International University, 1979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a:extLst>
              <a:ext uri="{FF2B5EF4-FFF2-40B4-BE49-F238E27FC236}">
                <a16:creationId xmlns:a16="http://schemas.microsoft.com/office/drawing/2014/main" id="{2D6A88B9-37B9-4196-B228-5CEC72DF0D91}"/>
              </a:ext>
            </a:extLst>
          </p:cNvPr>
          <p:cNvSpPr txBox="1">
            <a:spLocks noChangeArrowheads="1"/>
          </p:cNvSpPr>
          <p:nvPr/>
        </p:nvSpPr>
        <p:spPr bwMode="auto">
          <a:xfrm>
            <a:off x="3733800" y="1600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1200">
                <a:solidFill>
                  <a:srgbClr val="000000"/>
                </a:solidFill>
                <a:latin typeface="Times" charset="0"/>
              </a:rPr>
              <a:t> </a:t>
            </a:r>
            <a:endParaRPr lang="en-US" altLang="en-US">
              <a:solidFill>
                <a:srgbClr val="000000"/>
              </a:solidFill>
              <a:effectLst>
                <a:outerShdw blurRad="38100" dist="38100" dir="2700000" algn="tl">
                  <a:srgbClr val="FFFFFF"/>
                </a:outerShdw>
              </a:effectLst>
              <a:latin typeface="Times" charset="0"/>
            </a:endParaRPr>
          </a:p>
        </p:txBody>
      </p:sp>
      <p:sp>
        <p:nvSpPr>
          <p:cNvPr id="86020" name="Rectangle 4">
            <a:extLst>
              <a:ext uri="{FF2B5EF4-FFF2-40B4-BE49-F238E27FC236}">
                <a16:creationId xmlns:a16="http://schemas.microsoft.com/office/drawing/2014/main" id="{12EB0F0B-5C34-48E0-8646-9930D1A8B784}"/>
              </a:ext>
            </a:extLst>
          </p:cNvPr>
          <p:cNvSpPr>
            <a:spLocks noChangeArrowheads="1"/>
          </p:cNvSpPr>
          <p:nvPr/>
        </p:nvSpPr>
        <p:spPr bwMode="auto">
          <a:xfrm>
            <a:off x="990600" y="490538"/>
            <a:ext cx="365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200">
                <a:solidFill>
                  <a:schemeClr val="bg1"/>
                </a:solidFill>
                <a:effectLst>
                  <a:outerShdw blurRad="38100" dist="38100" dir="2700000" algn="tl">
                    <a:srgbClr val="000000"/>
                  </a:outerShdw>
                </a:effectLst>
              </a:rPr>
              <a:t>Ralph Winter </a:t>
            </a:r>
            <a:endParaRPr lang="en-US" altLang="en-US" sz="6000">
              <a:effectLst>
                <a:outerShdw blurRad="38100" dist="38100" dir="2700000" algn="tl">
                  <a:srgbClr val="FFFFFF"/>
                </a:outerShdw>
              </a:effectLst>
            </a:endParaRPr>
          </a:p>
        </p:txBody>
      </p:sp>
      <p:grpSp>
        <p:nvGrpSpPr>
          <p:cNvPr id="19460" name="Group 9">
            <a:extLst>
              <a:ext uri="{FF2B5EF4-FFF2-40B4-BE49-F238E27FC236}">
                <a16:creationId xmlns:a16="http://schemas.microsoft.com/office/drawing/2014/main" id="{96321512-D00A-43DF-B97C-13CF1B65F9C7}"/>
              </a:ext>
            </a:extLst>
          </p:cNvPr>
          <p:cNvGrpSpPr>
            <a:grpSpLocks/>
          </p:cNvGrpSpPr>
          <p:nvPr/>
        </p:nvGrpSpPr>
        <p:grpSpPr bwMode="auto">
          <a:xfrm>
            <a:off x="0" y="5681663"/>
            <a:ext cx="9372600" cy="1274762"/>
            <a:chOff x="0" y="3592"/>
            <a:chExt cx="5904" cy="803"/>
          </a:xfrm>
        </p:grpSpPr>
        <p:sp>
          <p:nvSpPr>
            <p:cNvPr id="19467" name="AutoShape 10">
              <a:extLst>
                <a:ext uri="{FF2B5EF4-FFF2-40B4-BE49-F238E27FC236}">
                  <a16:creationId xmlns:a16="http://schemas.microsoft.com/office/drawing/2014/main" id="{91CA9E74-A299-4EDC-AFC9-0C796D8B49D9}"/>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86027" name="Rectangle 11">
              <a:extLst>
                <a:ext uri="{FF2B5EF4-FFF2-40B4-BE49-F238E27FC236}">
                  <a16:creationId xmlns:a16="http://schemas.microsoft.com/office/drawing/2014/main" id="{AFFB18B0-ED1A-4635-9B85-72045A0F39FB}"/>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19469" name="Picture 12" descr="&#10;PSP Globe.tif                                                  0000B37FiBook HD                       ABA78158:">
              <a:extLst>
                <a:ext uri="{FF2B5EF4-FFF2-40B4-BE49-F238E27FC236}">
                  <a16:creationId xmlns:a16="http://schemas.microsoft.com/office/drawing/2014/main" id="{10C4BFAC-D337-4040-8F9C-92FD19308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6034" name="Group 18">
            <a:extLst>
              <a:ext uri="{FF2B5EF4-FFF2-40B4-BE49-F238E27FC236}">
                <a16:creationId xmlns:a16="http://schemas.microsoft.com/office/drawing/2014/main" id="{7DDF42C3-D326-4E11-AEE3-8715C90C4347}"/>
              </a:ext>
            </a:extLst>
          </p:cNvPr>
          <p:cNvGrpSpPr>
            <a:grpSpLocks/>
          </p:cNvGrpSpPr>
          <p:nvPr/>
        </p:nvGrpSpPr>
        <p:grpSpPr bwMode="auto">
          <a:xfrm>
            <a:off x="381000" y="1066800"/>
            <a:ext cx="8001000" cy="4357688"/>
            <a:chOff x="240" y="672"/>
            <a:chExt cx="5040" cy="2745"/>
          </a:xfrm>
        </p:grpSpPr>
        <p:sp>
          <p:nvSpPr>
            <p:cNvPr id="86023" name="Text Box 7">
              <a:extLst>
                <a:ext uri="{FF2B5EF4-FFF2-40B4-BE49-F238E27FC236}">
                  <a16:creationId xmlns:a16="http://schemas.microsoft.com/office/drawing/2014/main" id="{07112C18-F6FF-42C5-9D93-ACE4BCB9CC10}"/>
                </a:ext>
              </a:extLst>
            </p:cNvPr>
            <p:cNvSpPr txBox="1">
              <a:spLocks noChangeArrowheads="1"/>
            </p:cNvSpPr>
            <p:nvPr/>
          </p:nvSpPr>
          <p:spPr bwMode="auto">
            <a:xfrm>
              <a:off x="240" y="672"/>
              <a:ext cx="3168" cy="1208"/>
            </a:xfrm>
            <a:prstGeom prst="rect">
              <a:avLst/>
            </a:prstGeom>
            <a:noFill/>
            <a:ln>
              <a:noFill/>
            </a:ln>
            <a:effectLst/>
            <a:extLst>
              <a:ext uri="{909E8E84-426E-40DD-AFC4-6F175D3DCCD1}">
                <a14:hiddenFill xmlns:a14="http://schemas.microsoft.com/office/drawing/2010/main">
                  <a:solidFill>
                    <a:srgbClr val="0000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a:solidFill>
                    <a:schemeClr val="bg1"/>
                  </a:solidFill>
                  <a:effectLst>
                    <a:outerShdw blurRad="38100" dist="38100" dir="2700000" algn="tl">
                      <a:srgbClr val="000000"/>
                    </a:outerShdw>
                  </a:effectLst>
                  <a:latin typeface="Times" charset="0"/>
                </a:rPr>
                <a:t>“… until we all recover from this kind of blindness, we may confuse the legitimate desire for church or national unity with the illegitimate goal of uniformity. ”</a:t>
              </a:r>
            </a:p>
          </p:txBody>
        </p:sp>
        <p:pic>
          <p:nvPicPr>
            <p:cNvPr id="19463" name="Picture 8" descr="HTH3                                                           00031AEDiBook HD                       BD3683FC:">
              <a:extLst>
                <a:ext uri="{FF2B5EF4-FFF2-40B4-BE49-F238E27FC236}">
                  <a16:creationId xmlns:a16="http://schemas.microsoft.com/office/drawing/2014/main" id="{E117805F-4F21-4E38-84D7-1E29A4CB1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920"/>
              <a:ext cx="2246" cy="1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9464" name="Group 16">
              <a:extLst>
                <a:ext uri="{FF2B5EF4-FFF2-40B4-BE49-F238E27FC236}">
                  <a16:creationId xmlns:a16="http://schemas.microsoft.com/office/drawing/2014/main" id="{A5F6E030-4F7B-426E-A49F-F8C6CD450A23}"/>
                </a:ext>
              </a:extLst>
            </p:cNvPr>
            <p:cNvGrpSpPr>
              <a:grpSpLocks/>
            </p:cNvGrpSpPr>
            <p:nvPr/>
          </p:nvGrpSpPr>
          <p:grpSpPr bwMode="auto">
            <a:xfrm>
              <a:off x="3264" y="1920"/>
              <a:ext cx="2016" cy="1344"/>
              <a:chOff x="3120" y="1920"/>
              <a:chExt cx="2016" cy="1344"/>
            </a:xfrm>
          </p:grpSpPr>
          <p:sp>
            <p:nvSpPr>
              <p:cNvPr id="19465" name="Rectangle 15">
                <a:extLst>
                  <a:ext uri="{FF2B5EF4-FFF2-40B4-BE49-F238E27FC236}">
                    <a16:creationId xmlns:a16="http://schemas.microsoft.com/office/drawing/2014/main" id="{DA352EFE-2A3A-4FB4-9AC3-FE495CBA9F37}"/>
                  </a:ext>
                </a:extLst>
              </p:cNvPr>
              <p:cNvSpPr>
                <a:spLocks noChangeArrowheads="1"/>
              </p:cNvSpPr>
              <p:nvPr/>
            </p:nvSpPr>
            <p:spPr bwMode="auto">
              <a:xfrm>
                <a:off x="3120" y="1920"/>
                <a:ext cx="2016"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pic>
            <p:nvPicPr>
              <p:cNvPr id="19466" name="Picture 14" descr="Perspectives logo-CM#1016C5.tif                                000E31C8iBook HD                       BFF29573:">
                <a:extLst>
                  <a:ext uri="{FF2B5EF4-FFF2-40B4-BE49-F238E27FC236}">
                    <a16:creationId xmlns:a16="http://schemas.microsoft.com/office/drawing/2014/main" id="{9E090358-DF01-412A-846E-AE174CAA1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2016"/>
                <a:ext cx="183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86034"/>
                                        </p:tgtEl>
                                        <p:attrNameLst>
                                          <p:attrName>style.visibility</p:attrName>
                                        </p:attrNameLst>
                                      </p:cBhvr>
                                      <p:to>
                                        <p:strVal val="visible"/>
                                      </p:to>
                                    </p:set>
                                    <p:anim calcmode="lin" valueType="num">
                                      <p:cBhvr>
                                        <p:cTn id="7" dur="500" fill="hold"/>
                                        <p:tgtEl>
                                          <p:spTgt spid="86034"/>
                                        </p:tgtEl>
                                        <p:attrNameLst>
                                          <p:attrName>ppt_w</p:attrName>
                                        </p:attrNameLst>
                                      </p:cBhvr>
                                      <p:tavLst>
                                        <p:tav tm="0">
                                          <p:val>
                                            <p:fltVal val="0"/>
                                          </p:val>
                                        </p:tav>
                                        <p:tav tm="100000">
                                          <p:val>
                                            <p:strVal val="#ppt_w"/>
                                          </p:val>
                                        </p:tav>
                                      </p:tavLst>
                                    </p:anim>
                                    <p:anim calcmode="lin" valueType="num">
                                      <p:cBhvr>
                                        <p:cTn id="8" dur="500" fill="hold"/>
                                        <p:tgtEl>
                                          <p:spTgt spid="86034"/>
                                        </p:tgtEl>
                                        <p:attrNameLst>
                                          <p:attrName>ppt_h</p:attrName>
                                        </p:attrNameLst>
                                      </p:cBhvr>
                                      <p:tavLst>
                                        <p:tav tm="0">
                                          <p:val>
                                            <p:fltVal val="0"/>
                                          </p:val>
                                        </p:tav>
                                        <p:tav tm="100000">
                                          <p:val>
                                            <p:strVal val="#ppt_h"/>
                                          </p:val>
                                        </p:tav>
                                      </p:tavLst>
                                    </p:anim>
                                    <p:anim calcmode="lin" valueType="num">
                                      <p:cBhvr>
                                        <p:cTn id="9" dur="500" fill="hold"/>
                                        <p:tgtEl>
                                          <p:spTgt spid="86034"/>
                                        </p:tgtEl>
                                        <p:attrNameLst>
                                          <p:attrName>ppt_x</p:attrName>
                                        </p:attrNameLst>
                                      </p:cBhvr>
                                      <p:tavLst>
                                        <p:tav tm="0">
                                          <p:val>
                                            <p:fltVal val="0.5"/>
                                          </p:val>
                                        </p:tav>
                                        <p:tav tm="100000">
                                          <p:val>
                                            <p:strVal val="#ppt_x"/>
                                          </p:val>
                                        </p:tav>
                                      </p:tavLst>
                                    </p:anim>
                                    <p:anim calcmode="lin" valueType="num">
                                      <p:cBhvr>
                                        <p:cTn id="10" dur="500" fill="hold"/>
                                        <p:tgtEl>
                                          <p:spTgt spid="860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a:extLst>
              <a:ext uri="{FF2B5EF4-FFF2-40B4-BE49-F238E27FC236}">
                <a16:creationId xmlns:a16="http://schemas.microsoft.com/office/drawing/2014/main" id="{A87B6858-DAC6-46F0-9CF6-C4A1B8D1210E}"/>
              </a:ext>
            </a:extLst>
          </p:cNvPr>
          <p:cNvSpPr txBox="1">
            <a:spLocks noChangeArrowheads="1"/>
          </p:cNvSpPr>
          <p:nvPr/>
        </p:nvSpPr>
        <p:spPr bwMode="auto">
          <a:xfrm>
            <a:off x="3733800" y="1600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1200">
                <a:solidFill>
                  <a:srgbClr val="000000"/>
                </a:solidFill>
                <a:latin typeface="Times" charset="0"/>
              </a:rPr>
              <a:t> </a:t>
            </a:r>
            <a:endParaRPr lang="en-US" altLang="en-US">
              <a:solidFill>
                <a:srgbClr val="000000"/>
              </a:solidFill>
              <a:effectLst>
                <a:outerShdw blurRad="38100" dist="38100" dir="2700000" algn="tl">
                  <a:srgbClr val="FFFFFF"/>
                </a:outerShdw>
              </a:effectLst>
              <a:latin typeface="Times" charset="0"/>
            </a:endParaRPr>
          </a:p>
        </p:txBody>
      </p:sp>
      <p:sp>
        <p:nvSpPr>
          <p:cNvPr id="69636" name="Rectangle 4">
            <a:extLst>
              <a:ext uri="{FF2B5EF4-FFF2-40B4-BE49-F238E27FC236}">
                <a16:creationId xmlns:a16="http://schemas.microsoft.com/office/drawing/2014/main" id="{3E8F2969-FE3D-4A09-B0E1-895AF12C4F0A}"/>
              </a:ext>
            </a:extLst>
          </p:cNvPr>
          <p:cNvSpPr>
            <a:spLocks noChangeArrowheads="1"/>
          </p:cNvSpPr>
          <p:nvPr/>
        </p:nvSpPr>
        <p:spPr bwMode="auto">
          <a:xfrm>
            <a:off x="2514600" y="457200"/>
            <a:ext cx="365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200">
                <a:solidFill>
                  <a:schemeClr val="bg1"/>
                </a:solidFill>
                <a:effectLst>
                  <a:outerShdw blurRad="38100" dist="38100" dir="2700000" algn="tl">
                    <a:srgbClr val="000000"/>
                  </a:outerShdw>
                </a:effectLst>
              </a:rPr>
              <a:t>Women in Missions </a:t>
            </a:r>
            <a:endParaRPr lang="en-US" altLang="en-US" sz="6000">
              <a:effectLst>
                <a:outerShdw blurRad="38100" dist="38100" dir="2700000" algn="tl">
                  <a:srgbClr val="FFFFFF"/>
                </a:outerShdw>
              </a:effectLst>
            </a:endParaRPr>
          </a:p>
        </p:txBody>
      </p:sp>
      <p:grpSp>
        <p:nvGrpSpPr>
          <p:cNvPr id="20484" name="Group 14">
            <a:extLst>
              <a:ext uri="{FF2B5EF4-FFF2-40B4-BE49-F238E27FC236}">
                <a16:creationId xmlns:a16="http://schemas.microsoft.com/office/drawing/2014/main" id="{7123E91F-E99A-44D8-9266-C4A8CFBED45A}"/>
              </a:ext>
            </a:extLst>
          </p:cNvPr>
          <p:cNvGrpSpPr>
            <a:grpSpLocks noChangeAspect="1"/>
          </p:cNvGrpSpPr>
          <p:nvPr/>
        </p:nvGrpSpPr>
        <p:grpSpPr bwMode="auto">
          <a:xfrm>
            <a:off x="501650" y="1447800"/>
            <a:ext cx="2089150" cy="4662488"/>
            <a:chOff x="288" y="1440"/>
            <a:chExt cx="1144" cy="2554"/>
          </a:xfrm>
        </p:grpSpPr>
        <p:pic>
          <p:nvPicPr>
            <p:cNvPr id="20495" name="Picture 6">
              <a:extLst>
                <a:ext uri="{FF2B5EF4-FFF2-40B4-BE49-F238E27FC236}">
                  <a16:creationId xmlns:a16="http://schemas.microsoft.com/office/drawing/2014/main" id="{5832D5B8-D584-4203-9D30-2C457BFF4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440"/>
              <a:ext cx="1144" cy="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2" name="Text Box 10">
              <a:extLst>
                <a:ext uri="{FF2B5EF4-FFF2-40B4-BE49-F238E27FC236}">
                  <a16:creationId xmlns:a16="http://schemas.microsoft.com/office/drawing/2014/main" id="{36FF3820-0280-4B9D-A49E-3585B778A03F}"/>
                </a:ext>
              </a:extLst>
            </p:cNvPr>
            <p:cNvSpPr txBox="1">
              <a:spLocks noChangeArrowheads="1"/>
            </p:cNvSpPr>
            <p:nvPr/>
          </p:nvSpPr>
          <p:spPr bwMode="auto">
            <a:xfrm>
              <a:off x="336" y="3552"/>
              <a:ext cx="10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000">
                  <a:solidFill>
                    <a:schemeClr val="bg1"/>
                  </a:solidFill>
                  <a:effectLst>
                    <a:outerShdw blurRad="38100" dist="38100" dir="2700000" algn="tl">
                      <a:srgbClr val="000000"/>
                    </a:outerShdw>
                  </a:effectLst>
                  <a:latin typeface="Times" charset="0"/>
                </a:rPr>
                <a:t>Gladys Aylward</a:t>
              </a:r>
              <a:endParaRPr lang="en-US" altLang="en-US">
                <a:solidFill>
                  <a:schemeClr val="bg1"/>
                </a:solidFill>
                <a:effectLst>
                  <a:outerShdw blurRad="38100" dist="38100" dir="2700000" algn="tl">
                    <a:srgbClr val="000000"/>
                  </a:outerShdw>
                </a:effectLst>
                <a:latin typeface="Times" charset="0"/>
              </a:endParaRPr>
            </a:p>
          </p:txBody>
        </p:sp>
      </p:grpSp>
      <p:grpSp>
        <p:nvGrpSpPr>
          <p:cNvPr id="20485" name="Group 16">
            <a:extLst>
              <a:ext uri="{FF2B5EF4-FFF2-40B4-BE49-F238E27FC236}">
                <a16:creationId xmlns:a16="http://schemas.microsoft.com/office/drawing/2014/main" id="{55F847F5-03FC-449A-B25F-8EBDACD412AD}"/>
              </a:ext>
            </a:extLst>
          </p:cNvPr>
          <p:cNvGrpSpPr>
            <a:grpSpLocks noChangeAspect="1"/>
          </p:cNvGrpSpPr>
          <p:nvPr/>
        </p:nvGrpSpPr>
        <p:grpSpPr bwMode="auto">
          <a:xfrm>
            <a:off x="3787775" y="1508125"/>
            <a:ext cx="1952625" cy="3698875"/>
            <a:chOff x="1714" y="768"/>
            <a:chExt cx="1070" cy="2026"/>
          </a:xfrm>
        </p:grpSpPr>
        <p:pic>
          <p:nvPicPr>
            <p:cNvPr id="20493" name="Picture 7">
              <a:extLst>
                <a:ext uri="{FF2B5EF4-FFF2-40B4-BE49-F238E27FC236}">
                  <a16:creationId xmlns:a16="http://schemas.microsoft.com/office/drawing/2014/main" id="{18BF4A71-E86B-4B9B-93EF-4564DE35D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 y="768"/>
              <a:ext cx="1070"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3" name="Text Box 11">
              <a:extLst>
                <a:ext uri="{FF2B5EF4-FFF2-40B4-BE49-F238E27FC236}">
                  <a16:creationId xmlns:a16="http://schemas.microsoft.com/office/drawing/2014/main" id="{7447E5CC-091D-4094-A9EF-977C58E5C8DA}"/>
                </a:ext>
              </a:extLst>
            </p:cNvPr>
            <p:cNvSpPr txBox="1">
              <a:spLocks noChangeArrowheads="1"/>
            </p:cNvSpPr>
            <p:nvPr/>
          </p:nvSpPr>
          <p:spPr bwMode="auto">
            <a:xfrm>
              <a:off x="1728" y="2352"/>
              <a:ext cx="10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000">
                  <a:solidFill>
                    <a:schemeClr val="bg1"/>
                  </a:solidFill>
                  <a:effectLst>
                    <a:outerShdw blurRad="38100" dist="38100" dir="2700000" algn="tl">
                      <a:srgbClr val="000000"/>
                    </a:outerShdw>
                  </a:effectLst>
                  <a:latin typeface="Times" charset="0"/>
                </a:rPr>
                <a:t>Amy Carmichael</a:t>
              </a:r>
              <a:endParaRPr lang="en-US" altLang="en-US">
                <a:effectLst>
                  <a:outerShdw blurRad="38100" dist="38100" dir="2700000" algn="tl">
                    <a:srgbClr val="FFFFFF"/>
                  </a:outerShdw>
                </a:effectLst>
                <a:latin typeface="Times" charset="0"/>
              </a:endParaRPr>
            </a:p>
          </p:txBody>
        </p:sp>
      </p:grpSp>
      <p:grpSp>
        <p:nvGrpSpPr>
          <p:cNvPr id="20486" name="Group 17">
            <a:extLst>
              <a:ext uri="{FF2B5EF4-FFF2-40B4-BE49-F238E27FC236}">
                <a16:creationId xmlns:a16="http://schemas.microsoft.com/office/drawing/2014/main" id="{820BF1DE-7816-4A35-9A9F-4070F9FEADD3}"/>
              </a:ext>
            </a:extLst>
          </p:cNvPr>
          <p:cNvGrpSpPr>
            <a:grpSpLocks noChangeAspect="1"/>
          </p:cNvGrpSpPr>
          <p:nvPr/>
        </p:nvGrpSpPr>
        <p:grpSpPr bwMode="auto">
          <a:xfrm>
            <a:off x="6592888" y="1447800"/>
            <a:ext cx="1882775" cy="2997200"/>
            <a:chOff x="2928" y="2352"/>
            <a:chExt cx="1031" cy="1642"/>
          </a:xfrm>
        </p:grpSpPr>
        <p:pic>
          <p:nvPicPr>
            <p:cNvPr id="20491" name="Picture 9">
              <a:extLst>
                <a:ext uri="{FF2B5EF4-FFF2-40B4-BE49-F238E27FC236}">
                  <a16:creationId xmlns:a16="http://schemas.microsoft.com/office/drawing/2014/main" id="{AF567059-8F1E-4761-9D13-9F6655084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352"/>
              <a:ext cx="1031"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4" name="Text Box 12">
              <a:extLst>
                <a:ext uri="{FF2B5EF4-FFF2-40B4-BE49-F238E27FC236}">
                  <a16:creationId xmlns:a16="http://schemas.microsoft.com/office/drawing/2014/main" id="{4E4AAB76-C5D8-4DDE-BE1F-BDC143AA6993}"/>
                </a:ext>
              </a:extLst>
            </p:cNvPr>
            <p:cNvSpPr txBox="1">
              <a:spLocks noChangeArrowheads="1"/>
            </p:cNvSpPr>
            <p:nvPr/>
          </p:nvSpPr>
          <p:spPr bwMode="auto">
            <a:xfrm>
              <a:off x="3024" y="3552"/>
              <a:ext cx="8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000">
                  <a:solidFill>
                    <a:schemeClr val="bg1"/>
                  </a:solidFill>
                  <a:effectLst>
                    <a:outerShdw blurRad="38100" dist="38100" dir="2700000" algn="tl">
                      <a:srgbClr val="000000"/>
                    </a:outerShdw>
                  </a:effectLst>
                  <a:latin typeface="Times" charset="0"/>
                </a:rPr>
                <a:t>Mary Slessor</a:t>
              </a:r>
              <a:endParaRPr lang="en-US" altLang="en-US">
                <a:solidFill>
                  <a:schemeClr val="bg1"/>
                </a:solidFill>
                <a:effectLst>
                  <a:outerShdw blurRad="38100" dist="38100" dir="2700000" algn="tl">
                    <a:srgbClr val="000000"/>
                  </a:outerShdw>
                </a:effectLst>
                <a:latin typeface="Times" charset="0"/>
              </a:endParaRPr>
            </a:p>
          </p:txBody>
        </p:sp>
      </p:grpSp>
      <p:grpSp>
        <p:nvGrpSpPr>
          <p:cNvPr id="20487" name="Group 19">
            <a:extLst>
              <a:ext uri="{FF2B5EF4-FFF2-40B4-BE49-F238E27FC236}">
                <a16:creationId xmlns:a16="http://schemas.microsoft.com/office/drawing/2014/main" id="{7B3FDAF2-DB21-4846-BC4B-BA50BA22AC9A}"/>
              </a:ext>
            </a:extLst>
          </p:cNvPr>
          <p:cNvGrpSpPr>
            <a:grpSpLocks/>
          </p:cNvGrpSpPr>
          <p:nvPr/>
        </p:nvGrpSpPr>
        <p:grpSpPr bwMode="auto">
          <a:xfrm>
            <a:off x="0" y="5681663"/>
            <a:ext cx="9372600" cy="1274762"/>
            <a:chOff x="0" y="3592"/>
            <a:chExt cx="5904" cy="803"/>
          </a:xfrm>
        </p:grpSpPr>
        <p:sp>
          <p:nvSpPr>
            <p:cNvPr id="20488" name="AutoShape 20">
              <a:extLst>
                <a:ext uri="{FF2B5EF4-FFF2-40B4-BE49-F238E27FC236}">
                  <a16:creationId xmlns:a16="http://schemas.microsoft.com/office/drawing/2014/main" id="{9117DAC3-46C8-4A7E-B001-E5F89746CAD2}"/>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69653" name="Rectangle 21">
              <a:extLst>
                <a:ext uri="{FF2B5EF4-FFF2-40B4-BE49-F238E27FC236}">
                  <a16:creationId xmlns:a16="http://schemas.microsoft.com/office/drawing/2014/main" id="{21B4FF9E-5437-49DF-A09F-00D26B63516D}"/>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20490" name="Picture 22" descr="&#10;PSP Globe.tif                                                  0000B37FiBook HD                       ABA78158:">
              <a:extLst>
                <a:ext uri="{FF2B5EF4-FFF2-40B4-BE49-F238E27FC236}">
                  <a16:creationId xmlns:a16="http://schemas.microsoft.com/office/drawing/2014/main" id="{D5C11367-A35C-4AD0-ADB9-2C559F2B2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21567AB-37BE-40E2-A07D-8FB65684B333}"/>
              </a:ext>
            </a:extLst>
          </p:cNvPr>
          <p:cNvSpPr>
            <a:spLocks noGrp="1" noChangeArrowheads="1"/>
          </p:cNvSpPr>
          <p:nvPr>
            <p:ph type="title"/>
          </p:nvPr>
        </p:nvSpPr>
        <p:spPr/>
        <p:txBody>
          <a:bodyPr/>
          <a:lstStyle/>
          <a:p>
            <a:r>
              <a:rPr lang="en-US" altLang="en-US">
                <a:solidFill>
                  <a:schemeClr val="bg1"/>
                </a:solidFill>
              </a:rPr>
              <a:t>Amy Carmichael of Donavur</a:t>
            </a:r>
          </a:p>
        </p:txBody>
      </p:sp>
      <p:sp>
        <p:nvSpPr>
          <p:cNvPr id="212995" name="Rectangle 3">
            <a:extLst>
              <a:ext uri="{FF2B5EF4-FFF2-40B4-BE49-F238E27FC236}">
                <a16:creationId xmlns:a16="http://schemas.microsoft.com/office/drawing/2014/main" id="{2C24BF91-A7E7-4E67-B7AC-1C3435FC79D0}"/>
              </a:ext>
            </a:extLst>
          </p:cNvPr>
          <p:cNvSpPr>
            <a:spLocks noGrp="1" noChangeArrowheads="1"/>
          </p:cNvSpPr>
          <p:nvPr>
            <p:ph type="body" idx="1"/>
          </p:nvPr>
        </p:nvSpPr>
        <p:spPr/>
        <p:txBody>
          <a:bodyPr/>
          <a:lstStyle/>
          <a:p>
            <a:pPr>
              <a:buFontTx/>
              <a:buNone/>
            </a:pPr>
            <a:r>
              <a:rPr lang="en-US" altLang="en-US">
                <a:solidFill>
                  <a:schemeClr val="bg1"/>
                </a:solidFill>
              </a:rPr>
              <a:t>“Why don’t you concentrate on saving their souls?”</a:t>
            </a:r>
          </a:p>
          <a:p>
            <a:pPr>
              <a:buFontTx/>
              <a:buNone/>
            </a:pPr>
            <a:r>
              <a:rPr lang="en-US" altLang="en-US">
                <a:solidFill>
                  <a:schemeClr val="bg1"/>
                </a:solidFill>
              </a:rPr>
              <a:t>“I find their souls are very stubbornly attached to their bodies.”</a:t>
            </a:r>
          </a:p>
          <a:p>
            <a:pPr>
              <a:buFontTx/>
              <a:buNone/>
            </a:pP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Text Box 10">
            <a:extLst>
              <a:ext uri="{FF2B5EF4-FFF2-40B4-BE49-F238E27FC236}">
                <a16:creationId xmlns:a16="http://schemas.microsoft.com/office/drawing/2014/main" id="{FF80C7C5-DAAB-4BC8-8281-00D0F5E9D8B4}"/>
              </a:ext>
            </a:extLst>
          </p:cNvPr>
          <p:cNvSpPr txBox="1">
            <a:spLocks noChangeArrowheads="1"/>
          </p:cNvSpPr>
          <p:nvPr/>
        </p:nvSpPr>
        <p:spPr bwMode="auto">
          <a:xfrm>
            <a:off x="1447800" y="2209800"/>
            <a:ext cx="678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600">
                <a:solidFill>
                  <a:schemeClr val="bg1"/>
                </a:solidFill>
                <a:effectLst>
                  <a:outerShdw blurRad="38100" dist="38100" dir="2700000" algn="tl">
                    <a:srgbClr val="000000"/>
                  </a:outerShdw>
                </a:effectLst>
                <a:latin typeface="Times" charset="0"/>
              </a:rPr>
              <a:t>PIONEER: a person who is among the first to research and develop a new area of knowledge or activity</a:t>
            </a:r>
            <a:endParaRPr lang="en-US" altLang="en-US" sz="3600">
              <a:latin typeface="Times" charset="0"/>
            </a:endParaRPr>
          </a:p>
        </p:txBody>
      </p:sp>
      <p:grpSp>
        <p:nvGrpSpPr>
          <p:cNvPr id="4099" name="Group 11">
            <a:extLst>
              <a:ext uri="{FF2B5EF4-FFF2-40B4-BE49-F238E27FC236}">
                <a16:creationId xmlns:a16="http://schemas.microsoft.com/office/drawing/2014/main" id="{2AF83272-B91F-43AE-B74C-02BA349F55E6}"/>
              </a:ext>
            </a:extLst>
          </p:cNvPr>
          <p:cNvGrpSpPr>
            <a:grpSpLocks/>
          </p:cNvGrpSpPr>
          <p:nvPr/>
        </p:nvGrpSpPr>
        <p:grpSpPr bwMode="auto">
          <a:xfrm>
            <a:off x="0" y="5638800"/>
            <a:ext cx="9372600" cy="1274763"/>
            <a:chOff x="0" y="3592"/>
            <a:chExt cx="5904" cy="803"/>
          </a:xfrm>
        </p:grpSpPr>
        <p:sp>
          <p:nvSpPr>
            <p:cNvPr id="4100" name="AutoShape 12">
              <a:extLst>
                <a:ext uri="{FF2B5EF4-FFF2-40B4-BE49-F238E27FC236}">
                  <a16:creationId xmlns:a16="http://schemas.microsoft.com/office/drawing/2014/main" id="{F6036C1C-1E25-4D9B-A430-162CE784C53C}"/>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88077" name="Rectangle 13">
              <a:extLst>
                <a:ext uri="{FF2B5EF4-FFF2-40B4-BE49-F238E27FC236}">
                  <a16:creationId xmlns:a16="http://schemas.microsoft.com/office/drawing/2014/main" id="{1346E760-9BA9-46BB-B008-1B4F450BAD8F}"/>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4102" name="Picture 14" descr="&#10;PSP Globe.tif                                                  0000B37FiBook HD                       ABA78158:">
              <a:extLst>
                <a:ext uri="{FF2B5EF4-FFF2-40B4-BE49-F238E27FC236}">
                  <a16:creationId xmlns:a16="http://schemas.microsoft.com/office/drawing/2014/main" id="{FE339505-BECB-40B5-BFE5-AB31EF05F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726A4B7-EFEC-4B76-B6F8-98972CE1A0F6}"/>
              </a:ext>
            </a:extLst>
          </p:cNvPr>
          <p:cNvSpPr>
            <a:spLocks noGrp="1" noChangeArrowheads="1"/>
          </p:cNvSpPr>
          <p:nvPr>
            <p:ph type="title"/>
          </p:nvPr>
        </p:nvSpPr>
        <p:spPr/>
        <p:txBody>
          <a:bodyPr/>
          <a:lstStyle/>
          <a:p>
            <a:endParaRPr lang="en-US" altLang="en-US"/>
          </a:p>
        </p:txBody>
      </p:sp>
      <p:sp>
        <p:nvSpPr>
          <p:cNvPr id="22531" name="Rectangle 3">
            <a:extLst>
              <a:ext uri="{FF2B5EF4-FFF2-40B4-BE49-F238E27FC236}">
                <a16:creationId xmlns:a16="http://schemas.microsoft.com/office/drawing/2014/main" id="{DC395345-2398-41C6-ACF9-E0D279AB6340}"/>
              </a:ext>
            </a:extLst>
          </p:cNvPr>
          <p:cNvSpPr>
            <a:spLocks noGrp="1" noChangeArrowheads="1"/>
          </p:cNvSpPr>
          <p:nvPr>
            <p:ph type="body" idx="1"/>
          </p:nvPr>
        </p:nvSpPr>
        <p:spPr/>
        <p:txBody>
          <a:bodyPr/>
          <a:lstStyle/>
          <a:p>
            <a:pPr>
              <a:buFontTx/>
              <a:buNone/>
            </a:pPr>
            <a:endParaRPr lang="en-US" altLang="en-US"/>
          </a:p>
        </p:txBody>
      </p:sp>
      <p:pic>
        <p:nvPicPr>
          <p:cNvPr id="22532" name="Picture 4" descr="B8F3AC1A">
            <a:extLst>
              <a:ext uri="{FF2B5EF4-FFF2-40B4-BE49-F238E27FC236}">
                <a16:creationId xmlns:a16="http://schemas.microsoft.com/office/drawing/2014/main" id="{CDE0B84A-CF37-4A1A-A037-9EEB7B24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774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9AF1FEC2-0555-4718-97D8-E4370F63C53C}"/>
              </a:ext>
            </a:extLst>
          </p:cNvPr>
          <p:cNvSpPr txBox="1">
            <a:spLocks noChangeArrowheads="1"/>
          </p:cNvSpPr>
          <p:nvPr/>
        </p:nvSpPr>
        <p:spPr bwMode="auto">
          <a:xfrm>
            <a:off x="0" y="5133975"/>
            <a:ext cx="38100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en-US" altLang="en-US" sz="2800"/>
              <a:t>Three girls rescued from temple prostitution by Amy Carmichael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a:extLst>
              <a:ext uri="{FF2B5EF4-FFF2-40B4-BE49-F238E27FC236}">
                <a16:creationId xmlns:a16="http://schemas.microsoft.com/office/drawing/2014/main" id="{884D3280-B86A-4F16-8763-B31F9C7087B3}"/>
              </a:ext>
            </a:extLst>
          </p:cNvPr>
          <p:cNvSpPr>
            <a:spLocks noGrp="1" noChangeArrowheads="1"/>
          </p:cNvSpPr>
          <p:nvPr>
            <p:ph type="body" idx="1"/>
          </p:nvPr>
        </p:nvSpPr>
        <p:spPr>
          <a:xfrm>
            <a:off x="3276600" y="609600"/>
            <a:ext cx="5791200" cy="5867400"/>
          </a:xfrm>
        </p:spPr>
        <p:txBody>
          <a:bodyPr/>
          <a:lstStyle/>
          <a:p>
            <a:pPr>
              <a:buFontTx/>
              <a:buNone/>
            </a:pPr>
            <a:r>
              <a:rPr lang="en-US" altLang="en-US">
                <a:solidFill>
                  <a:schemeClr val="bg1"/>
                </a:solidFill>
              </a:rPr>
              <a:t>Mary Slessor was raised in a one-room home in Great Britain.</a:t>
            </a:r>
          </a:p>
          <a:p>
            <a:pPr>
              <a:buFontTx/>
              <a:buNone/>
            </a:pPr>
            <a:r>
              <a:rPr lang="en-US" altLang="en-US">
                <a:solidFill>
                  <a:schemeClr val="bg1"/>
                </a:solidFill>
              </a:rPr>
              <a:t>In 1876 went to Calabar (part of Nigeria) with United Presbyterians.</a:t>
            </a:r>
          </a:p>
          <a:p>
            <a:pPr>
              <a:buFontTx/>
              <a:buNone/>
            </a:pPr>
            <a:r>
              <a:rPr lang="en-US" altLang="en-US">
                <a:solidFill>
                  <a:schemeClr val="bg1"/>
                </a:solidFill>
              </a:rPr>
              <a:t>Became an insider among the Efik  -- became “more African than the Africans”.</a:t>
            </a:r>
          </a:p>
          <a:p>
            <a:pPr>
              <a:buFontTx/>
              <a:buNone/>
            </a:pPr>
            <a:r>
              <a:rPr lang="en-US" altLang="en-US">
                <a:solidFill>
                  <a:schemeClr val="bg1"/>
                </a:solidFill>
              </a:rPr>
              <a:t>Planted churches and fought slavery, twin-killing, and other social evils.</a:t>
            </a:r>
          </a:p>
        </p:txBody>
      </p:sp>
      <p:grpSp>
        <p:nvGrpSpPr>
          <p:cNvPr id="216068" name="Group 4">
            <a:extLst>
              <a:ext uri="{FF2B5EF4-FFF2-40B4-BE49-F238E27FC236}">
                <a16:creationId xmlns:a16="http://schemas.microsoft.com/office/drawing/2014/main" id="{D25E89A2-D6BC-4CD2-8C1B-14875816D260}"/>
              </a:ext>
            </a:extLst>
          </p:cNvPr>
          <p:cNvGrpSpPr>
            <a:grpSpLocks/>
          </p:cNvGrpSpPr>
          <p:nvPr/>
        </p:nvGrpSpPr>
        <p:grpSpPr bwMode="auto">
          <a:xfrm>
            <a:off x="228600" y="609600"/>
            <a:ext cx="2819400" cy="3962400"/>
            <a:chOff x="2786" y="2352"/>
            <a:chExt cx="1315" cy="2122"/>
          </a:xfrm>
        </p:grpSpPr>
        <p:pic>
          <p:nvPicPr>
            <p:cNvPr id="23556" name="Picture 5">
              <a:extLst>
                <a:ext uri="{FF2B5EF4-FFF2-40B4-BE49-F238E27FC236}">
                  <a16:creationId xmlns:a16="http://schemas.microsoft.com/office/drawing/2014/main" id="{B111A33F-A489-4C11-B789-5898A10C4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 y="2352"/>
              <a:ext cx="1315" cy="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70" name="Text Box 6">
              <a:extLst>
                <a:ext uri="{FF2B5EF4-FFF2-40B4-BE49-F238E27FC236}">
                  <a16:creationId xmlns:a16="http://schemas.microsoft.com/office/drawing/2014/main" id="{14346C96-B917-4EA9-9D20-394A73FF7A5A}"/>
                </a:ext>
              </a:extLst>
            </p:cNvPr>
            <p:cNvSpPr txBox="1">
              <a:spLocks noChangeArrowheads="1"/>
            </p:cNvSpPr>
            <p:nvPr/>
          </p:nvSpPr>
          <p:spPr bwMode="auto">
            <a:xfrm>
              <a:off x="3024" y="4017"/>
              <a:ext cx="864" cy="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000" dirty="0">
                  <a:solidFill>
                    <a:schemeClr val="bg1"/>
                  </a:solidFill>
                  <a:effectLst>
                    <a:outerShdw blurRad="38100" dist="38100" dir="2700000" algn="tl">
                      <a:srgbClr val="000000"/>
                    </a:outerShdw>
                  </a:effectLst>
                  <a:latin typeface="Times" charset="0"/>
                </a:rPr>
                <a:t>Mary </a:t>
              </a:r>
              <a:r>
                <a:rPr lang="en-US" altLang="en-US" sz="2000" dirty="0" err="1">
                  <a:solidFill>
                    <a:schemeClr val="bg1"/>
                  </a:solidFill>
                  <a:effectLst>
                    <a:outerShdw blurRad="38100" dist="38100" dir="2700000" algn="tl">
                      <a:srgbClr val="000000"/>
                    </a:outerShdw>
                  </a:effectLst>
                  <a:latin typeface="Times" charset="0"/>
                </a:rPr>
                <a:t>Slessor</a:t>
              </a:r>
              <a:endParaRPr lang="en-US" altLang="en-US" sz="2000" dirty="0">
                <a:solidFill>
                  <a:schemeClr val="bg1"/>
                </a:solidFill>
                <a:effectLst>
                  <a:outerShdw blurRad="38100" dist="38100" dir="2700000" algn="tl">
                    <a:srgbClr val="000000"/>
                  </a:outerShdw>
                </a:effectLst>
                <a:latin typeface="Times" charset="0"/>
              </a:endParaRPr>
            </a:p>
            <a:p>
              <a:pPr algn="ctr">
                <a:spcBef>
                  <a:spcPct val="50000"/>
                </a:spcBef>
                <a:defRPr/>
              </a:pPr>
              <a:r>
                <a:rPr lang="en-US" altLang="en-US" sz="2000" dirty="0">
                  <a:solidFill>
                    <a:schemeClr val="bg1"/>
                  </a:solidFill>
                  <a:effectLst>
                    <a:outerShdw blurRad="38100" dist="38100" dir="2700000" algn="tl">
                      <a:srgbClr val="000000"/>
                    </a:outerShdw>
                  </a:effectLst>
                  <a:latin typeface="Times" charset="0"/>
                </a:rPr>
                <a:t>(1848-1915)</a:t>
              </a:r>
              <a:endParaRPr lang="en-US" altLang="en-US" dirty="0">
                <a:solidFill>
                  <a:schemeClr val="bg1"/>
                </a:solidFill>
                <a:effectLst>
                  <a:outerShdw blurRad="38100" dist="38100" dir="2700000" algn="tl">
                    <a:srgbClr val="000000"/>
                  </a:outerShdw>
                </a:effectLst>
                <a:latin typeface="Time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6068"/>
                                        </p:tgtEl>
                                        <p:attrNameLst>
                                          <p:attrName>style.visibility</p:attrName>
                                        </p:attrNameLst>
                                      </p:cBhvr>
                                      <p:to>
                                        <p:strVal val="visible"/>
                                      </p:to>
                                    </p:set>
                                    <p:anim calcmode="lin" valueType="num">
                                      <p:cBhvr additive="base">
                                        <p:cTn id="7" dur="500" fill="hold"/>
                                        <p:tgtEl>
                                          <p:spTgt spid="216068"/>
                                        </p:tgtEl>
                                        <p:attrNameLst>
                                          <p:attrName>ppt_x</p:attrName>
                                        </p:attrNameLst>
                                      </p:cBhvr>
                                      <p:tavLst>
                                        <p:tav tm="0">
                                          <p:val>
                                            <p:strVal val="#ppt_x"/>
                                          </p:val>
                                        </p:tav>
                                        <p:tav tm="100000">
                                          <p:val>
                                            <p:strVal val="#ppt_x"/>
                                          </p:val>
                                        </p:tav>
                                      </p:tavLst>
                                    </p:anim>
                                    <p:anim calcmode="lin" valueType="num">
                                      <p:cBhvr additive="base">
                                        <p:cTn id="8" dur="500" fill="hold"/>
                                        <p:tgtEl>
                                          <p:spTgt spid="21606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6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80" name="Group 4">
            <a:extLst>
              <a:ext uri="{FF2B5EF4-FFF2-40B4-BE49-F238E27FC236}">
                <a16:creationId xmlns:a16="http://schemas.microsoft.com/office/drawing/2014/main" id="{B1CBE8F3-D158-460A-AAA8-3D805E486CF8}"/>
              </a:ext>
            </a:extLst>
          </p:cNvPr>
          <p:cNvGrpSpPr>
            <a:grpSpLocks/>
          </p:cNvGrpSpPr>
          <p:nvPr/>
        </p:nvGrpSpPr>
        <p:grpSpPr bwMode="auto">
          <a:xfrm>
            <a:off x="152400" y="149225"/>
            <a:ext cx="3200400" cy="6326188"/>
            <a:chOff x="288" y="1440"/>
            <a:chExt cx="1144" cy="2375"/>
          </a:xfrm>
        </p:grpSpPr>
        <p:pic>
          <p:nvPicPr>
            <p:cNvPr id="24580" name="Picture 5">
              <a:extLst>
                <a:ext uri="{FF2B5EF4-FFF2-40B4-BE49-F238E27FC236}">
                  <a16:creationId xmlns:a16="http://schemas.microsoft.com/office/drawing/2014/main" id="{C9F0D0ED-F2AE-447A-AB89-20F62788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440"/>
              <a:ext cx="1144" cy="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82" name="Text Box 6">
              <a:extLst>
                <a:ext uri="{FF2B5EF4-FFF2-40B4-BE49-F238E27FC236}">
                  <a16:creationId xmlns:a16="http://schemas.microsoft.com/office/drawing/2014/main" id="{BA30322A-457A-49A5-8BFF-DAF65CC59A5A}"/>
                </a:ext>
              </a:extLst>
            </p:cNvPr>
            <p:cNvSpPr txBox="1">
              <a:spLocks noChangeArrowheads="1"/>
            </p:cNvSpPr>
            <p:nvPr/>
          </p:nvSpPr>
          <p:spPr bwMode="auto">
            <a:xfrm>
              <a:off x="336" y="3552"/>
              <a:ext cx="1008"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000">
                  <a:solidFill>
                    <a:schemeClr val="bg1"/>
                  </a:solidFill>
                  <a:effectLst>
                    <a:outerShdw blurRad="38100" dist="38100" dir="2700000" algn="tl">
                      <a:srgbClr val="000000"/>
                    </a:outerShdw>
                  </a:effectLst>
                  <a:latin typeface="Times" charset="0"/>
                </a:rPr>
                <a:t>Gladys Aylward (1904-1951)</a:t>
              </a:r>
              <a:endParaRPr lang="en-US" altLang="en-US">
                <a:solidFill>
                  <a:schemeClr val="bg1"/>
                </a:solidFill>
                <a:effectLst>
                  <a:outerShdw blurRad="38100" dist="38100" dir="2700000" algn="tl">
                    <a:srgbClr val="000000"/>
                  </a:outerShdw>
                </a:effectLst>
                <a:latin typeface="Times" charset="0"/>
              </a:endParaRPr>
            </a:p>
          </p:txBody>
        </p:sp>
      </p:grpSp>
      <p:sp>
        <p:nvSpPr>
          <p:cNvPr id="203783" name="Text Box 7">
            <a:extLst>
              <a:ext uri="{FF2B5EF4-FFF2-40B4-BE49-F238E27FC236}">
                <a16:creationId xmlns:a16="http://schemas.microsoft.com/office/drawing/2014/main" id="{C7033ADF-CBEF-4B51-9CD6-C53CCA1437B3}"/>
              </a:ext>
            </a:extLst>
          </p:cNvPr>
          <p:cNvSpPr txBox="1">
            <a:spLocks noChangeArrowheads="1"/>
          </p:cNvSpPr>
          <p:nvPr/>
        </p:nvSpPr>
        <p:spPr bwMode="auto">
          <a:xfrm>
            <a:off x="3505200" y="730250"/>
            <a:ext cx="5638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sz="2800">
                <a:solidFill>
                  <a:schemeClr val="bg1"/>
                </a:solidFill>
              </a:rPr>
              <a:t>Born in a poor home in London.</a:t>
            </a:r>
          </a:p>
          <a:p>
            <a:pPr>
              <a:spcBef>
                <a:spcPct val="50000"/>
              </a:spcBef>
              <a:buFontTx/>
              <a:buNone/>
            </a:pPr>
            <a:r>
              <a:rPr lang="en-US" altLang="en-US" sz="2800">
                <a:solidFill>
                  <a:schemeClr val="bg1"/>
                </a:solidFill>
              </a:rPr>
              <a:t>At age 26 applied to CIM, rejected.</a:t>
            </a:r>
          </a:p>
          <a:p>
            <a:pPr>
              <a:spcBef>
                <a:spcPct val="50000"/>
              </a:spcBef>
              <a:buFontTx/>
              <a:buNone/>
            </a:pPr>
            <a:r>
              <a:rPr lang="en-US" altLang="en-US" sz="2800">
                <a:solidFill>
                  <a:schemeClr val="bg1"/>
                </a:solidFill>
              </a:rPr>
              <a:t>Went to China by train</a:t>
            </a:r>
          </a:p>
          <a:p>
            <a:pPr>
              <a:spcBef>
                <a:spcPct val="50000"/>
              </a:spcBef>
              <a:buFontTx/>
              <a:buNone/>
            </a:pPr>
            <a:r>
              <a:rPr lang="en-US" altLang="en-US" sz="2800">
                <a:solidFill>
                  <a:schemeClr val="bg1"/>
                </a:solidFill>
              </a:rPr>
              <a:t>Founded an inn there.</a:t>
            </a:r>
          </a:p>
          <a:p>
            <a:pPr>
              <a:spcBef>
                <a:spcPct val="50000"/>
              </a:spcBef>
              <a:buFontTx/>
              <a:buNone/>
            </a:pPr>
            <a:r>
              <a:rPr lang="en-US" altLang="en-US" sz="2800">
                <a:solidFill>
                  <a:schemeClr val="bg1"/>
                </a:solidFill>
              </a:rPr>
              <a:t>Was appointed foot-inspector for Yangchen.</a:t>
            </a:r>
          </a:p>
          <a:p>
            <a:pPr>
              <a:spcBef>
                <a:spcPct val="50000"/>
              </a:spcBef>
              <a:buFontTx/>
              <a:buNone/>
            </a:pPr>
            <a:r>
              <a:rPr lang="en-US" altLang="en-US" sz="2800">
                <a:solidFill>
                  <a:schemeClr val="bg1"/>
                </a:solidFill>
              </a:rPr>
              <a:t>Adopted  many orphans. </a:t>
            </a:r>
          </a:p>
          <a:p>
            <a:pPr>
              <a:spcBef>
                <a:spcPct val="50000"/>
              </a:spcBef>
              <a:buFontTx/>
              <a:buNone/>
            </a:pPr>
            <a:endParaRPr lang="en-US" alt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03780"/>
                                        </p:tgtEl>
                                        <p:attrNameLst>
                                          <p:attrName>style.visibility</p:attrName>
                                        </p:attrNameLst>
                                      </p:cBhvr>
                                      <p:to>
                                        <p:strVal val="visible"/>
                                      </p:to>
                                    </p:set>
                                    <p:anim calcmode="lin" valueType="num">
                                      <p:cBhvr additive="base">
                                        <p:cTn id="7" dur="500" fill="hold"/>
                                        <p:tgtEl>
                                          <p:spTgt spid="203780"/>
                                        </p:tgtEl>
                                        <p:attrNameLst>
                                          <p:attrName>ppt_x</p:attrName>
                                        </p:attrNameLst>
                                      </p:cBhvr>
                                      <p:tavLst>
                                        <p:tav tm="0">
                                          <p:val>
                                            <p:strVal val="#ppt_x"/>
                                          </p:val>
                                        </p:tav>
                                        <p:tav tm="100000">
                                          <p:val>
                                            <p:strVal val="#ppt_x"/>
                                          </p:val>
                                        </p:tav>
                                      </p:tavLst>
                                    </p:anim>
                                    <p:anim calcmode="lin" valueType="num">
                                      <p:cBhvr additive="base">
                                        <p:cTn id="8" dur="500" fill="hold"/>
                                        <p:tgtEl>
                                          <p:spTgt spid="20378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3783">
                                            <p:txEl>
                                              <p:pRg st="0" end="0"/>
                                            </p:txEl>
                                          </p:spTgt>
                                        </p:tgtEl>
                                        <p:attrNameLst>
                                          <p:attrName>style.visibility</p:attrName>
                                        </p:attrNameLst>
                                      </p:cBhvr>
                                      <p:to>
                                        <p:strVal val="visible"/>
                                      </p:to>
                                    </p:set>
                                    <p:animEffect transition="in" filter="fade">
                                      <p:cBhvr>
                                        <p:cTn id="13" dur="2000"/>
                                        <p:tgtEl>
                                          <p:spTgt spid="20378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03783">
                                            <p:txEl>
                                              <p:pRg st="1" end="1"/>
                                            </p:txEl>
                                          </p:spTgt>
                                        </p:tgtEl>
                                        <p:attrNameLst>
                                          <p:attrName>style.visibility</p:attrName>
                                        </p:attrNameLst>
                                      </p:cBhvr>
                                      <p:to>
                                        <p:strVal val="visible"/>
                                      </p:to>
                                    </p:set>
                                    <p:animEffect transition="in" filter="fade">
                                      <p:cBhvr>
                                        <p:cTn id="18" dur="2000"/>
                                        <p:tgtEl>
                                          <p:spTgt spid="20378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03783">
                                            <p:txEl>
                                              <p:pRg st="2" end="2"/>
                                            </p:txEl>
                                          </p:spTgt>
                                        </p:tgtEl>
                                        <p:attrNameLst>
                                          <p:attrName>style.visibility</p:attrName>
                                        </p:attrNameLst>
                                      </p:cBhvr>
                                      <p:to>
                                        <p:strVal val="visible"/>
                                      </p:to>
                                    </p:set>
                                    <p:animEffect transition="in" filter="fade">
                                      <p:cBhvr>
                                        <p:cTn id="23" dur="2000"/>
                                        <p:tgtEl>
                                          <p:spTgt spid="2037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03783">
                                            <p:txEl>
                                              <p:pRg st="3" end="3"/>
                                            </p:txEl>
                                          </p:spTgt>
                                        </p:tgtEl>
                                        <p:attrNameLst>
                                          <p:attrName>style.visibility</p:attrName>
                                        </p:attrNameLst>
                                      </p:cBhvr>
                                      <p:to>
                                        <p:strVal val="visible"/>
                                      </p:to>
                                    </p:set>
                                    <p:animEffect transition="in" filter="fade">
                                      <p:cBhvr>
                                        <p:cTn id="28" dur="2000"/>
                                        <p:tgtEl>
                                          <p:spTgt spid="20378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3783">
                                            <p:txEl>
                                              <p:pRg st="4" end="4"/>
                                            </p:txEl>
                                          </p:spTgt>
                                        </p:tgtEl>
                                        <p:attrNameLst>
                                          <p:attrName>style.visibility</p:attrName>
                                        </p:attrNameLst>
                                      </p:cBhvr>
                                      <p:to>
                                        <p:strVal val="visible"/>
                                      </p:to>
                                    </p:set>
                                    <p:animEffect transition="in" filter="fade">
                                      <p:cBhvr>
                                        <p:cTn id="33" dur="2000"/>
                                        <p:tgtEl>
                                          <p:spTgt spid="20378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03783">
                                            <p:txEl>
                                              <p:pRg st="5" end="5"/>
                                            </p:txEl>
                                          </p:spTgt>
                                        </p:tgtEl>
                                        <p:attrNameLst>
                                          <p:attrName>style.visibility</p:attrName>
                                        </p:attrNameLst>
                                      </p:cBhvr>
                                      <p:to>
                                        <p:strVal val="visible"/>
                                      </p:to>
                                    </p:set>
                                    <p:animEffect transition="in" filter="fade">
                                      <p:cBhvr>
                                        <p:cTn id="38" dur="2000"/>
                                        <p:tgtEl>
                                          <p:spTgt spid="2037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D7E3B5-EB74-46A2-9CAA-4B8F8DF0094F}"/>
              </a:ext>
            </a:extLst>
          </p:cNvPr>
          <p:cNvSpPr>
            <a:spLocks noGrp="1"/>
          </p:cNvSpPr>
          <p:nvPr>
            <p:ph type="title"/>
          </p:nvPr>
        </p:nvSpPr>
        <p:spPr/>
        <p:txBody>
          <a:bodyPr/>
          <a:lstStyle/>
          <a:p>
            <a:r>
              <a:rPr lang="en-US" altLang="en-US">
                <a:solidFill>
                  <a:schemeClr val="bg1"/>
                </a:solidFill>
              </a:rPr>
              <a:t>Helen Roseveare, </a:t>
            </a:r>
            <a:br>
              <a:rPr lang="en-US" altLang="en-US">
                <a:solidFill>
                  <a:schemeClr val="bg1"/>
                </a:solidFill>
              </a:rPr>
            </a:br>
            <a:r>
              <a:rPr lang="en-US" altLang="en-US">
                <a:solidFill>
                  <a:schemeClr val="bg1"/>
                </a:solidFill>
              </a:rPr>
              <a:t>missionary in the Congo</a:t>
            </a:r>
          </a:p>
        </p:txBody>
      </p:sp>
      <p:sp>
        <p:nvSpPr>
          <p:cNvPr id="25603" name="Content Placeholder 2">
            <a:extLst>
              <a:ext uri="{FF2B5EF4-FFF2-40B4-BE49-F238E27FC236}">
                <a16:creationId xmlns:a16="http://schemas.microsoft.com/office/drawing/2014/main" id="{B3BEF35D-D3CB-4106-9E2C-025A993B228A}"/>
              </a:ext>
            </a:extLst>
          </p:cNvPr>
          <p:cNvSpPr>
            <a:spLocks noGrp="1"/>
          </p:cNvSpPr>
          <p:nvPr>
            <p:ph idx="1"/>
          </p:nvPr>
        </p:nvSpPr>
        <p:spPr>
          <a:xfrm>
            <a:off x="685800" y="2590800"/>
            <a:ext cx="4419600" cy="4114800"/>
          </a:xfrm>
        </p:spPr>
        <p:txBody>
          <a:bodyPr/>
          <a:lstStyle/>
          <a:p>
            <a:r>
              <a:rPr lang="en-US" altLang="en-US">
                <a:solidFill>
                  <a:schemeClr val="bg1"/>
                </a:solidFill>
              </a:rPr>
              <a:t>Helen showed how to really live out loving a people group.</a:t>
            </a:r>
          </a:p>
        </p:txBody>
      </p:sp>
      <p:pic>
        <p:nvPicPr>
          <p:cNvPr id="25604" name="Picture 2">
            <a:extLst>
              <a:ext uri="{FF2B5EF4-FFF2-40B4-BE49-F238E27FC236}">
                <a16:creationId xmlns:a16="http://schemas.microsoft.com/office/drawing/2014/main" id="{64345A6F-E80F-4193-9989-0AF9881CB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588" y="2057400"/>
            <a:ext cx="2894012" cy="422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4F63CA7-BDC0-4FC7-B25A-E343E1F1926A}"/>
              </a:ext>
            </a:extLst>
          </p:cNvPr>
          <p:cNvSpPr>
            <a:spLocks noGrp="1"/>
          </p:cNvSpPr>
          <p:nvPr>
            <p:ph type="title"/>
          </p:nvPr>
        </p:nvSpPr>
        <p:spPr>
          <a:xfrm>
            <a:off x="685800" y="228600"/>
            <a:ext cx="7772400" cy="1143000"/>
          </a:xfrm>
        </p:spPr>
        <p:txBody>
          <a:bodyPr/>
          <a:lstStyle/>
          <a:p>
            <a:r>
              <a:rPr lang="en-US" altLang="en-US">
                <a:solidFill>
                  <a:schemeClr val="bg1"/>
                </a:solidFill>
              </a:rPr>
              <a:t>Helen Roseveare</a:t>
            </a:r>
          </a:p>
        </p:txBody>
      </p:sp>
      <p:pic>
        <p:nvPicPr>
          <p:cNvPr id="4" name="Picture 3">
            <a:extLst>
              <a:ext uri="{FF2B5EF4-FFF2-40B4-BE49-F238E27FC236}">
                <a16:creationId xmlns:a16="http://schemas.microsoft.com/office/drawing/2014/main" id="{DA090305-1B4F-4343-A29B-418EC9987ADF}"/>
              </a:ext>
            </a:extLst>
          </p:cNvPr>
          <p:cNvPicPr>
            <a:picLocks noChangeAspect="1"/>
          </p:cNvPicPr>
          <p:nvPr/>
        </p:nvPicPr>
        <p:blipFill>
          <a:blip r:embed="rId2"/>
          <a:stretch>
            <a:fillRect/>
          </a:stretch>
        </p:blipFill>
        <p:spPr>
          <a:xfrm>
            <a:off x="1981200" y="1322138"/>
            <a:ext cx="5360981" cy="46976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8">
            <a:extLst>
              <a:ext uri="{FF2B5EF4-FFF2-40B4-BE49-F238E27FC236}">
                <a16:creationId xmlns:a16="http://schemas.microsoft.com/office/drawing/2014/main" id="{987AE8BA-7C80-4530-B529-A1E92005A232}"/>
              </a:ext>
            </a:extLst>
          </p:cNvPr>
          <p:cNvGrpSpPr>
            <a:grpSpLocks/>
          </p:cNvGrpSpPr>
          <p:nvPr/>
        </p:nvGrpSpPr>
        <p:grpSpPr bwMode="auto">
          <a:xfrm>
            <a:off x="0" y="5681663"/>
            <a:ext cx="9372600" cy="1274762"/>
            <a:chOff x="0" y="3592"/>
            <a:chExt cx="5904" cy="803"/>
          </a:xfrm>
        </p:grpSpPr>
        <p:sp>
          <p:nvSpPr>
            <p:cNvPr id="27653" name="AutoShape 19">
              <a:extLst>
                <a:ext uri="{FF2B5EF4-FFF2-40B4-BE49-F238E27FC236}">
                  <a16:creationId xmlns:a16="http://schemas.microsoft.com/office/drawing/2014/main" id="{84F3380B-4C07-42A6-819D-2B394253E68E}"/>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55316" name="Rectangle 20">
              <a:extLst>
                <a:ext uri="{FF2B5EF4-FFF2-40B4-BE49-F238E27FC236}">
                  <a16:creationId xmlns:a16="http://schemas.microsoft.com/office/drawing/2014/main" id="{6055BDA4-D470-449F-B098-A4EE8076830E}"/>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27655" name="Picture 21" descr="&#10;PSP Globe.tif                                                  0000B37FiBook HD                       ABA78158:">
              <a:extLst>
                <a:ext uri="{FF2B5EF4-FFF2-40B4-BE49-F238E27FC236}">
                  <a16:creationId xmlns:a16="http://schemas.microsoft.com/office/drawing/2014/main" id="{1DCDC3B9-D9B1-4340-9269-46BD5EAAC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5318" name="Text Box 22">
            <a:extLst>
              <a:ext uri="{FF2B5EF4-FFF2-40B4-BE49-F238E27FC236}">
                <a16:creationId xmlns:a16="http://schemas.microsoft.com/office/drawing/2014/main" id="{CEFEB7C7-A8C0-493D-AE82-F0C5622FD931}"/>
              </a:ext>
            </a:extLst>
          </p:cNvPr>
          <p:cNvSpPr txBox="1">
            <a:spLocks noChangeArrowheads="1"/>
          </p:cNvSpPr>
          <p:nvPr/>
        </p:nvSpPr>
        <p:spPr bwMode="auto">
          <a:xfrm>
            <a:off x="990600" y="1447800"/>
            <a:ext cx="3810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600" dirty="0">
                <a:solidFill>
                  <a:schemeClr val="bg1"/>
                </a:solidFill>
                <a:effectLst>
                  <a:outerShdw blurRad="38100" dist="38100" dir="2700000" algn="tl">
                    <a:srgbClr val="000000"/>
                  </a:outerShdw>
                </a:effectLst>
                <a:latin typeface="Times" charset="0"/>
              </a:rPr>
              <a:t>Farsightedness:  Harmon and Lula </a:t>
            </a:r>
            <a:r>
              <a:rPr lang="en-US" altLang="en-US" sz="3600" dirty="0" err="1">
                <a:solidFill>
                  <a:schemeClr val="bg1"/>
                </a:solidFill>
                <a:effectLst>
                  <a:outerShdw blurRad="38100" dist="38100" dir="2700000" algn="tl">
                    <a:srgbClr val="000000"/>
                  </a:outerShdw>
                </a:effectLst>
                <a:latin typeface="Times" charset="0"/>
              </a:rPr>
              <a:t>Schmelzenbach</a:t>
            </a:r>
            <a:endParaRPr lang="en-US" altLang="en-US" dirty="0">
              <a:latin typeface="Times" charset="0"/>
            </a:endParaRPr>
          </a:p>
        </p:txBody>
      </p:sp>
      <p:pic>
        <p:nvPicPr>
          <p:cNvPr id="27652" name="Picture 24" descr="Image">
            <a:extLst>
              <a:ext uri="{FF2B5EF4-FFF2-40B4-BE49-F238E27FC236}">
                <a16:creationId xmlns:a16="http://schemas.microsoft.com/office/drawing/2014/main" id="{9B29D9DB-42BA-4926-AAC6-7E3BA2BD2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09600"/>
            <a:ext cx="32543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9DFFE16-24A6-4182-AC0C-E412E0F567DB}"/>
              </a:ext>
            </a:extLst>
          </p:cNvPr>
          <p:cNvSpPr>
            <a:spLocks noGrp="1"/>
          </p:cNvSpPr>
          <p:nvPr>
            <p:ph type="title"/>
          </p:nvPr>
        </p:nvSpPr>
        <p:spPr>
          <a:xfrm>
            <a:off x="685800" y="1600200"/>
            <a:ext cx="7772400" cy="1143000"/>
          </a:xfrm>
        </p:spPr>
        <p:txBody>
          <a:bodyPr/>
          <a:lstStyle/>
          <a:p>
            <a:r>
              <a:rPr lang="en-US" altLang="en-US" sz="6600">
                <a:solidFill>
                  <a:schemeClr val="bg1"/>
                </a:solidFill>
              </a:rPr>
              <a:t>What’s your takeaway from this evening?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EEDF-AC41-4954-9E3D-E4EFBB94C8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C9D583F-7128-436C-B87F-B31714FB59E9}"/>
              </a:ext>
            </a:extLst>
          </p:cNvPr>
          <p:cNvSpPr>
            <a:spLocks noGrp="1"/>
          </p:cNvSpPr>
          <p:nvPr>
            <p:ph type="body" idx="1"/>
          </p:nvPr>
        </p:nvSpPr>
        <p:spPr>
          <a:xfrm>
            <a:off x="722313" y="1143000"/>
            <a:ext cx="7772400" cy="1500187"/>
          </a:xfrm>
        </p:spPr>
        <p:txBody>
          <a:bodyPr/>
          <a:lstStyle/>
          <a:p>
            <a:r>
              <a:rPr lang="en-US" dirty="0">
                <a:solidFill>
                  <a:schemeClr val="bg1"/>
                </a:solidFill>
              </a:rPr>
              <a:t>This PowerPoint presentation is available along with related materials and other PowerPoint presentations at </a:t>
            </a:r>
            <a:r>
              <a:rPr lang="en-US" dirty="0">
                <a:solidFill>
                  <a:schemeClr val="bg1"/>
                </a:solidFill>
                <a:hlinkClick r:id="rId2"/>
              </a:rPr>
              <a:t>http://home.snu.edu/~hculbert/ppt.htm</a:t>
            </a:r>
            <a:endParaRPr lang="en-US" dirty="0">
              <a:solidFill>
                <a:schemeClr val="bg1"/>
              </a:solidFill>
            </a:endParaRPr>
          </a:p>
          <a:p>
            <a:endParaRPr lang="en-US" sz="1600" dirty="0"/>
          </a:p>
        </p:txBody>
      </p:sp>
    </p:spTree>
    <p:extLst>
      <p:ext uri="{BB962C8B-B14F-4D97-AF65-F5344CB8AC3E}">
        <p14:creationId xmlns:p14="http://schemas.microsoft.com/office/powerpoint/2010/main" val="234003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7">
            <a:extLst>
              <a:ext uri="{FF2B5EF4-FFF2-40B4-BE49-F238E27FC236}">
                <a16:creationId xmlns:a16="http://schemas.microsoft.com/office/drawing/2014/main" id="{6E98FEE1-8F12-492D-8101-C9D262AC4521}"/>
              </a:ext>
            </a:extLst>
          </p:cNvPr>
          <p:cNvGrpSpPr>
            <a:grpSpLocks/>
          </p:cNvGrpSpPr>
          <p:nvPr/>
        </p:nvGrpSpPr>
        <p:grpSpPr bwMode="auto">
          <a:xfrm>
            <a:off x="0" y="5702300"/>
            <a:ext cx="9372600" cy="1274763"/>
            <a:chOff x="0" y="3592"/>
            <a:chExt cx="5904" cy="803"/>
          </a:xfrm>
        </p:grpSpPr>
        <p:sp>
          <p:nvSpPr>
            <p:cNvPr id="5125" name="AutoShape 14">
              <a:extLst>
                <a:ext uri="{FF2B5EF4-FFF2-40B4-BE49-F238E27FC236}">
                  <a16:creationId xmlns:a16="http://schemas.microsoft.com/office/drawing/2014/main" id="{15448FE7-AA06-402C-B99B-2A9656A735BF}"/>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6159" name="Rectangle 15">
              <a:extLst>
                <a:ext uri="{FF2B5EF4-FFF2-40B4-BE49-F238E27FC236}">
                  <a16:creationId xmlns:a16="http://schemas.microsoft.com/office/drawing/2014/main" id="{4CDDD812-3D98-4657-A0AE-9451BD7457EE}"/>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5127" name="Picture 16" descr="&#10;PSP Globe.tif                                                  0000B37FiBook HD                       ABA78158:">
              <a:extLst>
                <a:ext uri="{FF2B5EF4-FFF2-40B4-BE49-F238E27FC236}">
                  <a16:creationId xmlns:a16="http://schemas.microsoft.com/office/drawing/2014/main" id="{7F1955C4-B528-4AC3-809D-33BE3F71B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163" name="Text Box 19">
            <a:extLst>
              <a:ext uri="{FF2B5EF4-FFF2-40B4-BE49-F238E27FC236}">
                <a16:creationId xmlns:a16="http://schemas.microsoft.com/office/drawing/2014/main" id="{0FCE117C-2D07-4FC4-B94E-5961EC992E37}"/>
              </a:ext>
            </a:extLst>
          </p:cNvPr>
          <p:cNvSpPr txBox="1">
            <a:spLocks noChangeArrowheads="1"/>
          </p:cNvSpPr>
          <p:nvPr/>
        </p:nvSpPr>
        <p:spPr bwMode="auto">
          <a:xfrm>
            <a:off x="1905000" y="533400"/>
            <a:ext cx="50292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400" dirty="0">
                <a:solidFill>
                  <a:schemeClr val="bg1"/>
                </a:solidFill>
                <a:effectLst>
                  <a:outerShdw blurRad="38100" dist="38100" dir="2700000" algn="tl">
                    <a:srgbClr val="000000"/>
                  </a:outerShdw>
                </a:effectLst>
                <a:latin typeface="Times" charset="0"/>
              </a:rPr>
              <a:t>Key word describing missionary pioneers?</a:t>
            </a:r>
            <a:endParaRPr lang="en-US" altLang="en-US" sz="4400" dirty="0">
              <a:latin typeface="Times" charset="0"/>
            </a:endParaRPr>
          </a:p>
        </p:txBody>
      </p:sp>
      <p:sp>
        <p:nvSpPr>
          <p:cNvPr id="6164" name="WordArt 20">
            <a:extLst>
              <a:ext uri="{FF2B5EF4-FFF2-40B4-BE49-F238E27FC236}">
                <a16:creationId xmlns:a16="http://schemas.microsoft.com/office/drawing/2014/main" id="{FAD903EA-DCE8-485A-8179-8D6DC466BE69}"/>
              </a:ext>
            </a:extLst>
          </p:cNvPr>
          <p:cNvSpPr>
            <a:spLocks noChangeArrowheads="1" noChangeShapeType="1" noTextEdit="1"/>
          </p:cNvSpPr>
          <p:nvPr/>
        </p:nvSpPr>
        <p:spPr bwMode="auto">
          <a:xfrm>
            <a:off x="2286000" y="2641600"/>
            <a:ext cx="5334000" cy="1576388"/>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contourClr>
                <a:srgbClr val="767676"/>
              </a:contourClr>
            </a:sp3d>
          </a:bodyPr>
          <a:lstStyle/>
          <a:p>
            <a:pPr algn="ctr"/>
            <a:r>
              <a:rPr lang="en-US" sz="6600" kern="10">
                <a:ln w="9525">
                  <a:round/>
                  <a:headEnd/>
                  <a:tailEnd/>
                </a:ln>
                <a:gradFill rotWithShape="1">
                  <a:gsLst>
                    <a:gs pos="0">
                      <a:srgbClr val="767676"/>
                    </a:gs>
                    <a:gs pos="100000">
                      <a:schemeClr val="bg1"/>
                    </a:gs>
                  </a:gsLst>
                  <a:lin ang="18900000" scaled="1"/>
                </a:gradFill>
                <a:latin typeface="Impact" panose="020B0806030902050204" pitchFamily="34" charset="0"/>
              </a:rPr>
              <a:t>Faithful!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500" fill="hold"/>
                                        <p:tgtEl>
                                          <p:spTgt spid="6164"/>
                                        </p:tgtEl>
                                        <p:attrNameLst>
                                          <p:attrName>ppt_w</p:attrName>
                                        </p:attrNameLst>
                                      </p:cBhvr>
                                      <p:tavLst>
                                        <p:tav tm="0">
                                          <p:val>
                                            <p:fltVal val="0"/>
                                          </p:val>
                                        </p:tav>
                                        <p:tav tm="100000">
                                          <p:val>
                                            <p:strVal val="#ppt_w"/>
                                          </p:val>
                                        </p:tav>
                                      </p:tavLst>
                                    </p:anim>
                                    <p:anim calcmode="lin" valueType="num">
                                      <p:cBhvr>
                                        <p:cTn id="8" dur="500" fill="hold"/>
                                        <p:tgtEl>
                                          <p:spTgt spid="6164"/>
                                        </p:tgtEl>
                                        <p:attrNameLst>
                                          <p:attrName>ppt_h</p:attrName>
                                        </p:attrNameLst>
                                      </p:cBhvr>
                                      <p:tavLst>
                                        <p:tav tm="0">
                                          <p:val>
                                            <p:fltVal val="0"/>
                                          </p:val>
                                        </p:tav>
                                        <p:tav tm="100000">
                                          <p:val>
                                            <p:strVal val="#ppt_h"/>
                                          </p:val>
                                        </p:tav>
                                      </p:tavLst>
                                    </p:anim>
                                    <p:anim calcmode="lin" valueType="num">
                                      <p:cBhvr>
                                        <p:cTn id="9" dur="500" fill="hold"/>
                                        <p:tgtEl>
                                          <p:spTgt spid="6164"/>
                                        </p:tgtEl>
                                        <p:attrNameLst>
                                          <p:attrName>ppt_x</p:attrName>
                                        </p:attrNameLst>
                                      </p:cBhvr>
                                      <p:tavLst>
                                        <p:tav tm="0">
                                          <p:val>
                                            <p:fltVal val="0.5"/>
                                          </p:val>
                                        </p:tav>
                                        <p:tav tm="100000">
                                          <p:val>
                                            <p:strVal val="#ppt_x"/>
                                          </p:val>
                                        </p:tav>
                                      </p:tavLst>
                                    </p:anim>
                                    <p:anim calcmode="lin" valueType="num">
                                      <p:cBhvr>
                                        <p:cTn id="10" dur="500" fill="hold"/>
                                        <p:tgtEl>
                                          <p:spTgt spid="61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extLst>
              <a:ext uri="{FF2B5EF4-FFF2-40B4-BE49-F238E27FC236}">
                <a16:creationId xmlns:a16="http://schemas.microsoft.com/office/drawing/2014/main" id="{CBF247DC-043A-419A-A1D4-EA682AA940E4}"/>
              </a:ext>
            </a:extLst>
          </p:cNvPr>
          <p:cNvSpPr txBox="1">
            <a:spLocks noChangeArrowheads="1"/>
          </p:cNvSpPr>
          <p:nvPr/>
        </p:nvSpPr>
        <p:spPr bwMode="auto">
          <a:xfrm>
            <a:off x="3733800" y="1600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1200">
                <a:solidFill>
                  <a:srgbClr val="000000"/>
                </a:solidFill>
                <a:latin typeface="Times" charset="0"/>
              </a:rPr>
              <a:t> </a:t>
            </a:r>
            <a:endParaRPr lang="en-US" altLang="en-US">
              <a:solidFill>
                <a:srgbClr val="000000"/>
              </a:solidFill>
              <a:effectLst>
                <a:outerShdw blurRad="38100" dist="38100" dir="2700000" algn="tl">
                  <a:srgbClr val="FFFFFF"/>
                </a:outerShdw>
              </a:effectLst>
              <a:latin typeface="Times" charset="0"/>
            </a:endParaRPr>
          </a:p>
        </p:txBody>
      </p:sp>
      <p:sp>
        <p:nvSpPr>
          <p:cNvPr id="71684" name="Rectangle 4">
            <a:extLst>
              <a:ext uri="{FF2B5EF4-FFF2-40B4-BE49-F238E27FC236}">
                <a16:creationId xmlns:a16="http://schemas.microsoft.com/office/drawing/2014/main" id="{2E2A2E19-83D2-4B60-80B8-6A8822E93D7F}"/>
              </a:ext>
            </a:extLst>
          </p:cNvPr>
          <p:cNvSpPr>
            <a:spLocks noChangeArrowheads="1"/>
          </p:cNvSpPr>
          <p:nvPr/>
        </p:nvSpPr>
        <p:spPr bwMode="auto">
          <a:xfrm>
            <a:off x="2514600" y="457200"/>
            <a:ext cx="365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dirty="0">
                <a:solidFill>
                  <a:schemeClr val="bg1"/>
                </a:solidFill>
                <a:effectLst>
                  <a:outerShdw blurRad="38100" dist="38100" dir="2700000" algn="tl">
                    <a:srgbClr val="000000"/>
                  </a:outerShdw>
                </a:effectLst>
              </a:rPr>
              <a:t>Moravians</a:t>
            </a:r>
            <a:r>
              <a:rPr lang="en-US" altLang="en-US" sz="3200" dirty="0">
                <a:solidFill>
                  <a:schemeClr val="bg1"/>
                </a:solidFill>
                <a:effectLst>
                  <a:outerShdw blurRad="38100" dist="38100" dir="2700000" algn="tl">
                    <a:srgbClr val="000000"/>
                  </a:outerShdw>
                </a:effectLst>
              </a:rPr>
              <a:t> </a:t>
            </a:r>
            <a:endParaRPr lang="en-US" altLang="en-US" sz="6000" dirty="0">
              <a:effectLst>
                <a:outerShdw blurRad="38100" dist="38100" dir="2700000" algn="tl">
                  <a:srgbClr val="FFFFFF"/>
                </a:outerShdw>
              </a:effectLst>
            </a:endParaRPr>
          </a:p>
        </p:txBody>
      </p:sp>
      <p:pic>
        <p:nvPicPr>
          <p:cNvPr id="71689" name="Picture 9">
            <a:extLst>
              <a:ext uri="{FF2B5EF4-FFF2-40B4-BE49-F238E27FC236}">
                <a16:creationId xmlns:a16="http://schemas.microsoft.com/office/drawing/2014/main" id="{D7799C99-C945-49A7-93BB-8D83F3DAE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886200"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0" name="Picture 10">
            <a:extLst>
              <a:ext uri="{FF2B5EF4-FFF2-40B4-BE49-F238E27FC236}">
                <a16:creationId xmlns:a16="http://schemas.microsoft.com/office/drawing/2014/main" id="{E5B49432-970E-4FD8-8568-1AAB16D02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143000"/>
            <a:ext cx="44958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50" name="Group 14">
            <a:extLst>
              <a:ext uri="{FF2B5EF4-FFF2-40B4-BE49-F238E27FC236}">
                <a16:creationId xmlns:a16="http://schemas.microsoft.com/office/drawing/2014/main" id="{4BD71BBE-5EA5-4B5F-82CB-97DBDC955895}"/>
              </a:ext>
            </a:extLst>
          </p:cNvPr>
          <p:cNvGrpSpPr>
            <a:grpSpLocks/>
          </p:cNvGrpSpPr>
          <p:nvPr/>
        </p:nvGrpSpPr>
        <p:grpSpPr bwMode="auto">
          <a:xfrm>
            <a:off x="0" y="5681663"/>
            <a:ext cx="9372600" cy="1274762"/>
            <a:chOff x="0" y="3592"/>
            <a:chExt cx="5904" cy="803"/>
          </a:xfrm>
        </p:grpSpPr>
        <p:sp>
          <p:nvSpPr>
            <p:cNvPr id="6151" name="AutoShape 15">
              <a:extLst>
                <a:ext uri="{FF2B5EF4-FFF2-40B4-BE49-F238E27FC236}">
                  <a16:creationId xmlns:a16="http://schemas.microsoft.com/office/drawing/2014/main" id="{7E3969C3-6B9C-459F-8ECB-2852FC804C52}"/>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71696" name="Rectangle 16">
              <a:extLst>
                <a:ext uri="{FF2B5EF4-FFF2-40B4-BE49-F238E27FC236}">
                  <a16:creationId xmlns:a16="http://schemas.microsoft.com/office/drawing/2014/main" id="{DF561B72-0B0A-4357-9D83-FB5B8C956553}"/>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6153" name="Picture 17" descr="&#10;PSP Globe.tif                                                  0000B37FiBook HD                       ABA78158:">
              <a:extLst>
                <a:ext uri="{FF2B5EF4-FFF2-40B4-BE49-F238E27FC236}">
                  <a16:creationId xmlns:a16="http://schemas.microsoft.com/office/drawing/2014/main" id="{09831BBC-B492-47DB-B376-B6757AD6F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6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1027">
            <a:extLst>
              <a:ext uri="{FF2B5EF4-FFF2-40B4-BE49-F238E27FC236}">
                <a16:creationId xmlns:a16="http://schemas.microsoft.com/office/drawing/2014/main" id="{E2F2BC75-E6C6-4D99-B935-3800CAB3E427}"/>
              </a:ext>
            </a:extLst>
          </p:cNvPr>
          <p:cNvSpPr txBox="1">
            <a:spLocks noChangeArrowheads="1"/>
          </p:cNvSpPr>
          <p:nvPr/>
        </p:nvSpPr>
        <p:spPr bwMode="auto">
          <a:xfrm>
            <a:off x="3733800" y="1600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1200">
                <a:solidFill>
                  <a:srgbClr val="000000"/>
                </a:solidFill>
                <a:latin typeface="Times" charset="0"/>
              </a:rPr>
              <a:t> </a:t>
            </a:r>
            <a:endParaRPr lang="en-US" altLang="en-US">
              <a:solidFill>
                <a:srgbClr val="000000"/>
              </a:solidFill>
              <a:effectLst>
                <a:outerShdw blurRad="38100" dist="38100" dir="2700000" algn="tl">
                  <a:srgbClr val="FFFFFF"/>
                </a:outerShdw>
              </a:effectLst>
              <a:latin typeface="Times" charset="0"/>
            </a:endParaRPr>
          </a:p>
        </p:txBody>
      </p:sp>
      <p:sp>
        <p:nvSpPr>
          <p:cNvPr id="77828" name="Rectangle 1028">
            <a:extLst>
              <a:ext uri="{FF2B5EF4-FFF2-40B4-BE49-F238E27FC236}">
                <a16:creationId xmlns:a16="http://schemas.microsoft.com/office/drawing/2014/main" id="{F98692C4-6874-4568-98F5-7CA519DCA8C5}"/>
              </a:ext>
            </a:extLst>
          </p:cNvPr>
          <p:cNvSpPr>
            <a:spLocks noChangeArrowheads="1"/>
          </p:cNvSpPr>
          <p:nvPr/>
        </p:nvSpPr>
        <p:spPr bwMode="auto">
          <a:xfrm>
            <a:off x="2514600" y="457200"/>
            <a:ext cx="365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200">
                <a:solidFill>
                  <a:schemeClr val="bg1"/>
                </a:solidFill>
                <a:effectLst>
                  <a:outerShdw blurRad="38100" dist="38100" dir="2700000" algn="tl">
                    <a:srgbClr val="000000"/>
                  </a:outerShdw>
                </a:effectLst>
              </a:rPr>
              <a:t>Moravians </a:t>
            </a:r>
            <a:endParaRPr lang="en-US" altLang="en-US" sz="6000">
              <a:effectLst>
                <a:outerShdw blurRad="38100" dist="38100" dir="2700000" algn="tl">
                  <a:srgbClr val="FFFFFF"/>
                </a:outerShdw>
              </a:effectLst>
            </a:endParaRPr>
          </a:p>
        </p:txBody>
      </p:sp>
      <p:sp>
        <p:nvSpPr>
          <p:cNvPr id="77832" name="Text Box 1032">
            <a:extLst>
              <a:ext uri="{FF2B5EF4-FFF2-40B4-BE49-F238E27FC236}">
                <a16:creationId xmlns:a16="http://schemas.microsoft.com/office/drawing/2014/main" id="{07D7E187-7E9B-4D1B-ACD3-077ED224B83F}"/>
              </a:ext>
            </a:extLst>
          </p:cNvPr>
          <p:cNvSpPr txBox="1">
            <a:spLocks noChangeArrowheads="1"/>
          </p:cNvSpPr>
          <p:nvPr/>
        </p:nvSpPr>
        <p:spPr bwMode="auto">
          <a:xfrm>
            <a:off x="533400" y="1143000"/>
            <a:ext cx="8229600" cy="4032250"/>
          </a:xfrm>
          <a:prstGeom prst="rect">
            <a:avLst/>
          </a:prstGeom>
          <a:noFill/>
          <a:ln>
            <a:noFill/>
          </a:ln>
          <a:effectLst/>
          <a:extLst>
            <a:ext uri="{909E8E84-426E-40DD-AFC4-6F175D3DCCD1}">
              <a14:hiddenFill xmlns:a14="http://schemas.microsoft.com/office/drawing/2010/main">
                <a:solidFill>
                  <a:srgbClr val="0000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000" b="1" dirty="0">
                <a:solidFill>
                  <a:schemeClr val="bg1"/>
                </a:solidFill>
                <a:effectLst>
                  <a:outerShdw blurRad="38100" dist="38100" dir="2700000" algn="tl">
                    <a:srgbClr val="000000"/>
                  </a:outerShdw>
                </a:effectLst>
                <a:latin typeface="Times" charset="0"/>
              </a:rPr>
              <a:t>“..if there is no passionate love for Christ at the center of everything, we will only jingle and jangle our way across the world, merely making a noise as we go.”  </a:t>
            </a:r>
            <a:br>
              <a:rPr lang="en-US" altLang="en-US" sz="3200" b="1" dirty="0">
                <a:solidFill>
                  <a:schemeClr val="bg1"/>
                </a:solidFill>
                <a:effectLst>
                  <a:outerShdw blurRad="38100" dist="38100" dir="2700000" algn="tl">
                    <a:srgbClr val="000000"/>
                  </a:outerShdw>
                </a:effectLst>
                <a:latin typeface="Times" charset="0"/>
              </a:rPr>
            </a:br>
            <a:r>
              <a:rPr lang="en-US" altLang="en-US" sz="3200" b="1" dirty="0">
                <a:solidFill>
                  <a:schemeClr val="bg1"/>
                </a:solidFill>
                <a:effectLst>
                  <a:outerShdw blurRad="38100" dist="38100" dir="2700000" algn="tl">
                    <a:srgbClr val="000000"/>
                  </a:outerShdw>
                </a:effectLst>
                <a:latin typeface="Times" charset="0"/>
              </a:rPr>
              <a:t>			 </a:t>
            </a:r>
            <a:r>
              <a:rPr lang="en-US" altLang="en-US" dirty="0">
                <a:solidFill>
                  <a:schemeClr val="bg1"/>
                </a:solidFill>
                <a:latin typeface="Times" charset="0"/>
              </a:rPr>
              <a:t>Count Nicolaus von Zinzendorf 		quoted by Colin Grant, </a:t>
            </a:r>
            <a:r>
              <a:rPr lang="en-US" altLang="en-US" i="1" dirty="0">
                <a:solidFill>
                  <a:schemeClr val="bg1"/>
                </a:solidFill>
                <a:latin typeface="Times" charset="0"/>
              </a:rPr>
              <a:t>Reader</a:t>
            </a:r>
            <a:r>
              <a:rPr lang="en-US" altLang="en-US" dirty="0">
                <a:solidFill>
                  <a:schemeClr val="bg1"/>
                </a:solidFill>
                <a:latin typeface="Times" charset="0"/>
              </a:rPr>
              <a:t>, p. 275</a:t>
            </a:r>
          </a:p>
        </p:txBody>
      </p:sp>
      <p:grpSp>
        <p:nvGrpSpPr>
          <p:cNvPr id="7173" name="Group 1037">
            <a:extLst>
              <a:ext uri="{FF2B5EF4-FFF2-40B4-BE49-F238E27FC236}">
                <a16:creationId xmlns:a16="http://schemas.microsoft.com/office/drawing/2014/main" id="{10BF48BD-5289-48B8-AAAF-7B074E798334}"/>
              </a:ext>
            </a:extLst>
          </p:cNvPr>
          <p:cNvGrpSpPr>
            <a:grpSpLocks/>
          </p:cNvGrpSpPr>
          <p:nvPr/>
        </p:nvGrpSpPr>
        <p:grpSpPr bwMode="auto">
          <a:xfrm>
            <a:off x="0" y="5681663"/>
            <a:ext cx="9372600" cy="1274762"/>
            <a:chOff x="0" y="3592"/>
            <a:chExt cx="5904" cy="803"/>
          </a:xfrm>
        </p:grpSpPr>
        <p:sp>
          <p:nvSpPr>
            <p:cNvPr id="7174" name="AutoShape 1038">
              <a:extLst>
                <a:ext uri="{FF2B5EF4-FFF2-40B4-BE49-F238E27FC236}">
                  <a16:creationId xmlns:a16="http://schemas.microsoft.com/office/drawing/2014/main" id="{A136A84F-A4FD-49A4-8E27-4FB32261582E}"/>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77839" name="Rectangle 1039">
              <a:extLst>
                <a:ext uri="{FF2B5EF4-FFF2-40B4-BE49-F238E27FC236}">
                  <a16:creationId xmlns:a16="http://schemas.microsoft.com/office/drawing/2014/main" id="{C51A3E6A-616B-4607-8EFC-D12E1BB7CB69}"/>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7176" name="Picture 1040">
              <a:extLst>
                <a:ext uri="{FF2B5EF4-FFF2-40B4-BE49-F238E27FC236}">
                  <a16:creationId xmlns:a16="http://schemas.microsoft.com/office/drawing/2014/main" id="{6A4821BB-AA62-41E5-A158-6AB27F120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 calcmode="lin" valueType="num">
                                      <p:cBhvr>
                                        <p:cTn id="7" dur="500" fill="hold"/>
                                        <p:tgtEl>
                                          <p:spTgt spid="77832"/>
                                        </p:tgtEl>
                                        <p:attrNameLst>
                                          <p:attrName>ppt_w</p:attrName>
                                        </p:attrNameLst>
                                      </p:cBhvr>
                                      <p:tavLst>
                                        <p:tav tm="0">
                                          <p:val>
                                            <p:fltVal val="0"/>
                                          </p:val>
                                        </p:tav>
                                        <p:tav tm="100000">
                                          <p:val>
                                            <p:strVal val="#ppt_w"/>
                                          </p:val>
                                        </p:tav>
                                      </p:tavLst>
                                    </p:anim>
                                    <p:anim calcmode="lin" valueType="num">
                                      <p:cBhvr>
                                        <p:cTn id="8" dur="500" fill="hold"/>
                                        <p:tgtEl>
                                          <p:spTgt spid="77832"/>
                                        </p:tgtEl>
                                        <p:attrNameLst>
                                          <p:attrName>ppt_h</p:attrName>
                                        </p:attrNameLst>
                                      </p:cBhvr>
                                      <p:tavLst>
                                        <p:tav tm="0">
                                          <p:val>
                                            <p:fltVal val="0"/>
                                          </p:val>
                                        </p:tav>
                                        <p:tav tm="100000">
                                          <p:val>
                                            <p:strVal val="#ppt_h"/>
                                          </p:val>
                                        </p:tav>
                                      </p:tavLst>
                                    </p:anim>
                                    <p:anim calcmode="lin" valueType="num">
                                      <p:cBhvr>
                                        <p:cTn id="9" dur="500" fill="hold"/>
                                        <p:tgtEl>
                                          <p:spTgt spid="77832"/>
                                        </p:tgtEl>
                                        <p:attrNameLst>
                                          <p:attrName>ppt_x</p:attrName>
                                        </p:attrNameLst>
                                      </p:cBhvr>
                                      <p:tavLst>
                                        <p:tav tm="0">
                                          <p:val>
                                            <p:fltVal val="0.5"/>
                                          </p:val>
                                        </p:tav>
                                        <p:tav tm="100000">
                                          <p:val>
                                            <p:strVal val="#ppt_x"/>
                                          </p:val>
                                        </p:tav>
                                      </p:tavLst>
                                    </p:anim>
                                    <p:anim calcmode="lin" valueType="num">
                                      <p:cBhvr>
                                        <p:cTn id="10" dur="500" fill="hold"/>
                                        <p:tgtEl>
                                          <p:spTgt spid="778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2C30C78-72FA-464C-B1BF-CA5C6DA509F8}"/>
              </a:ext>
            </a:extLst>
          </p:cNvPr>
          <p:cNvSpPr>
            <a:spLocks noGrp="1" noChangeArrowheads="1"/>
          </p:cNvSpPr>
          <p:nvPr>
            <p:ph type="ctrTitle"/>
          </p:nvPr>
        </p:nvSpPr>
        <p:spPr>
          <a:xfrm>
            <a:off x="152400" y="304800"/>
            <a:ext cx="8839200" cy="1143000"/>
          </a:xfrm>
        </p:spPr>
        <p:txBody>
          <a:bodyPr/>
          <a:lstStyle/>
          <a:p>
            <a:pPr>
              <a:defRPr/>
            </a:pPr>
            <a:r>
              <a:rPr lang="en-US" altLang="en-US" sz="3200" dirty="0">
                <a:solidFill>
                  <a:schemeClr val="bg1"/>
                </a:solidFill>
                <a:effectLst>
                  <a:outerShdw blurRad="38100" dist="38100" dir="2700000" algn="tl">
                    <a:srgbClr val="000000"/>
                  </a:outerShdw>
                </a:effectLst>
              </a:rPr>
              <a:t>William Carey: British missionary to India</a:t>
            </a:r>
            <a:endParaRPr lang="en-US" altLang="en-US" sz="6000" dirty="0">
              <a:effectLst>
                <a:outerShdw blurRad="38100" dist="38100" dir="2700000" algn="tl">
                  <a:srgbClr val="FFFFFF"/>
                </a:outerShdw>
              </a:effectLst>
            </a:endParaRPr>
          </a:p>
        </p:txBody>
      </p:sp>
      <p:grpSp>
        <p:nvGrpSpPr>
          <p:cNvPr id="8195" name="Group 16">
            <a:extLst>
              <a:ext uri="{FF2B5EF4-FFF2-40B4-BE49-F238E27FC236}">
                <a16:creationId xmlns:a16="http://schemas.microsoft.com/office/drawing/2014/main" id="{9768665D-0F65-487E-8532-52C793634FA1}"/>
              </a:ext>
            </a:extLst>
          </p:cNvPr>
          <p:cNvGrpSpPr>
            <a:grpSpLocks/>
          </p:cNvGrpSpPr>
          <p:nvPr/>
        </p:nvGrpSpPr>
        <p:grpSpPr bwMode="auto">
          <a:xfrm>
            <a:off x="0" y="5681663"/>
            <a:ext cx="9372600" cy="1274762"/>
            <a:chOff x="0" y="3592"/>
            <a:chExt cx="5904" cy="803"/>
          </a:xfrm>
        </p:grpSpPr>
        <p:sp>
          <p:nvSpPr>
            <p:cNvPr id="8198" name="AutoShape 17">
              <a:extLst>
                <a:ext uri="{FF2B5EF4-FFF2-40B4-BE49-F238E27FC236}">
                  <a16:creationId xmlns:a16="http://schemas.microsoft.com/office/drawing/2014/main" id="{FAD3AC56-EFC8-4975-AAD1-29BE261C633B}"/>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8210" name="Rectangle 18">
              <a:extLst>
                <a:ext uri="{FF2B5EF4-FFF2-40B4-BE49-F238E27FC236}">
                  <a16:creationId xmlns:a16="http://schemas.microsoft.com/office/drawing/2014/main" id="{A6CF1143-EC0A-4FB7-AEE9-FFE6990E731D}"/>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8200" name="Picture 19" descr="&#10;PSP Globe.tif                                                  0000B37FiBook HD                       ABA78158:">
              <a:extLst>
                <a:ext uri="{FF2B5EF4-FFF2-40B4-BE49-F238E27FC236}">
                  <a16:creationId xmlns:a16="http://schemas.microsoft.com/office/drawing/2014/main" id="{64F9AF88-D928-468D-8824-29489246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196" name="Picture 9">
            <a:extLst>
              <a:ext uri="{FF2B5EF4-FFF2-40B4-BE49-F238E27FC236}">
                <a16:creationId xmlns:a16="http://schemas.microsoft.com/office/drawing/2014/main" id="{BCE50D9D-A839-4E1A-A47E-E74A19CBA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1981200"/>
            <a:ext cx="2413000" cy="33607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7D21CB2-1F9B-4204-93F2-8BA22B28CFDA}"/>
              </a:ext>
            </a:extLst>
          </p:cNvPr>
          <p:cNvSpPr txBox="1">
            <a:spLocks noChangeArrowheads="1"/>
          </p:cNvSpPr>
          <p:nvPr/>
        </p:nvSpPr>
        <p:spPr bwMode="auto">
          <a:xfrm>
            <a:off x="4572000" y="1752600"/>
            <a:ext cx="4076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a:solidFill>
                  <a:schemeClr val="bg1"/>
                </a:solidFill>
              </a:rPr>
              <a:t>Church leader’s rebuke to Carey:  </a:t>
            </a:r>
            <a:r>
              <a:rPr lang="en-US" altLang="en-US" i="1">
                <a:solidFill>
                  <a:schemeClr val="bg1"/>
                </a:solidFill>
              </a:rPr>
              <a:t>“When God chooses to win the heathen, He will do it without your help or ours.”</a:t>
            </a:r>
            <a:endParaRPr lang="en-US" altLang="en-US">
              <a:solidFill>
                <a:schemeClr val="bg1"/>
              </a:solidFill>
            </a:endParaRP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746444E-E3E4-4665-8C1D-05EE4C050E74}"/>
              </a:ext>
            </a:extLst>
          </p:cNvPr>
          <p:cNvSpPr>
            <a:spLocks noGrp="1" noChangeArrowheads="1"/>
          </p:cNvSpPr>
          <p:nvPr>
            <p:ph type="ctrTitle"/>
          </p:nvPr>
        </p:nvSpPr>
        <p:spPr>
          <a:xfrm>
            <a:off x="152400" y="304800"/>
            <a:ext cx="8839200" cy="1143000"/>
          </a:xfrm>
        </p:spPr>
        <p:txBody>
          <a:bodyPr/>
          <a:lstStyle/>
          <a:p>
            <a:pPr>
              <a:defRPr/>
            </a:pPr>
            <a:r>
              <a:rPr lang="en-US" altLang="en-US" sz="3200">
                <a:solidFill>
                  <a:schemeClr val="bg1"/>
                </a:solidFill>
                <a:effectLst>
                  <a:outerShdw blurRad="38100" dist="38100" dir="2700000" algn="tl">
                    <a:srgbClr val="000000"/>
                  </a:outerShdw>
                </a:effectLst>
              </a:rPr>
              <a:t>William Carey: “The Father of Modern Missions”</a:t>
            </a:r>
            <a:endParaRPr lang="en-US" altLang="en-US" sz="6000">
              <a:effectLst>
                <a:outerShdw blurRad="38100" dist="38100" dir="2700000" algn="tl">
                  <a:srgbClr val="FFFFFF"/>
                </a:outerShdw>
              </a:effectLst>
            </a:endParaRPr>
          </a:p>
        </p:txBody>
      </p:sp>
      <p:grpSp>
        <p:nvGrpSpPr>
          <p:cNvPr id="9219" name="Group 16">
            <a:extLst>
              <a:ext uri="{FF2B5EF4-FFF2-40B4-BE49-F238E27FC236}">
                <a16:creationId xmlns:a16="http://schemas.microsoft.com/office/drawing/2014/main" id="{C4B2CA82-F3E8-45D3-B706-9FE04ED36A6A}"/>
              </a:ext>
            </a:extLst>
          </p:cNvPr>
          <p:cNvGrpSpPr>
            <a:grpSpLocks/>
          </p:cNvGrpSpPr>
          <p:nvPr/>
        </p:nvGrpSpPr>
        <p:grpSpPr bwMode="auto">
          <a:xfrm>
            <a:off x="0" y="5681663"/>
            <a:ext cx="9372600" cy="1274762"/>
            <a:chOff x="0" y="3592"/>
            <a:chExt cx="5904" cy="803"/>
          </a:xfrm>
        </p:grpSpPr>
        <p:sp>
          <p:nvSpPr>
            <p:cNvPr id="9222" name="AutoShape 17">
              <a:extLst>
                <a:ext uri="{FF2B5EF4-FFF2-40B4-BE49-F238E27FC236}">
                  <a16:creationId xmlns:a16="http://schemas.microsoft.com/office/drawing/2014/main" id="{90D9134E-1C84-4AE9-B623-6309B7E26B77}"/>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8210" name="Rectangle 18">
              <a:extLst>
                <a:ext uri="{FF2B5EF4-FFF2-40B4-BE49-F238E27FC236}">
                  <a16:creationId xmlns:a16="http://schemas.microsoft.com/office/drawing/2014/main" id="{86E3E935-79BB-4C43-947F-43E3EB8260C9}"/>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9224" name="Picture 19" descr="&#10;PSP Globe.tif                                                  0000B37FiBook HD                       ABA78158:">
              <a:extLst>
                <a:ext uri="{FF2B5EF4-FFF2-40B4-BE49-F238E27FC236}">
                  <a16:creationId xmlns:a16="http://schemas.microsoft.com/office/drawing/2014/main" id="{8747DDC3-E926-4280-A099-0325718A3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9220" name="Picture 9">
            <a:extLst>
              <a:ext uri="{FF2B5EF4-FFF2-40B4-BE49-F238E27FC236}">
                <a16:creationId xmlns:a16="http://schemas.microsoft.com/office/drawing/2014/main" id="{8CB2FF5A-E9AB-42F2-B3F7-05AF9792A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1981200"/>
            <a:ext cx="2413000" cy="33607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1">
            <a:extLst>
              <a:ext uri="{FF2B5EF4-FFF2-40B4-BE49-F238E27FC236}">
                <a16:creationId xmlns:a16="http://schemas.microsoft.com/office/drawing/2014/main" id="{96ECC8CF-413F-4179-A81B-D64819E0D77D}"/>
              </a:ext>
            </a:extLst>
          </p:cNvPr>
          <p:cNvSpPr txBox="1">
            <a:spLocks noChangeArrowheads="1"/>
          </p:cNvSpPr>
          <p:nvPr/>
        </p:nvSpPr>
        <p:spPr bwMode="auto">
          <a:xfrm>
            <a:off x="4495800" y="2819400"/>
            <a:ext cx="4070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4800">
                <a:solidFill>
                  <a:schemeClr val="bg1"/>
                </a:solidFill>
              </a:rPr>
              <a:t>Does he merit that title?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2">
            <a:extLst>
              <a:ext uri="{FF2B5EF4-FFF2-40B4-BE49-F238E27FC236}">
                <a16:creationId xmlns:a16="http://schemas.microsoft.com/office/drawing/2014/main" id="{A34F5D91-6A51-4EBF-9009-C453037E5EB5}"/>
              </a:ext>
            </a:extLst>
          </p:cNvPr>
          <p:cNvGrpSpPr>
            <a:grpSpLocks/>
          </p:cNvGrpSpPr>
          <p:nvPr/>
        </p:nvGrpSpPr>
        <p:grpSpPr bwMode="auto">
          <a:xfrm>
            <a:off x="0" y="5681663"/>
            <a:ext cx="9372600" cy="1274762"/>
            <a:chOff x="0" y="3592"/>
            <a:chExt cx="5904" cy="803"/>
          </a:xfrm>
        </p:grpSpPr>
        <p:sp>
          <p:nvSpPr>
            <p:cNvPr id="10248" name="AutoShape 13">
              <a:extLst>
                <a:ext uri="{FF2B5EF4-FFF2-40B4-BE49-F238E27FC236}">
                  <a16:creationId xmlns:a16="http://schemas.microsoft.com/office/drawing/2014/main" id="{8F61571F-1ED1-4E67-8456-651533F75155}"/>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12302" name="Rectangle 14">
              <a:extLst>
                <a:ext uri="{FF2B5EF4-FFF2-40B4-BE49-F238E27FC236}">
                  <a16:creationId xmlns:a16="http://schemas.microsoft.com/office/drawing/2014/main" id="{B62F8C5C-33EA-460E-99AE-27B57A7EAC22}"/>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10250" name="Picture 15" descr="&#10;PSP Globe.tif                                                  0000B37FiBook HD                       ABA78158:">
              <a:extLst>
                <a:ext uri="{FF2B5EF4-FFF2-40B4-BE49-F238E27FC236}">
                  <a16:creationId xmlns:a16="http://schemas.microsoft.com/office/drawing/2014/main" id="{F37238F4-012D-4E91-B94E-1EF9B1D22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243" name="Picture 16" descr="#36c.gif                                                       0003A013iBook HD                       BFF29573:">
            <a:extLst>
              <a:ext uri="{FF2B5EF4-FFF2-40B4-BE49-F238E27FC236}">
                <a16:creationId xmlns:a16="http://schemas.microsoft.com/office/drawing/2014/main" id="{EE614127-3AE1-4105-A6FC-C4BF4E327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32845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a:extLst>
              <a:ext uri="{FF2B5EF4-FFF2-40B4-BE49-F238E27FC236}">
                <a16:creationId xmlns:a16="http://schemas.microsoft.com/office/drawing/2014/main" id="{D2FFD7B4-CE5F-4C31-8318-1AEF6E7DEF04}"/>
              </a:ext>
            </a:extLst>
          </p:cNvPr>
          <p:cNvSpPr txBox="1">
            <a:spLocks noChangeArrowheads="1"/>
          </p:cNvSpPr>
          <p:nvPr/>
        </p:nvSpPr>
        <p:spPr bwMode="auto">
          <a:xfrm>
            <a:off x="3886200" y="349250"/>
            <a:ext cx="495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altLang="en-US" sz="2800" dirty="0">
                <a:solidFill>
                  <a:schemeClr val="bg1"/>
                </a:solidFill>
                <a:effectLst>
                  <a:outerShdw blurRad="38100" dist="38100" dir="2700000" algn="tl">
                    <a:srgbClr val="000000"/>
                  </a:outerShdw>
                </a:effectLst>
                <a:latin typeface="Times" charset="0"/>
              </a:rPr>
              <a:t> Spoke about establishing mission societies as a “means”</a:t>
            </a:r>
          </a:p>
        </p:txBody>
      </p:sp>
      <p:sp>
        <p:nvSpPr>
          <p:cNvPr id="12306" name="Text Box 18">
            <a:extLst>
              <a:ext uri="{FF2B5EF4-FFF2-40B4-BE49-F238E27FC236}">
                <a16:creationId xmlns:a16="http://schemas.microsoft.com/office/drawing/2014/main" id="{3518AA4B-19CB-456F-90C0-363D245DBDA6}"/>
              </a:ext>
            </a:extLst>
          </p:cNvPr>
          <p:cNvSpPr txBox="1">
            <a:spLocks noChangeArrowheads="1"/>
          </p:cNvSpPr>
          <p:nvPr/>
        </p:nvSpPr>
        <p:spPr bwMode="auto">
          <a:xfrm>
            <a:off x="3886200" y="3873500"/>
            <a:ext cx="5105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altLang="en-US" sz="2800" dirty="0">
                <a:solidFill>
                  <a:schemeClr val="bg1"/>
                </a:solidFill>
                <a:effectLst>
                  <a:outerShdw blurRad="38100" dist="38100" dir="2700000" algn="tl">
                    <a:srgbClr val="000000"/>
                  </a:outerShdw>
                </a:effectLst>
                <a:latin typeface="Times" charset="0"/>
              </a:rPr>
              <a:t> His </a:t>
            </a:r>
            <a:r>
              <a:rPr lang="en-US" altLang="en-US" sz="2800" dirty="0" err="1">
                <a:solidFill>
                  <a:schemeClr val="bg1"/>
                </a:solidFill>
                <a:effectLst>
                  <a:outerShdw blurRad="38100" dist="38100" dir="2700000" algn="tl">
                    <a:srgbClr val="000000"/>
                  </a:outerShdw>
                </a:effectLst>
                <a:latin typeface="Times" charset="0"/>
              </a:rPr>
              <a:t>wholistic</a:t>
            </a:r>
            <a:r>
              <a:rPr lang="en-US" altLang="en-US" sz="2800" dirty="0">
                <a:solidFill>
                  <a:schemeClr val="bg1"/>
                </a:solidFill>
                <a:effectLst>
                  <a:outerShdw blurRad="38100" dist="38100" dir="2700000" algn="tl">
                    <a:srgbClr val="000000"/>
                  </a:outerShdw>
                </a:effectLst>
                <a:latin typeface="Times" charset="0"/>
              </a:rPr>
              <a:t> approach became the Magna </a:t>
            </a:r>
            <a:r>
              <a:rPr lang="en-US" altLang="en-US" sz="2800" dirty="0" err="1">
                <a:solidFill>
                  <a:schemeClr val="bg1"/>
                </a:solidFill>
                <a:effectLst>
                  <a:outerShdw blurRad="38100" dist="38100" dir="2700000" algn="tl">
                    <a:srgbClr val="000000"/>
                  </a:outerShdw>
                </a:effectLst>
                <a:latin typeface="Times" charset="0"/>
              </a:rPr>
              <a:t>Carta</a:t>
            </a:r>
            <a:r>
              <a:rPr lang="en-US" altLang="en-US" sz="2800" dirty="0">
                <a:solidFill>
                  <a:schemeClr val="bg1"/>
                </a:solidFill>
                <a:effectLst>
                  <a:outerShdw blurRad="38100" dist="38100" dir="2700000" algn="tl">
                    <a:srgbClr val="000000"/>
                  </a:outerShdw>
                </a:effectLst>
                <a:latin typeface="Times" charset="0"/>
              </a:rPr>
              <a:t> for mission societies</a:t>
            </a:r>
          </a:p>
        </p:txBody>
      </p:sp>
      <p:sp>
        <p:nvSpPr>
          <p:cNvPr id="12307" name="Text Box 19">
            <a:extLst>
              <a:ext uri="{FF2B5EF4-FFF2-40B4-BE49-F238E27FC236}">
                <a16:creationId xmlns:a16="http://schemas.microsoft.com/office/drawing/2014/main" id="{3DE0A69C-5C1D-4460-9E89-02EF2010FF37}"/>
              </a:ext>
            </a:extLst>
          </p:cNvPr>
          <p:cNvSpPr txBox="1">
            <a:spLocks noChangeArrowheads="1"/>
          </p:cNvSpPr>
          <p:nvPr/>
        </p:nvSpPr>
        <p:spPr bwMode="auto">
          <a:xfrm>
            <a:off x="3886200" y="1408113"/>
            <a:ext cx="5105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altLang="en-US" sz="2800" dirty="0">
                <a:solidFill>
                  <a:schemeClr val="bg1"/>
                </a:solidFill>
                <a:effectLst>
                  <a:outerShdw blurRad="38100" dist="38100" dir="2700000" algn="tl">
                    <a:srgbClr val="000000"/>
                  </a:outerShdw>
                </a:effectLst>
                <a:latin typeface="Times" charset="0"/>
              </a:rPr>
              <a:t> Graphically presented the world and presence of the church</a:t>
            </a:r>
          </a:p>
        </p:txBody>
      </p:sp>
      <p:sp>
        <p:nvSpPr>
          <p:cNvPr id="12308" name="Text Box 20">
            <a:extLst>
              <a:ext uri="{FF2B5EF4-FFF2-40B4-BE49-F238E27FC236}">
                <a16:creationId xmlns:a16="http://schemas.microsoft.com/office/drawing/2014/main" id="{BF85CE95-5250-45C6-ABAD-756EEDE7F243}"/>
              </a:ext>
            </a:extLst>
          </p:cNvPr>
          <p:cNvSpPr txBox="1">
            <a:spLocks noChangeArrowheads="1"/>
          </p:cNvSpPr>
          <p:nvPr/>
        </p:nvSpPr>
        <p:spPr bwMode="auto">
          <a:xfrm>
            <a:off x="3886200" y="2635250"/>
            <a:ext cx="5257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altLang="en-US" sz="2800" dirty="0">
                <a:solidFill>
                  <a:schemeClr val="bg1"/>
                </a:solidFill>
                <a:effectLst>
                  <a:outerShdw blurRad="38100" dist="38100" dir="2700000" algn="tl">
                    <a:srgbClr val="000000"/>
                  </a:outerShdw>
                </a:effectLst>
                <a:latin typeface="Times" charset="0"/>
              </a:rPr>
              <a:t> Answered common objections to foreign mission work one-by-one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 calcmode="lin" valueType="num">
                                      <p:cBhvr additive="base">
                                        <p:cTn id="7" dur="500" fill="hold"/>
                                        <p:tgtEl>
                                          <p:spTgt spid="12305"/>
                                        </p:tgtEl>
                                        <p:attrNameLst>
                                          <p:attrName>ppt_x</p:attrName>
                                        </p:attrNameLst>
                                      </p:cBhvr>
                                      <p:tavLst>
                                        <p:tav tm="0">
                                          <p:val>
                                            <p:strVal val="1+#ppt_w/2"/>
                                          </p:val>
                                        </p:tav>
                                        <p:tav tm="100000">
                                          <p:val>
                                            <p:strVal val="#ppt_x"/>
                                          </p:val>
                                        </p:tav>
                                      </p:tavLst>
                                    </p:anim>
                                    <p:anim calcmode="lin" valueType="num">
                                      <p:cBhvr additive="base">
                                        <p:cTn id="8"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307"/>
                                        </p:tgtEl>
                                        <p:attrNameLst>
                                          <p:attrName>style.visibility</p:attrName>
                                        </p:attrNameLst>
                                      </p:cBhvr>
                                      <p:to>
                                        <p:strVal val="visible"/>
                                      </p:to>
                                    </p:set>
                                    <p:anim calcmode="lin" valueType="num">
                                      <p:cBhvr additive="base">
                                        <p:cTn id="13" dur="500" fill="hold"/>
                                        <p:tgtEl>
                                          <p:spTgt spid="12307"/>
                                        </p:tgtEl>
                                        <p:attrNameLst>
                                          <p:attrName>ppt_x</p:attrName>
                                        </p:attrNameLst>
                                      </p:cBhvr>
                                      <p:tavLst>
                                        <p:tav tm="0">
                                          <p:val>
                                            <p:strVal val="1+#ppt_w/2"/>
                                          </p:val>
                                        </p:tav>
                                        <p:tav tm="100000">
                                          <p:val>
                                            <p:strVal val="#ppt_x"/>
                                          </p:val>
                                        </p:tav>
                                      </p:tavLst>
                                    </p:anim>
                                    <p:anim calcmode="lin" valueType="num">
                                      <p:cBhvr additive="base">
                                        <p:cTn id="14"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308"/>
                                        </p:tgtEl>
                                        <p:attrNameLst>
                                          <p:attrName>style.visibility</p:attrName>
                                        </p:attrNameLst>
                                      </p:cBhvr>
                                      <p:to>
                                        <p:strVal val="visible"/>
                                      </p:to>
                                    </p:set>
                                    <p:anim calcmode="lin" valueType="num">
                                      <p:cBhvr additive="base">
                                        <p:cTn id="19" dur="500" fill="hold"/>
                                        <p:tgtEl>
                                          <p:spTgt spid="12308"/>
                                        </p:tgtEl>
                                        <p:attrNameLst>
                                          <p:attrName>ppt_x</p:attrName>
                                        </p:attrNameLst>
                                      </p:cBhvr>
                                      <p:tavLst>
                                        <p:tav tm="0">
                                          <p:val>
                                            <p:strVal val="1+#ppt_w/2"/>
                                          </p:val>
                                        </p:tav>
                                        <p:tav tm="100000">
                                          <p:val>
                                            <p:strVal val="#ppt_x"/>
                                          </p:val>
                                        </p:tav>
                                      </p:tavLst>
                                    </p:anim>
                                    <p:anim calcmode="lin" valueType="num">
                                      <p:cBhvr additive="base">
                                        <p:cTn id="20" dur="500" fill="hold"/>
                                        <p:tgtEl>
                                          <p:spTgt spid="123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306"/>
                                        </p:tgtEl>
                                        <p:attrNameLst>
                                          <p:attrName>style.visibility</p:attrName>
                                        </p:attrNameLst>
                                      </p:cBhvr>
                                      <p:to>
                                        <p:strVal val="visible"/>
                                      </p:to>
                                    </p:set>
                                    <p:anim calcmode="lin" valueType="num">
                                      <p:cBhvr additive="base">
                                        <p:cTn id="25" dur="500" fill="hold"/>
                                        <p:tgtEl>
                                          <p:spTgt spid="12306"/>
                                        </p:tgtEl>
                                        <p:attrNameLst>
                                          <p:attrName>ppt_x</p:attrName>
                                        </p:attrNameLst>
                                      </p:cBhvr>
                                      <p:tavLst>
                                        <p:tav tm="0">
                                          <p:val>
                                            <p:strVal val="1+#ppt_w/2"/>
                                          </p:val>
                                        </p:tav>
                                        <p:tav tm="100000">
                                          <p:val>
                                            <p:strVal val="#ppt_x"/>
                                          </p:val>
                                        </p:tav>
                                      </p:tavLst>
                                    </p:anim>
                                    <p:anim calcmode="lin" valueType="num">
                                      <p:cBhvr additive="base">
                                        <p:cTn id="26"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P spid="12306" grpId="0" autoUpdateAnimBg="0"/>
      <p:bldP spid="12307" grpId="0" autoUpdateAnimBg="0"/>
      <p:bldP spid="1230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a:extLst>
              <a:ext uri="{FF2B5EF4-FFF2-40B4-BE49-F238E27FC236}">
                <a16:creationId xmlns:a16="http://schemas.microsoft.com/office/drawing/2014/main" id="{B64A6A38-434D-47E6-A056-BC4C6949E15D}"/>
              </a:ext>
            </a:extLst>
          </p:cNvPr>
          <p:cNvSpPr txBox="1">
            <a:spLocks noChangeArrowheads="1"/>
          </p:cNvSpPr>
          <p:nvPr/>
        </p:nvSpPr>
        <p:spPr bwMode="auto">
          <a:xfrm>
            <a:off x="4254500" y="1600200"/>
            <a:ext cx="45085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defRPr/>
            </a:pPr>
            <a:r>
              <a:rPr lang="en-US" altLang="en-US" sz="4000" dirty="0">
                <a:solidFill>
                  <a:schemeClr val="bg1"/>
                </a:solidFill>
                <a:latin typeface="Times" charset="0"/>
              </a:rPr>
              <a:t>Passion</a:t>
            </a:r>
            <a:r>
              <a:rPr lang="en-US" altLang="en-US" sz="4000" dirty="0">
                <a:solidFill>
                  <a:schemeClr val="bg1"/>
                </a:solidFill>
                <a:effectLst>
                  <a:outerShdw blurRad="38100" dist="38100" dir="2700000" algn="tl">
                    <a:srgbClr val="000000">
                      <a:alpha val="43137"/>
                    </a:srgbClr>
                  </a:outerShdw>
                </a:effectLst>
                <a:latin typeface="Times" charset="0"/>
              </a:rPr>
              <a:t> to reach  the unreached</a:t>
            </a:r>
          </a:p>
          <a:p>
            <a:pPr marL="457200" indent="-457200">
              <a:buFont typeface="Arial" panose="020B0604020202020204" pitchFamily="34" charset="0"/>
              <a:buChar char="•"/>
              <a:defRPr/>
            </a:pPr>
            <a:r>
              <a:rPr lang="en-US" altLang="en-US" sz="4000" dirty="0">
                <a:solidFill>
                  <a:schemeClr val="bg1"/>
                </a:solidFill>
                <a:effectLst>
                  <a:outerShdw blurRad="38100" dist="38100" dir="2700000" algn="tl">
                    <a:srgbClr val="000000">
                      <a:alpha val="43137"/>
                    </a:srgbClr>
                  </a:outerShdw>
                </a:effectLst>
                <a:latin typeface="Times" charset="0"/>
              </a:rPr>
              <a:t>Great example of contextualization</a:t>
            </a:r>
          </a:p>
        </p:txBody>
      </p:sp>
      <p:sp>
        <p:nvSpPr>
          <p:cNvPr id="38929" name="Rectangle 17">
            <a:extLst>
              <a:ext uri="{FF2B5EF4-FFF2-40B4-BE49-F238E27FC236}">
                <a16:creationId xmlns:a16="http://schemas.microsoft.com/office/drawing/2014/main" id="{48F3889F-4AB8-4ED2-943C-1F0FAD8AB87E}"/>
              </a:ext>
            </a:extLst>
          </p:cNvPr>
          <p:cNvSpPr>
            <a:spLocks noChangeArrowheads="1"/>
          </p:cNvSpPr>
          <p:nvPr/>
        </p:nvSpPr>
        <p:spPr bwMode="auto">
          <a:xfrm>
            <a:off x="152400" y="304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eaLnBrk="0" fontAlgn="base" hangingPunct="0">
              <a:spcBef>
                <a:spcPct val="0"/>
              </a:spcBef>
              <a:spcAft>
                <a:spcPct val="0"/>
              </a:spcAft>
              <a:defRPr sz="4400">
                <a:solidFill>
                  <a:schemeClr val="tx2"/>
                </a:solidFill>
                <a:latin typeface="Times" charset="0"/>
              </a:defRPr>
            </a:lvl6pPr>
            <a:lvl7pPr marL="914400" algn="ctr" eaLnBrk="0" fontAlgn="base" hangingPunct="0">
              <a:spcBef>
                <a:spcPct val="0"/>
              </a:spcBef>
              <a:spcAft>
                <a:spcPct val="0"/>
              </a:spcAft>
              <a:defRPr sz="4400">
                <a:solidFill>
                  <a:schemeClr val="tx2"/>
                </a:solidFill>
                <a:latin typeface="Times" charset="0"/>
              </a:defRPr>
            </a:lvl7pPr>
            <a:lvl8pPr marL="1371600" algn="ctr" eaLnBrk="0" fontAlgn="base" hangingPunct="0">
              <a:spcBef>
                <a:spcPct val="0"/>
              </a:spcBef>
              <a:spcAft>
                <a:spcPct val="0"/>
              </a:spcAft>
              <a:defRPr sz="4400">
                <a:solidFill>
                  <a:schemeClr val="tx2"/>
                </a:solidFill>
                <a:latin typeface="Times" charset="0"/>
              </a:defRPr>
            </a:lvl8pPr>
            <a:lvl9pPr marL="1828800" algn="ctr" eaLnBrk="0" fontAlgn="base" hangingPunct="0">
              <a:spcBef>
                <a:spcPct val="0"/>
              </a:spcBef>
              <a:spcAft>
                <a:spcPct val="0"/>
              </a:spcAft>
              <a:defRPr sz="4400">
                <a:solidFill>
                  <a:schemeClr val="tx2"/>
                </a:solidFill>
                <a:latin typeface="Times" charset="0"/>
              </a:defRPr>
            </a:lvl9pPr>
          </a:lstStyle>
          <a:p>
            <a:pPr>
              <a:defRPr/>
            </a:pPr>
            <a:r>
              <a:rPr lang="en-US" altLang="en-US" sz="3200" dirty="0">
                <a:solidFill>
                  <a:schemeClr val="bg1"/>
                </a:solidFill>
                <a:effectLst>
                  <a:outerShdw blurRad="38100" dist="38100" dir="2700000" algn="tl">
                    <a:srgbClr val="000000"/>
                  </a:outerShdw>
                </a:effectLst>
              </a:rPr>
              <a:t>Hudson Taylor:  Missionary to China</a:t>
            </a:r>
            <a:endParaRPr lang="en-US" altLang="en-US" sz="6000" dirty="0">
              <a:effectLst>
                <a:outerShdw blurRad="38100" dist="38100" dir="2700000" algn="tl">
                  <a:srgbClr val="FFFFFF"/>
                </a:outerShdw>
              </a:effectLst>
            </a:endParaRPr>
          </a:p>
        </p:txBody>
      </p:sp>
      <p:grpSp>
        <p:nvGrpSpPr>
          <p:cNvPr id="11268" name="Group 23">
            <a:extLst>
              <a:ext uri="{FF2B5EF4-FFF2-40B4-BE49-F238E27FC236}">
                <a16:creationId xmlns:a16="http://schemas.microsoft.com/office/drawing/2014/main" id="{5947DF18-6D94-40C2-A7B5-DB51F2165DAE}"/>
              </a:ext>
            </a:extLst>
          </p:cNvPr>
          <p:cNvGrpSpPr>
            <a:grpSpLocks/>
          </p:cNvGrpSpPr>
          <p:nvPr/>
        </p:nvGrpSpPr>
        <p:grpSpPr bwMode="auto">
          <a:xfrm>
            <a:off x="0" y="5681663"/>
            <a:ext cx="9372600" cy="1274762"/>
            <a:chOff x="0" y="3592"/>
            <a:chExt cx="5904" cy="803"/>
          </a:xfrm>
        </p:grpSpPr>
        <p:sp>
          <p:nvSpPr>
            <p:cNvPr id="11270" name="AutoShape 24">
              <a:extLst>
                <a:ext uri="{FF2B5EF4-FFF2-40B4-BE49-F238E27FC236}">
                  <a16:creationId xmlns:a16="http://schemas.microsoft.com/office/drawing/2014/main" id="{5A19CD66-767A-4792-A6B5-C5AD8869E627}"/>
                </a:ext>
              </a:extLst>
            </p:cNvPr>
            <p:cNvSpPr>
              <a:spLocks noChangeArrowheads="1"/>
            </p:cNvSpPr>
            <p:nvPr/>
          </p:nvSpPr>
          <p:spPr bwMode="auto">
            <a:xfrm>
              <a:off x="0" y="3592"/>
              <a:ext cx="5904" cy="803"/>
            </a:xfrm>
            <a:prstGeom prst="flowChartManualInput">
              <a:avLst/>
            </a:prstGeom>
            <a:gradFill rotWithShape="0">
              <a:gsLst>
                <a:gs pos="0">
                  <a:srgbClr val="000045"/>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8937" name="Rectangle 25">
              <a:extLst>
                <a:ext uri="{FF2B5EF4-FFF2-40B4-BE49-F238E27FC236}">
                  <a16:creationId xmlns:a16="http://schemas.microsoft.com/office/drawing/2014/main" id="{54D8C40E-A63C-4C29-BC49-5CCD26E89CFC}"/>
                </a:ext>
              </a:extLst>
            </p:cNvPr>
            <p:cNvSpPr>
              <a:spLocks noChangeArrowheads="1"/>
            </p:cNvSpPr>
            <p:nvPr/>
          </p:nvSpPr>
          <p:spPr bwMode="auto">
            <a:xfrm>
              <a:off x="1200" y="3854"/>
              <a:ext cx="3840" cy="278"/>
            </a:xfrm>
            <a:prstGeom prst="rect">
              <a:avLst/>
            </a:prstGeom>
            <a:noFill/>
            <a:ln>
              <a:noFill/>
            </a:ln>
            <a:effectLst/>
            <a:extLst>
              <a:ext uri="{909E8E84-426E-40DD-AFC4-6F175D3DCCD1}">
                <a14:hiddenFill xmlns:a14="http://schemas.microsoft.com/office/drawing/2010/main">
                  <a:gradFill rotWithShape="0">
                    <a:gsLst>
                      <a:gs pos="0">
                        <a:srgbClr val="000099"/>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charset="0"/>
                </a:defRPr>
              </a:lvl1pPr>
              <a:lvl2pPr algn="ctr">
                <a:spcBef>
                  <a:spcPct val="20000"/>
                </a:spcBef>
                <a:defRPr sz="2800">
                  <a:solidFill>
                    <a:schemeClr val="tx1"/>
                  </a:solidFill>
                  <a:latin typeface="Times" charset="0"/>
                </a:defRPr>
              </a:lvl2pPr>
              <a:lvl3pPr algn="ctr">
                <a:spcBef>
                  <a:spcPct val="20000"/>
                </a:spcBef>
                <a:defRPr sz="2400">
                  <a:solidFill>
                    <a:schemeClr val="tx1"/>
                  </a:solidFill>
                  <a:latin typeface="Times" charset="0"/>
                </a:defRPr>
              </a:lvl3pPr>
              <a:lvl4pPr algn="ctr">
                <a:spcBef>
                  <a:spcPct val="20000"/>
                </a:spcBef>
                <a:defRPr sz="2000">
                  <a:solidFill>
                    <a:schemeClr val="tx1"/>
                  </a:solidFill>
                  <a:latin typeface="Times" charset="0"/>
                </a:defRPr>
              </a:lvl4pPr>
              <a:lvl5pPr algn="ctr">
                <a:spcBef>
                  <a:spcPct val="20000"/>
                </a:spcBef>
                <a:defRPr sz="2000">
                  <a:solidFill>
                    <a:schemeClr val="tx1"/>
                  </a:solidFill>
                  <a:latin typeface="Times" charset="0"/>
                </a:defRPr>
              </a:lvl5pPr>
              <a:lvl6pPr algn="ctr" eaLnBrk="0" fontAlgn="base" hangingPunct="0">
                <a:spcBef>
                  <a:spcPct val="20000"/>
                </a:spcBef>
                <a:spcAft>
                  <a:spcPct val="0"/>
                </a:spcAft>
                <a:defRPr sz="2000">
                  <a:solidFill>
                    <a:schemeClr val="tx1"/>
                  </a:solidFill>
                  <a:latin typeface="Times" charset="0"/>
                </a:defRPr>
              </a:lvl6pPr>
              <a:lvl7pPr algn="ctr" eaLnBrk="0" fontAlgn="base" hangingPunct="0">
                <a:spcBef>
                  <a:spcPct val="20000"/>
                </a:spcBef>
                <a:spcAft>
                  <a:spcPct val="0"/>
                </a:spcAft>
                <a:defRPr sz="2000">
                  <a:solidFill>
                    <a:schemeClr val="tx1"/>
                  </a:solidFill>
                  <a:latin typeface="Times" charset="0"/>
                </a:defRPr>
              </a:lvl7pPr>
              <a:lvl8pPr algn="ctr" eaLnBrk="0" fontAlgn="base" hangingPunct="0">
                <a:spcBef>
                  <a:spcPct val="20000"/>
                </a:spcBef>
                <a:spcAft>
                  <a:spcPct val="0"/>
                </a:spcAft>
                <a:defRPr sz="2000">
                  <a:solidFill>
                    <a:schemeClr val="tx1"/>
                  </a:solidFill>
                  <a:latin typeface="Times" charset="0"/>
                </a:defRPr>
              </a:lvl8pPr>
              <a:lvl9pPr algn="ctr" eaLnBrk="0" fontAlgn="base" hangingPunct="0">
                <a:spcBef>
                  <a:spcPct val="20000"/>
                </a:spcBef>
                <a:spcAft>
                  <a:spcPct val="0"/>
                </a:spcAft>
                <a:defRPr sz="2000">
                  <a:solidFill>
                    <a:schemeClr val="tx1"/>
                  </a:solidFill>
                  <a:latin typeface="Times" charset="0"/>
                </a:defRPr>
              </a:lvl9pPr>
            </a:lstStyle>
            <a:p>
              <a:pPr>
                <a:defRPr/>
              </a:pPr>
              <a:r>
                <a:rPr lang="en-US" altLang="en-US" sz="2000" i="1">
                  <a:solidFill>
                    <a:srgbClr val="000099"/>
                  </a:solidFill>
                  <a:effectLst>
                    <a:outerShdw blurRad="38100" dist="38100" dir="2700000" algn="tl">
                      <a:srgbClr val="000000"/>
                    </a:outerShdw>
                  </a:effectLst>
                </a:rPr>
                <a:t>Perspectives on the World Christian Movement</a:t>
              </a:r>
              <a:endParaRPr lang="en-US" altLang="en-US" sz="2800">
                <a:solidFill>
                  <a:srgbClr val="000099"/>
                </a:solidFill>
              </a:endParaRPr>
            </a:p>
          </p:txBody>
        </p:sp>
        <p:pic>
          <p:nvPicPr>
            <p:cNvPr id="11272" name="Picture 26" descr="&#10;PSP Globe.tif                                                  0000B37FiBook HD                       ABA78158:">
              <a:extLst>
                <a:ext uri="{FF2B5EF4-FFF2-40B4-BE49-F238E27FC236}">
                  <a16:creationId xmlns:a16="http://schemas.microsoft.com/office/drawing/2014/main" id="{618CA1C3-4345-4D89-9EA3-6247B9A26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 y="3691"/>
              <a:ext cx="536" cy="560"/>
            </a:xfrm>
            <a:prstGeom prst="rect">
              <a:avLst/>
            </a:prstGeom>
            <a:gradFill rotWithShape="0">
              <a:gsLst>
                <a:gs pos="0">
                  <a:srgbClr val="FFFFFF"/>
                </a:gs>
                <a:gs pos="100000">
                  <a:srgbClr val="00009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269" name="Picture 20">
            <a:extLst>
              <a:ext uri="{FF2B5EF4-FFF2-40B4-BE49-F238E27FC236}">
                <a16:creationId xmlns:a16="http://schemas.microsoft.com/office/drawing/2014/main" id="{1DEF424A-D610-442A-80CF-86B3724E1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8575"/>
            <a:ext cx="2730500"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28030</TotalTime>
  <Words>792</Words>
  <Application>Microsoft Office PowerPoint</Application>
  <PresentationFormat>On-screen Show (4:3)</PresentationFormat>
  <Paragraphs>115</Paragraphs>
  <Slides>27</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Times</vt:lpstr>
      <vt:lpstr>Arial</vt:lpstr>
      <vt:lpstr>Times New Roman</vt:lpstr>
      <vt:lpstr>Blank Presentation</vt:lpstr>
      <vt:lpstr>Microsoft Clip Gallery</vt:lpstr>
      <vt:lpstr>PowerPoint Presentation</vt:lpstr>
      <vt:lpstr>PowerPoint Presentation</vt:lpstr>
      <vt:lpstr>PowerPoint Presentation</vt:lpstr>
      <vt:lpstr>PowerPoint Presentation</vt:lpstr>
      <vt:lpstr>PowerPoint Presentation</vt:lpstr>
      <vt:lpstr>William Carey: British missionary to India</vt:lpstr>
      <vt:lpstr>William Carey: “The Father of Modern Missions”</vt:lpstr>
      <vt:lpstr>PowerPoint Presentation</vt:lpstr>
      <vt:lpstr>PowerPoint Presentation</vt:lpstr>
      <vt:lpstr>Hudson Taylor</vt:lpstr>
      <vt:lpstr>Cameron Townsend</vt:lpstr>
      <vt:lpstr>PowerPoint Presentation</vt:lpstr>
      <vt:lpstr>PowerPoint Presentation</vt:lpstr>
      <vt:lpstr>PowerPoint Presentation</vt:lpstr>
      <vt:lpstr>PowerPoint Presentation</vt:lpstr>
      <vt:lpstr>Ralph D. Winter</vt:lpstr>
      <vt:lpstr>PowerPoint Presentation</vt:lpstr>
      <vt:lpstr>PowerPoint Presentation</vt:lpstr>
      <vt:lpstr>Amy Carmichael of Donavur</vt:lpstr>
      <vt:lpstr>PowerPoint Presentation</vt:lpstr>
      <vt:lpstr>PowerPoint Presentation</vt:lpstr>
      <vt:lpstr>PowerPoint Presentation</vt:lpstr>
      <vt:lpstr>Helen Roseveare,  missionary in the Congo</vt:lpstr>
      <vt:lpstr>Helen Roseveare</vt:lpstr>
      <vt:lpstr>PowerPoint Presentation</vt:lpstr>
      <vt:lpstr>What’s your takeaway from this evening?</vt:lpstr>
      <vt:lpstr>PowerPoint Presentation</vt:lpstr>
    </vt:vector>
  </TitlesOfParts>
  <Company>USCWM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Dave Flynn</dc:creator>
  <cp:lastModifiedBy>Howard Culbertson</cp:lastModifiedBy>
  <cp:revision>83</cp:revision>
  <dcterms:created xsi:type="dcterms:W3CDTF">2003-01-15T01:59:45Z</dcterms:created>
  <dcterms:modified xsi:type="dcterms:W3CDTF">2021-01-03T13:30:09Z</dcterms:modified>
</cp:coreProperties>
</file>