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6" r:id="rId2"/>
    <p:sldId id="266" r:id="rId3"/>
    <p:sldId id="265" r:id="rId4"/>
    <p:sldId id="257" r:id="rId5"/>
    <p:sldId id="258" r:id="rId6"/>
    <p:sldId id="259" r:id="rId7"/>
    <p:sldId id="268" r:id="rId8"/>
    <p:sldId id="269" r:id="rId9"/>
    <p:sldId id="267" r:id="rId10"/>
    <p:sldId id="270" r:id="rId11"/>
    <p:sldId id="271" r:id="rId12"/>
    <p:sldId id="273" r:id="rId13"/>
    <p:sldId id="272" r:id="rId14"/>
    <p:sldId id="274" r:id="rId15"/>
    <p:sldId id="275" r:id="rId16"/>
    <p:sldId id="276" r:id="rId17"/>
    <p:sldId id="277" r:id="rId18"/>
    <p:sldId id="278" r:id="rId19"/>
    <p:sldId id="279" r:id="rId20"/>
    <p:sldId id="280" r:id="rId21"/>
    <p:sldId id="281" r:id="rId22"/>
    <p:sldId id="282"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a:extLst>
              <a:ext uri="{FF2B5EF4-FFF2-40B4-BE49-F238E27FC236}">
                <a16:creationId xmlns:a16="http://schemas.microsoft.com/office/drawing/2014/main" id="{42C435A4-3AD0-46AF-91DA-697E07BF637D}"/>
              </a:ext>
            </a:extLst>
          </p:cNvPr>
          <p:cNvGrpSpPr>
            <a:grpSpLocks/>
          </p:cNvGrpSpPr>
          <p:nvPr/>
        </p:nvGrpSpPr>
        <p:grpSpPr bwMode="auto">
          <a:xfrm>
            <a:off x="152400" y="2286000"/>
            <a:ext cx="1463675" cy="2182813"/>
            <a:chOff x="96" y="1440"/>
            <a:chExt cx="922" cy="1375"/>
          </a:xfrm>
        </p:grpSpPr>
        <p:grpSp>
          <p:nvGrpSpPr>
            <p:cNvPr id="5" name="Group 9">
              <a:extLst>
                <a:ext uri="{FF2B5EF4-FFF2-40B4-BE49-F238E27FC236}">
                  <a16:creationId xmlns:a16="http://schemas.microsoft.com/office/drawing/2014/main" id="{3D02F670-5C03-4021-9FC7-BCBEA819BDF7}"/>
                </a:ext>
              </a:extLst>
            </p:cNvPr>
            <p:cNvGrpSpPr>
              <a:grpSpLocks/>
            </p:cNvGrpSpPr>
            <p:nvPr/>
          </p:nvGrpSpPr>
          <p:grpSpPr bwMode="auto">
            <a:xfrm>
              <a:off x="96" y="1440"/>
              <a:ext cx="913" cy="1375"/>
              <a:chOff x="96" y="1440"/>
              <a:chExt cx="913" cy="1375"/>
            </a:xfrm>
          </p:grpSpPr>
          <p:sp>
            <p:nvSpPr>
              <p:cNvPr id="11" name="Freeform 2">
                <a:extLst>
                  <a:ext uri="{FF2B5EF4-FFF2-40B4-BE49-F238E27FC236}">
                    <a16:creationId xmlns:a16="http://schemas.microsoft.com/office/drawing/2014/main" id="{D4518927-7E90-441B-BA41-F9CFB608BD3B}"/>
                  </a:ext>
                </a:extLst>
              </p:cNvPr>
              <p:cNvSpPr>
                <a:spLocks/>
              </p:cNvSpPr>
              <p:nvPr/>
            </p:nvSpPr>
            <p:spPr bwMode="ltGray">
              <a:xfrm>
                <a:off x="181" y="1574"/>
                <a:ext cx="742" cy="1110"/>
              </a:xfrm>
              <a:custGeom>
                <a:avLst/>
                <a:gdLst>
                  <a:gd name="T0" fmla="*/ 370 w 742"/>
                  <a:gd name="T1" fmla="*/ 0 h 1110"/>
                  <a:gd name="T2" fmla="*/ 0 w 742"/>
                  <a:gd name="T3" fmla="*/ 554 h 1110"/>
                  <a:gd name="T4" fmla="*/ 370 w 742"/>
                  <a:gd name="T5" fmla="*/ 1109 h 1110"/>
                  <a:gd name="T6" fmla="*/ 741 w 742"/>
                  <a:gd name="T7" fmla="*/ 554 h 1110"/>
                  <a:gd name="T8" fmla="*/ 370 w 742"/>
                  <a:gd name="T9" fmla="*/ 0 h 1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42" h="1110">
                    <a:moveTo>
                      <a:pt x="370" y="0"/>
                    </a:moveTo>
                    <a:lnTo>
                      <a:pt x="0" y="554"/>
                    </a:lnTo>
                    <a:lnTo>
                      <a:pt x="370" y="1109"/>
                    </a:lnTo>
                    <a:lnTo>
                      <a:pt x="741" y="554"/>
                    </a:lnTo>
                    <a:lnTo>
                      <a:pt x="370" y="0"/>
                    </a:lnTo>
                  </a:path>
                </a:pathLst>
              </a:custGeom>
              <a:gradFill rotWithShape="0">
                <a:gsLst>
                  <a:gs pos="0">
                    <a:schemeClr val="bg2"/>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 name="Group 5">
                <a:extLst>
                  <a:ext uri="{FF2B5EF4-FFF2-40B4-BE49-F238E27FC236}">
                    <a16:creationId xmlns:a16="http://schemas.microsoft.com/office/drawing/2014/main" id="{C3877C17-CACF-41AB-B673-D0D495085136}"/>
                  </a:ext>
                </a:extLst>
              </p:cNvPr>
              <p:cNvGrpSpPr>
                <a:grpSpLocks/>
              </p:cNvGrpSpPr>
              <p:nvPr/>
            </p:nvGrpSpPr>
            <p:grpSpPr bwMode="auto">
              <a:xfrm>
                <a:off x="96" y="1440"/>
                <a:ext cx="913" cy="688"/>
                <a:chOff x="96" y="1440"/>
                <a:chExt cx="913" cy="688"/>
              </a:xfrm>
            </p:grpSpPr>
            <p:sp>
              <p:nvSpPr>
                <p:cNvPr id="16" name="Freeform 3">
                  <a:extLst>
                    <a:ext uri="{FF2B5EF4-FFF2-40B4-BE49-F238E27FC236}">
                      <a16:creationId xmlns:a16="http://schemas.microsoft.com/office/drawing/2014/main" id="{EB8109BD-B63E-40FD-9FAA-E2248B51F0F1}"/>
                    </a:ext>
                  </a:extLst>
                </p:cNvPr>
                <p:cNvSpPr>
                  <a:spLocks/>
                </p:cNvSpPr>
                <p:nvPr/>
              </p:nvSpPr>
              <p:spPr bwMode="ltGray">
                <a:xfrm>
                  <a:off x="552" y="1440"/>
                  <a:ext cx="457" cy="688"/>
                </a:xfrm>
                <a:custGeom>
                  <a:avLst/>
                  <a:gdLst>
                    <a:gd name="T0" fmla="*/ 0 w 457"/>
                    <a:gd name="T1" fmla="*/ 136 h 688"/>
                    <a:gd name="T2" fmla="*/ 0 w 457"/>
                    <a:gd name="T3" fmla="*/ 0 h 688"/>
                    <a:gd name="T4" fmla="*/ 456 w 457"/>
                    <a:gd name="T5" fmla="*/ 687 h 688"/>
                    <a:gd name="T6" fmla="*/ 365 w 457"/>
                    <a:gd name="T7" fmla="*/ 687 h 688"/>
                    <a:gd name="T8" fmla="*/ 0 w 457"/>
                    <a:gd name="T9" fmla="*/ 136 h 6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7" h="688">
                      <a:moveTo>
                        <a:pt x="0" y="136"/>
                      </a:moveTo>
                      <a:lnTo>
                        <a:pt x="0" y="0"/>
                      </a:lnTo>
                      <a:lnTo>
                        <a:pt x="456" y="687"/>
                      </a:lnTo>
                      <a:lnTo>
                        <a:pt x="365" y="687"/>
                      </a:lnTo>
                      <a:lnTo>
                        <a:pt x="0" y="136"/>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4">
                  <a:extLst>
                    <a:ext uri="{FF2B5EF4-FFF2-40B4-BE49-F238E27FC236}">
                      <a16:creationId xmlns:a16="http://schemas.microsoft.com/office/drawing/2014/main" id="{8A7FDE70-DFD6-4CAC-BBD2-DC783C67E8E7}"/>
                    </a:ext>
                  </a:extLst>
                </p:cNvPr>
                <p:cNvSpPr>
                  <a:spLocks/>
                </p:cNvSpPr>
                <p:nvPr/>
              </p:nvSpPr>
              <p:spPr bwMode="ltGray">
                <a:xfrm>
                  <a:off x="96" y="1440"/>
                  <a:ext cx="457" cy="688"/>
                </a:xfrm>
                <a:custGeom>
                  <a:avLst/>
                  <a:gdLst>
                    <a:gd name="T0" fmla="*/ 456 w 457"/>
                    <a:gd name="T1" fmla="*/ 0 h 688"/>
                    <a:gd name="T2" fmla="*/ 456 w 457"/>
                    <a:gd name="T3" fmla="*/ 136 h 688"/>
                    <a:gd name="T4" fmla="*/ 90 w 457"/>
                    <a:gd name="T5" fmla="*/ 687 h 688"/>
                    <a:gd name="T6" fmla="*/ 0 w 457"/>
                    <a:gd name="T7" fmla="*/ 687 h 688"/>
                    <a:gd name="T8" fmla="*/ 456 w 457"/>
                    <a:gd name="T9" fmla="*/ 0 h 6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7" h="688">
                      <a:moveTo>
                        <a:pt x="456" y="0"/>
                      </a:moveTo>
                      <a:lnTo>
                        <a:pt x="456" y="136"/>
                      </a:lnTo>
                      <a:lnTo>
                        <a:pt x="90" y="687"/>
                      </a:lnTo>
                      <a:lnTo>
                        <a:pt x="0" y="687"/>
                      </a:lnTo>
                      <a:lnTo>
                        <a:pt x="456" y="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 name="Group 8">
                <a:extLst>
                  <a:ext uri="{FF2B5EF4-FFF2-40B4-BE49-F238E27FC236}">
                    <a16:creationId xmlns:a16="http://schemas.microsoft.com/office/drawing/2014/main" id="{3C7B9F85-5656-45DB-83E0-6ACF04F277FE}"/>
                  </a:ext>
                </a:extLst>
              </p:cNvPr>
              <p:cNvGrpSpPr>
                <a:grpSpLocks/>
              </p:cNvGrpSpPr>
              <p:nvPr/>
            </p:nvGrpSpPr>
            <p:grpSpPr bwMode="auto">
              <a:xfrm>
                <a:off x="96" y="2127"/>
                <a:ext cx="913" cy="688"/>
                <a:chOff x="96" y="2127"/>
                <a:chExt cx="913" cy="688"/>
              </a:xfrm>
            </p:grpSpPr>
            <p:sp>
              <p:nvSpPr>
                <p:cNvPr id="14" name="Freeform 6">
                  <a:extLst>
                    <a:ext uri="{FF2B5EF4-FFF2-40B4-BE49-F238E27FC236}">
                      <a16:creationId xmlns:a16="http://schemas.microsoft.com/office/drawing/2014/main" id="{5A8A26A1-C49C-4A64-959E-937BBBBAD77B}"/>
                    </a:ext>
                  </a:extLst>
                </p:cNvPr>
                <p:cNvSpPr>
                  <a:spLocks/>
                </p:cNvSpPr>
                <p:nvPr/>
              </p:nvSpPr>
              <p:spPr bwMode="ltGray">
                <a:xfrm>
                  <a:off x="552" y="2127"/>
                  <a:ext cx="457" cy="688"/>
                </a:xfrm>
                <a:custGeom>
                  <a:avLst/>
                  <a:gdLst>
                    <a:gd name="T0" fmla="*/ 365 w 457"/>
                    <a:gd name="T1" fmla="*/ 0 h 688"/>
                    <a:gd name="T2" fmla="*/ 456 w 457"/>
                    <a:gd name="T3" fmla="*/ 0 h 688"/>
                    <a:gd name="T4" fmla="*/ 0 w 457"/>
                    <a:gd name="T5" fmla="*/ 687 h 688"/>
                    <a:gd name="T6" fmla="*/ 0 w 457"/>
                    <a:gd name="T7" fmla="*/ 550 h 688"/>
                    <a:gd name="T8" fmla="*/ 365 w 457"/>
                    <a:gd name="T9" fmla="*/ 0 h 6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7" h="688">
                      <a:moveTo>
                        <a:pt x="365" y="0"/>
                      </a:moveTo>
                      <a:lnTo>
                        <a:pt x="456" y="0"/>
                      </a:lnTo>
                      <a:lnTo>
                        <a:pt x="0" y="687"/>
                      </a:lnTo>
                      <a:lnTo>
                        <a:pt x="0" y="550"/>
                      </a:lnTo>
                      <a:lnTo>
                        <a:pt x="365"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7">
                  <a:extLst>
                    <a:ext uri="{FF2B5EF4-FFF2-40B4-BE49-F238E27FC236}">
                      <a16:creationId xmlns:a16="http://schemas.microsoft.com/office/drawing/2014/main" id="{B09D1FED-638A-4606-9606-82202A103764}"/>
                    </a:ext>
                  </a:extLst>
                </p:cNvPr>
                <p:cNvSpPr>
                  <a:spLocks/>
                </p:cNvSpPr>
                <p:nvPr/>
              </p:nvSpPr>
              <p:spPr bwMode="ltGray">
                <a:xfrm>
                  <a:off x="96" y="2127"/>
                  <a:ext cx="457" cy="688"/>
                </a:xfrm>
                <a:custGeom>
                  <a:avLst/>
                  <a:gdLst>
                    <a:gd name="T0" fmla="*/ 90 w 457"/>
                    <a:gd name="T1" fmla="*/ 0 h 688"/>
                    <a:gd name="T2" fmla="*/ 456 w 457"/>
                    <a:gd name="T3" fmla="*/ 550 h 688"/>
                    <a:gd name="T4" fmla="*/ 456 w 457"/>
                    <a:gd name="T5" fmla="*/ 687 h 688"/>
                    <a:gd name="T6" fmla="*/ 0 w 457"/>
                    <a:gd name="T7" fmla="*/ 0 h 688"/>
                    <a:gd name="T8" fmla="*/ 90 w 457"/>
                    <a:gd name="T9" fmla="*/ 0 h 6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7" h="688">
                      <a:moveTo>
                        <a:pt x="90" y="0"/>
                      </a:moveTo>
                      <a:lnTo>
                        <a:pt x="456" y="550"/>
                      </a:lnTo>
                      <a:lnTo>
                        <a:pt x="456" y="687"/>
                      </a:lnTo>
                      <a:lnTo>
                        <a:pt x="0" y="0"/>
                      </a:lnTo>
                      <a:lnTo>
                        <a:pt x="90"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 name="Group 14">
              <a:extLst>
                <a:ext uri="{FF2B5EF4-FFF2-40B4-BE49-F238E27FC236}">
                  <a16:creationId xmlns:a16="http://schemas.microsoft.com/office/drawing/2014/main" id="{9E57B3AA-3C69-422E-B668-3F98257E564A}"/>
                </a:ext>
              </a:extLst>
            </p:cNvPr>
            <p:cNvGrpSpPr>
              <a:grpSpLocks/>
            </p:cNvGrpSpPr>
            <p:nvPr/>
          </p:nvGrpSpPr>
          <p:grpSpPr bwMode="auto">
            <a:xfrm>
              <a:off x="493" y="1555"/>
              <a:ext cx="525" cy="480"/>
              <a:chOff x="493" y="1555"/>
              <a:chExt cx="525" cy="480"/>
            </a:xfrm>
          </p:grpSpPr>
          <p:sp>
            <p:nvSpPr>
              <p:cNvPr id="7" name="Freeform 10">
                <a:extLst>
                  <a:ext uri="{FF2B5EF4-FFF2-40B4-BE49-F238E27FC236}">
                    <a16:creationId xmlns:a16="http://schemas.microsoft.com/office/drawing/2014/main" id="{B24E65BA-F487-48D9-B7C8-A66374076422}"/>
                  </a:ext>
                </a:extLst>
              </p:cNvPr>
              <p:cNvSpPr>
                <a:spLocks/>
              </p:cNvSpPr>
              <p:nvPr/>
            </p:nvSpPr>
            <p:spPr bwMode="gray">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11">
                <a:extLst>
                  <a:ext uri="{FF2B5EF4-FFF2-40B4-BE49-F238E27FC236}">
                    <a16:creationId xmlns:a16="http://schemas.microsoft.com/office/drawing/2014/main" id="{4B6C6664-C4B8-4793-8B02-FF70F3746481}"/>
                  </a:ext>
                </a:extLst>
              </p:cNvPr>
              <p:cNvSpPr>
                <a:spLocks/>
              </p:cNvSpPr>
              <p:nvPr/>
            </p:nvSpPr>
            <p:spPr bwMode="gray">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12">
                <a:extLst>
                  <a:ext uri="{FF2B5EF4-FFF2-40B4-BE49-F238E27FC236}">
                    <a16:creationId xmlns:a16="http://schemas.microsoft.com/office/drawing/2014/main" id="{AD975EDC-126A-480B-B049-23539D1A8C29}"/>
                  </a:ext>
                </a:extLst>
              </p:cNvPr>
              <p:cNvSpPr>
                <a:spLocks/>
              </p:cNvSpPr>
              <p:nvPr/>
            </p:nvSpPr>
            <p:spPr bwMode="gray">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3">
                <a:extLst>
                  <a:ext uri="{FF2B5EF4-FFF2-40B4-BE49-F238E27FC236}">
                    <a16:creationId xmlns:a16="http://schemas.microsoft.com/office/drawing/2014/main" id="{BE97A6B0-F061-46B5-B3AF-B3BA02E9125F}"/>
                  </a:ext>
                </a:extLst>
              </p:cNvPr>
              <p:cNvSpPr>
                <a:spLocks/>
              </p:cNvSpPr>
              <p:nvPr/>
            </p:nvSpPr>
            <p:spPr bwMode="gray">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088" name="Rectangle 16"/>
          <p:cNvSpPr>
            <a:spLocks noGrp="1" noChangeArrowheads="1"/>
          </p:cNvSpPr>
          <p:nvPr>
            <p:ph type="ctrTitle" sz="quarter"/>
          </p:nvPr>
        </p:nvSpPr>
        <p:spPr>
          <a:xfrm>
            <a:off x="1370013" y="2133600"/>
            <a:ext cx="7772400" cy="1143000"/>
          </a:xfrm>
        </p:spPr>
        <p:txBody>
          <a:bodyPr/>
          <a:lstStyle>
            <a:lvl1pPr>
              <a:defRPr/>
            </a:lvl1pPr>
          </a:lstStyle>
          <a:p>
            <a:pPr lvl="0"/>
            <a:r>
              <a:rPr lang="en-US" altLang="en-US" noProof="0"/>
              <a:t>Click to edit Master title style</a:t>
            </a:r>
          </a:p>
        </p:txBody>
      </p:sp>
      <p:sp>
        <p:nvSpPr>
          <p:cNvPr id="3089" name="Rectangle 17"/>
          <p:cNvSpPr>
            <a:spLocks noGrp="1" noChangeArrowheads="1"/>
          </p:cNvSpPr>
          <p:nvPr>
            <p:ph type="subTitle" sz="quarter" idx="1"/>
          </p:nvPr>
        </p:nvSpPr>
        <p:spPr>
          <a:xfrm>
            <a:off x="1371600" y="4114800"/>
            <a:ext cx="6400800" cy="17526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18" name="Rectangle 18">
            <a:extLst>
              <a:ext uri="{FF2B5EF4-FFF2-40B4-BE49-F238E27FC236}">
                <a16:creationId xmlns:a16="http://schemas.microsoft.com/office/drawing/2014/main" id="{00124E55-1539-4C9D-814C-8C71155C9F7E}"/>
              </a:ext>
            </a:extLst>
          </p:cNvPr>
          <p:cNvSpPr>
            <a:spLocks noGrp="1" noChangeArrowheads="1"/>
          </p:cNvSpPr>
          <p:nvPr>
            <p:ph type="dt" sz="quarter" idx="10"/>
          </p:nvPr>
        </p:nvSpPr>
        <p:spPr>
          <a:xfrm>
            <a:off x="1370013" y="6248400"/>
            <a:ext cx="1905000" cy="457200"/>
          </a:xfrm>
        </p:spPr>
        <p:txBody>
          <a:bodyPr/>
          <a:lstStyle>
            <a:lvl1pPr>
              <a:defRPr/>
            </a:lvl1pPr>
          </a:lstStyle>
          <a:p>
            <a:pPr>
              <a:defRPr/>
            </a:pPr>
            <a:endParaRPr lang="en-US" altLang="en-US"/>
          </a:p>
        </p:txBody>
      </p:sp>
      <p:sp>
        <p:nvSpPr>
          <p:cNvPr id="19" name="Rectangle 19">
            <a:extLst>
              <a:ext uri="{FF2B5EF4-FFF2-40B4-BE49-F238E27FC236}">
                <a16:creationId xmlns:a16="http://schemas.microsoft.com/office/drawing/2014/main" id="{2198E2E7-1D8B-4252-8C42-FEB76D2BEDBB}"/>
              </a:ext>
            </a:extLst>
          </p:cNvPr>
          <p:cNvSpPr>
            <a:spLocks noGrp="1" noChangeArrowheads="1"/>
          </p:cNvSpPr>
          <p:nvPr>
            <p:ph type="ftr" sz="quarter" idx="11"/>
          </p:nvPr>
        </p:nvSpPr>
        <p:spPr>
          <a:xfrm>
            <a:off x="3808413" y="6248400"/>
            <a:ext cx="2895600" cy="457200"/>
          </a:xfrm>
        </p:spPr>
        <p:txBody>
          <a:bodyPr/>
          <a:lstStyle>
            <a:lvl1pPr>
              <a:defRPr/>
            </a:lvl1pPr>
          </a:lstStyle>
          <a:p>
            <a:pPr>
              <a:defRPr/>
            </a:pPr>
            <a:endParaRPr lang="en-US" altLang="en-US"/>
          </a:p>
        </p:txBody>
      </p:sp>
      <p:sp>
        <p:nvSpPr>
          <p:cNvPr id="20" name="Rectangle 20">
            <a:extLst>
              <a:ext uri="{FF2B5EF4-FFF2-40B4-BE49-F238E27FC236}">
                <a16:creationId xmlns:a16="http://schemas.microsoft.com/office/drawing/2014/main" id="{C6C5A679-3233-41AB-86B0-1CEA3E99AF8E}"/>
              </a:ext>
            </a:extLst>
          </p:cNvPr>
          <p:cNvSpPr>
            <a:spLocks noGrp="1" noChangeArrowheads="1"/>
          </p:cNvSpPr>
          <p:nvPr>
            <p:ph type="sldNum" sz="quarter" idx="12"/>
          </p:nvPr>
        </p:nvSpPr>
        <p:spPr>
          <a:xfrm>
            <a:off x="7237413" y="6248400"/>
            <a:ext cx="1905000" cy="457200"/>
          </a:xfrm>
        </p:spPr>
        <p:txBody>
          <a:bodyPr/>
          <a:lstStyle>
            <a:lvl1pPr>
              <a:defRPr smtClean="0"/>
            </a:lvl1pPr>
          </a:lstStyle>
          <a:p>
            <a:pPr>
              <a:defRPr/>
            </a:pPr>
            <a:fld id="{AB49978B-7AB9-4547-AEF7-9259D494FD4A}" type="slidenum">
              <a:rPr lang="en-US" altLang="en-US"/>
              <a:pPr>
                <a:defRPr/>
              </a:pPr>
              <a:t>‹#›</a:t>
            </a:fld>
            <a:endParaRPr lang="en-US" altLang="en-US"/>
          </a:p>
        </p:txBody>
      </p:sp>
    </p:spTree>
    <p:extLst>
      <p:ext uri="{BB962C8B-B14F-4D97-AF65-F5344CB8AC3E}">
        <p14:creationId xmlns:p14="http://schemas.microsoft.com/office/powerpoint/2010/main" val="3668409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F9547F3A-553A-4721-8943-5C91CDDE0D5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47825329-56EA-4A90-B687-14ED050812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1219DC85-F1B8-4191-B9ED-11AD82E177C7}"/>
              </a:ext>
            </a:extLst>
          </p:cNvPr>
          <p:cNvSpPr>
            <a:spLocks noGrp="1" noChangeArrowheads="1"/>
          </p:cNvSpPr>
          <p:nvPr>
            <p:ph type="sldNum" sz="quarter" idx="12"/>
          </p:nvPr>
        </p:nvSpPr>
        <p:spPr>
          <a:ln/>
        </p:spPr>
        <p:txBody>
          <a:bodyPr/>
          <a:lstStyle>
            <a:lvl1pPr>
              <a:defRPr/>
            </a:lvl1pPr>
          </a:lstStyle>
          <a:p>
            <a:pPr>
              <a:defRPr/>
            </a:pPr>
            <a:fld id="{C7763918-DB08-4A3D-AED8-FD626BE64B2B}" type="slidenum">
              <a:rPr lang="en-US" altLang="en-US"/>
              <a:pPr>
                <a:defRPr/>
              </a:pPr>
              <a:t>‹#›</a:t>
            </a:fld>
            <a:endParaRPr lang="en-US" altLang="en-US"/>
          </a:p>
        </p:txBody>
      </p:sp>
    </p:spTree>
    <p:extLst>
      <p:ext uri="{BB962C8B-B14F-4D97-AF65-F5344CB8AC3E}">
        <p14:creationId xmlns:p14="http://schemas.microsoft.com/office/powerpoint/2010/main" val="100715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C4D41F53-0977-4818-90F2-EB611B2FF30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4DA530F7-AC92-4C22-A604-2144FC07898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6ED49F68-3A9B-4DA1-ADB4-43B82E415743}"/>
              </a:ext>
            </a:extLst>
          </p:cNvPr>
          <p:cNvSpPr>
            <a:spLocks noGrp="1" noChangeArrowheads="1"/>
          </p:cNvSpPr>
          <p:nvPr>
            <p:ph type="sldNum" sz="quarter" idx="12"/>
          </p:nvPr>
        </p:nvSpPr>
        <p:spPr>
          <a:ln/>
        </p:spPr>
        <p:txBody>
          <a:bodyPr/>
          <a:lstStyle>
            <a:lvl1pPr>
              <a:defRPr/>
            </a:lvl1pPr>
          </a:lstStyle>
          <a:p>
            <a:pPr>
              <a:defRPr/>
            </a:pPr>
            <a:fld id="{5D289DC9-2214-496F-AD25-3CAB503B0F5E}" type="slidenum">
              <a:rPr lang="en-US" altLang="en-US"/>
              <a:pPr>
                <a:defRPr/>
              </a:pPr>
              <a:t>‹#›</a:t>
            </a:fld>
            <a:endParaRPr lang="en-US" altLang="en-US"/>
          </a:p>
        </p:txBody>
      </p:sp>
    </p:spTree>
    <p:extLst>
      <p:ext uri="{BB962C8B-B14F-4D97-AF65-F5344CB8AC3E}">
        <p14:creationId xmlns:p14="http://schemas.microsoft.com/office/powerpoint/2010/main" val="317968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FE493A12-80B4-4CB5-9F35-CB52DC281FB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DC3D4BCC-348D-4AAB-8AC3-3BA85916A94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3F2141E2-BACC-4952-8428-79C0B5487BF9}"/>
              </a:ext>
            </a:extLst>
          </p:cNvPr>
          <p:cNvSpPr>
            <a:spLocks noGrp="1" noChangeArrowheads="1"/>
          </p:cNvSpPr>
          <p:nvPr>
            <p:ph type="sldNum" sz="quarter" idx="12"/>
          </p:nvPr>
        </p:nvSpPr>
        <p:spPr>
          <a:ln/>
        </p:spPr>
        <p:txBody>
          <a:bodyPr/>
          <a:lstStyle>
            <a:lvl1pPr>
              <a:defRPr/>
            </a:lvl1pPr>
          </a:lstStyle>
          <a:p>
            <a:pPr>
              <a:defRPr/>
            </a:pPr>
            <a:fld id="{A9A4B87D-906A-4986-9FE7-EAF9FE2AC9D1}" type="slidenum">
              <a:rPr lang="en-US" altLang="en-US"/>
              <a:pPr>
                <a:defRPr/>
              </a:pPr>
              <a:t>‹#›</a:t>
            </a:fld>
            <a:endParaRPr lang="en-US" altLang="en-US"/>
          </a:p>
        </p:txBody>
      </p:sp>
    </p:spTree>
    <p:extLst>
      <p:ext uri="{BB962C8B-B14F-4D97-AF65-F5344CB8AC3E}">
        <p14:creationId xmlns:p14="http://schemas.microsoft.com/office/powerpoint/2010/main" val="16176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8">
            <a:extLst>
              <a:ext uri="{FF2B5EF4-FFF2-40B4-BE49-F238E27FC236}">
                <a16:creationId xmlns:a16="http://schemas.microsoft.com/office/drawing/2014/main" id="{AFEE9528-CCED-47C8-B953-B49C74F0B7E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A0457743-A179-4EB8-A1E2-3BFEA278CE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AD7D194E-83CD-4DB8-B97D-042658C0F6DE}"/>
              </a:ext>
            </a:extLst>
          </p:cNvPr>
          <p:cNvSpPr>
            <a:spLocks noGrp="1" noChangeArrowheads="1"/>
          </p:cNvSpPr>
          <p:nvPr>
            <p:ph type="sldNum" sz="quarter" idx="12"/>
          </p:nvPr>
        </p:nvSpPr>
        <p:spPr>
          <a:ln/>
        </p:spPr>
        <p:txBody>
          <a:bodyPr/>
          <a:lstStyle>
            <a:lvl1pPr>
              <a:defRPr/>
            </a:lvl1pPr>
          </a:lstStyle>
          <a:p>
            <a:pPr>
              <a:defRPr/>
            </a:pPr>
            <a:fld id="{A1707C8B-E062-462B-80FA-D42567938D36}" type="slidenum">
              <a:rPr lang="en-US" altLang="en-US"/>
              <a:pPr>
                <a:defRPr/>
              </a:pPr>
              <a:t>‹#›</a:t>
            </a:fld>
            <a:endParaRPr lang="en-US" altLang="en-US"/>
          </a:p>
        </p:txBody>
      </p:sp>
    </p:spTree>
    <p:extLst>
      <p:ext uri="{BB962C8B-B14F-4D97-AF65-F5344CB8AC3E}">
        <p14:creationId xmlns:p14="http://schemas.microsoft.com/office/powerpoint/2010/main" val="107582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a:extLst>
              <a:ext uri="{FF2B5EF4-FFF2-40B4-BE49-F238E27FC236}">
                <a16:creationId xmlns:a16="http://schemas.microsoft.com/office/drawing/2014/main" id="{A077D496-62E6-4022-8F31-68829995193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8603840D-E7D2-40DF-8E2C-32B5E50C464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0">
            <a:extLst>
              <a:ext uri="{FF2B5EF4-FFF2-40B4-BE49-F238E27FC236}">
                <a16:creationId xmlns:a16="http://schemas.microsoft.com/office/drawing/2014/main" id="{267C0D69-76CA-4D91-82D9-D0C2EB0129D3}"/>
              </a:ext>
            </a:extLst>
          </p:cNvPr>
          <p:cNvSpPr>
            <a:spLocks noGrp="1" noChangeArrowheads="1"/>
          </p:cNvSpPr>
          <p:nvPr>
            <p:ph type="sldNum" sz="quarter" idx="12"/>
          </p:nvPr>
        </p:nvSpPr>
        <p:spPr>
          <a:ln/>
        </p:spPr>
        <p:txBody>
          <a:bodyPr/>
          <a:lstStyle>
            <a:lvl1pPr>
              <a:defRPr/>
            </a:lvl1pPr>
          </a:lstStyle>
          <a:p>
            <a:pPr>
              <a:defRPr/>
            </a:pPr>
            <a:fld id="{598D884E-08CD-4E2F-B643-DEB6A08196B2}" type="slidenum">
              <a:rPr lang="en-US" altLang="en-US"/>
              <a:pPr>
                <a:defRPr/>
              </a:pPr>
              <a:t>‹#›</a:t>
            </a:fld>
            <a:endParaRPr lang="en-US" altLang="en-US"/>
          </a:p>
        </p:txBody>
      </p:sp>
    </p:spTree>
    <p:extLst>
      <p:ext uri="{BB962C8B-B14F-4D97-AF65-F5344CB8AC3E}">
        <p14:creationId xmlns:p14="http://schemas.microsoft.com/office/powerpoint/2010/main" val="254738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a:extLst>
              <a:ext uri="{FF2B5EF4-FFF2-40B4-BE49-F238E27FC236}">
                <a16:creationId xmlns:a16="http://schemas.microsoft.com/office/drawing/2014/main" id="{B56C361C-9194-4076-ACFB-21FED392A2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9">
            <a:extLst>
              <a:ext uri="{FF2B5EF4-FFF2-40B4-BE49-F238E27FC236}">
                <a16:creationId xmlns:a16="http://schemas.microsoft.com/office/drawing/2014/main" id="{E3285394-2DF9-405F-8587-54B0060E848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0">
            <a:extLst>
              <a:ext uri="{FF2B5EF4-FFF2-40B4-BE49-F238E27FC236}">
                <a16:creationId xmlns:a16="http://schemas.microsoft.com/office/drawing/2014/main" id="{44B67A6C-7F98-4A30-8315-41B4F176D933}"/>
              </a:ext>
            </a:extLst>
          </p:cNvPr>
          <p:cNvSpPr>
            <a:spLocks noGrp="1" noChangeArrowheads="1"/>
          </p:cNvSpPr>
          <p:nvPr>
            <p:ph type="sldNum" sz="quarter" idx="12"/>
          </p:nvPr>
        </p:nvSpPr>
        <p:spPr>
          <a:ln/>
        </p:spPr>
        <p:txBody>
          <a:bodyPr/>
          <a:lstStyle>
            <a:lvl1pPr>
              <a:defRPr/>
            </a:lvl1pPr>
          </a:lstStyle>
          <a:p>
            <a:pPr>
              <a:defRPr/>
            </a:pPr>
            <a:fld id="{B69ABAC1-91AF-45E3-A673-9A477DDBD5BF}" type="slidenum">
              <a:rPr lang="en-US" altLang="en-US"/>
              <a:pPr>
                <a:defRPr/>
              </a:pPr>
              <a:t>‹#›</a:t>
            </a:fld>
            <a:endParaRPr lang="en-US" altLang="en-US"/>
          </a:p>
        </p:txBody>
      </p:sp>
    </p:spTree>
    <p:extLst>
      <p:ext uri="{BB962C8B-B14F-4D97-AF65-F5344CB8AC3E}">
        <p14:creationId xmlns:p14="http://schemas.microsoft.com/office/powerpoint/2010/main" val="4041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a:extLst>
              <a:ext uri="{FF2B5EF4-FFF2-40B4-BE49-F238E27FC236}">
                <a16:creationId xmlns:a16="http://schemas.microsoft.com/office/drawing/2014/main" id="{BE3719D8-E239-4AC3-B5E0-E0E0E5B392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9">
            <a:extLst>
              <a:ext uri="{FF2B5EF4-FFF2-40B4-BE49-F238E27FC236}">
                <a16:creationId xmlns:a16="http://schemas.microsoft.com/office/drawing/2014/main" id="{3736D75A-DAE9-4CFA-A08F-7E98C62D352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137A4A8B-13A1-4FAB-882D-1BA8D629B8FA}"/>
              </a:ext>
            </a:extLst>
          </p:cNvPr>
          <p:cNvSpPr>
            <a:spLocks noGrp="1" noChangeArrowheads="1"/>
          </p:cNvSpPr>
          <p:nvPr>
            <p:ph type="sldNum" sz="quarter" idx="12"/>
          </p:nvPr>
        </p:nvSpPr>
        <p:spPr>
          <a:ln/>
        </p:spPr>
        <p:txBody>
          <a:bodyPr/>
          <a:lstStyle>
            <a:lvl1pPr>
              <a:defRPr/>
            </a:lvl1pPr>
          </a:lstStyle>
          <a:p>
            <a:pPr>
              <a:defRPr/>
            </a:pPr>
            <a:fld id="{0E95A2D1-A794-4E62-A9DA-6A7743E08E03}" type="slidenum">
              <a:rPr lang="en-US" altLang="en-US"/>
              <a:pPr>
                <a:defRPr/>
              </a:pPr>
              <a:t>‹#›</a:t>
            </a:fld>
            <a:endParaRPr lang="en-US" altLang="en-US"/>
          </a:p>
        </p:txBody>
      </p:sp>
    </p:spTree>
    <p:extLst>
      <p:ext uri="{BB962C8B-B14F-4D97-AF65-F5344CB8AC3E}">
        <p14:creationId xmlns:p14="http://schemas.microsoft.com/office/powerpoint/2010/main" val="384431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a:extLst>
              <a:ext uri="{FF2B5EF4-FFF2-40B4-BE49-F238E27FC236}">
                <a16:creationId xmlns:a16="http://schemas.microsoft.com/office/drawing/2014/main" id="{D6351AC5-6A78-4968-BA1F-E68C09CCF1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9">
            <a:extLst>
              <a:ext uri="{FF2B5EF4-FFF2-40B4-BE49-F238E27FC236}">
                <a16:creationId xmlns:a16="http://schemas.microsoft.com/office/drawing/2014/main" id="{58CDD5F0-B20C-4CA6-AFED-81A819858C4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0">
            <a:extLst>
              <a:ext uri="{FF2B5EF4-FFF2-40B4-BE49-F238E27FC236}">
                <a16:creationId xmlns:a16="http://schemas.microsoft.com/office/drawing/2014/main" id="{F7094F8A-73AC-4144-87F9-ED707214EEA9}"/>
              </a:ext>
            </a:extLst>
          </p:cNvPr>
          <p:cNvSpPr>
            <a:spLocks noGrp="1" noChangeArrowheads="1"/>
          </p:cNvSpPr>
          <p:nvPr>
            <p:ph type="sldNum" sz="quarter" idx="12"/>
          </p:nvPr>
        </p:nvSpPr>
        <p:spPr>
          <a:ln/>
        </p:spPr>
        <p:txBody>
          <a:bodyPr/>
          <a:lstStyle>
            <a:lvl1pPr>
              <a:defRPr/>
            </a:lvl1pPr>
          </a:lstStyle>
          <a:p>
            <a:pPr>
              <a:defRPr/>
            </a:pPr>
            <a:fld id="{14D8907D-746D-4C21-AA61-6BBBB1EAF755}" type="slidenum">
              <a:rPr lang="en-US" altLang="en-US"/>
              <a:pPr>
                <a:defRPr/>
              </a:pPr>
              <a:t>‹#›</a:t>
            </a:fld>
            <a:endParaRPr lang="en-US" altLang="en-US"/>
          </a:p>
        </p:txBody>
      </p:sp>
    </p:spTree>
    <p:extLst>
      <p:ext uri="{BB962C8B-B14F-4D97-AF65-F5344CB8AC3E}">
        <p14:creationId xmlns:p14="http://schemas.microsoft.com/office/powerpoint/2010/main" val="8712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8">
            <a:extLst>
              <a:ext uri="{FF2B5EF4-FFF2-40B4-BE49-F238E27FC236}">
                <a16:creationId xmlns:a16="http://schemas.microsoft.com/office/drawing/2014/main" id="{3B1E5EE9-2911-4D0B-8C4F-9015498569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133EF5F7-42FE-4766-90EC-54F47D7A912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0">
            <a:extLst>
              <a:ext uri="{FF2B5EF4-FFF2-40B4-BE49-F238E27FC236}">
                <a16:creationId xmlns:a16="http://schemas.microsoft.com/office/drawing/2014/main" id="{ECA82EDD-36B8-411C-9275-FBB1F0B63515}"/>
              </a:ext>
            </a:extLst>
          </p:cNvPr>
          <p:cNvSpPr>
            <a:spLocks noGrp="1" noChangeArrowheads="1"/>
          </p:cNvSpPr>
          <p:nvPr>
            <p:ph type="sldNum" sz="quarter" idx="12"/>
          </p:nvPr>
        </p:nvSpPr>
        <p:spPr>
          <a:ln/>
        </p:spPr>
        <p:txBody>
          <a:bodyPr/>
          <a:lstStyle>
            <a:lvl1pPr>
              <a:defRPr/>
            </a:lvl1pPr>
          </a:lstStyle>
          <a:p>
            <a:pPr>
              <a:defRPr/>
            </a:pPr>
            <a:fld id="{1D3E3920-8E05-40D3-AD82-C79327223275}" type="slidenum">
              <a:rPr lang="en-US" altLang="en-US"/>
              <a:pPr>
                <a:defRPr/>
              </a:pPr>
              <a:t>‹#›</a:t>
            </a:fld>
            <a:endParaRPr lang="en-US" altLang="en-US"/>
          </a:p>
        </p:txBody>
      </p:sp>
    </p:spTree>
    <p:extLst>
      <p:ext uri="{BB962C8B-B14F-4D97-AF65-F5344CB8AC3E}">
        <p14:creationId xmlns:p14="http://schemas.microsoft.com/office/powerpoint/2010/main" val="145574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8">
            <a:extLst>
              <a:ext uri="{FF2B5EF4-FFF2-40B4-BE49-F238E27FC236}">
                <a16:creationId xmlns:a16="http://schemas.microsoft.com/office/drawing/2014/main" id="{DA099B3D-F36E-40A5-91A0-12AA2ADB55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99138C1A-2268-4A05-BC7D-4CE305DAF11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0">
            <a:extLst>
              <a:ext uri="{FF2B5EF4-FFF2-40B4-BE49-F238E27FC236}">
                <a16:creationId xmlns:a16="http://schemas.microsoft.com/office/drawing/2014/main" id="{8C6ED08E-1744-4A27-9706-17C34F7204A3}"/>
              </a:ext>
            </a:extLst>
          </p:cNvPr>
          <p:cNvSpPr>
            <a:spLocks noGrp="1" noChangeArrowheads="1"/>
          </p:cNvSpPr>
          <p:nvPr>
            <p:ph type="sldNum" sz="quarter" idx="12"/>
          </p:nvPr>
        </p:nvSpPr>
        <p:spPr>
          <a:ln/>
        </p:spPr>
        <p:txBody>
          <a:bodyPr/>
          <a:lstStyle>
            <a:lvl1pPr>
              <a:defRPr/>
            </a:lvl1pPr>
          </a:lstStyle>
          <a:p>
            <a:pPr>
              <a:defRPr/>
            </a:pPr>
            <a:fld id="{93D77454-4D6A-4E07-A378-BFBA9AE19752}" type="slidenum">
              <a:rPr lang="en-US" altLang="en-US"/>
              <a:pPr>
                <a:defRPr/>
              </a:pPr>
              <a:t>‹#›</a:t>
            </a:fld>
            <a:endParaRPr lang="en-US" altLang="en-US"/>
          </a:p>
        </p:txBody>
      </p:sp>
    </p:spTree>
    <p:extLst>
      <p:ext uri="{BB962C8B-B14F-4D97-AF65-F5344CB8AC3E}">
        <p14:creationId xmlns:p14="http://schemas.microsoft.com/office/powerpoint/2010/main" val="286334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15">
            <a:extLst>
              <a:ext uri="{FF2B5EF4-FFF2-40B4-BE49-F238E27FC236}">
                <a16:creationId xmlns:a16="http://schemas.microsoft.com/office/drawing/2014/main" id="{0BE4E891-681A-468E-A8F2-8593A30C3701}"/>
              </a:ext>
            </a:extLst>
          </p:cNvPr>
          <p:cNvGrpSpPr>
            <a:grpSpLocks/>
          </p:cNvGrpSpPr>
          <p:nvPr/>
        </p:nvGrpSpPr>
        <p:grpSpPr bwMode="auto">
          <a:xfrm>
            <a:off x="203200" y="276225"/>
            <a:ext cx="1260475" cy="1601788"/>
            <a:chOff x="128" y="174"/>
            <a:chExt cx="794" cy="1009"/>
          </a:xfrm>
        </p:grpSpPr>
        <p:grpSp>
          <p:nvGrpSpPr>
            <p:cNvPr id="1032" name="Group 9">
              <a:extLst>
                <a:ext uri="{FF2B5EF4-FFF2-40B4-BE49-F238E27FC236}">
                  <a16:creationId xmlns:a16="http://schemas.microsoft.com/office/drawing/2014/main" id="{430047B6-8EB7-4426-9A53-F0E2D57CEFC5}"/>
                </a:ext>
              </a:extLst>
            </p:cNvPr>
            <p:cNvGrpSpPr>
              <a:grpSpLocks/>
            </p:cNvGrpSpPr>
            <p:nvPr/>
          </p:nvGrpSpPr>
          <p:grpSpPr bwMode="auto">
            <a:xfrm>
              <a:off x="128" y="174"/>
              <a:ext cx="737" cy="1009"/>
              <a:chOff x="128" y="174"/>
              <a:chExt cx="737" cy="1009"/>
            </a:xfrm>
          </p:grpSpPr>
          <p:sp>
            <p:nvSpPr>
              <p:cNvPr id="1038" name="Freeform 2">
                <a:extLst>
                  <a:ext uri="{FF2B5EF4-FFF2-40B4-BE49-F238E27FC236}">
                    <a16:creationId xmlns:a16="http://schemas.microsoft.com/office/drawing/2014/main" id="{9C1A3605-530C-424C-9101-6E36DF9BFCAD}"/>
                  </a:ext>
                </a:extLst>
              </p:cNvPr>
              <p:cNvSpPr>
                <a:spLocks/>
              </p:cNvSpPr>
              <p:nvPr/>
            </p:nvSpPr>
            <p:spPr bwMode="ltGray">
              <a:xfrm>
                <a:off x="197" y="272"/>
                <a:ext cx="599" cy="815"/>
              </a:xfrm>
              <a:custGeom>
                <a:avLst/>
                <a:gdLst>
                  <a:gd name="T0" fmla="*/ 299 w 599"/>
                  <a:gd name="T1" fmla="*/ 0 h 815"/>
                  <a:gd name="T2" fmla="*/ 0 w 599"/>
                  <a:gd name="T3" fmla="*/ 407 h 815"/>
                  <a:gd name="T4" fmla="*/ 299 w 599"/>
                  <a:gd name="T5" fmla="*/ 814 h 815"/>
                  <a:gd name="T6" fmla="*/ 598 w 599"/>
                  <a:gd name="T7" fmla="*/ 407 h 815"/>
                  <a:gd name="T8" fmla="*/ 299 w 599"/>
                  <a:gd name="T9" fmla="*/ 0 h 8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9" h="815">
                    <a:moveTo>
                      <a:pt x="299" y="0"/>
                    </a:moveTo>
                    <a:lnTo>
                      <a:pt x="0" y="407"/>
                    </a:lnTo>
                    <a:lnTo>
                      <a:pt x="299" y="814"/>
                    </a:lnTo>
                    <a:lnTo>
                      <a:pt x="598" y="407"/>
                    </a:lnTo>
                    <a:lnTo>
                      <a:pt x="299" y="0"/>
                    </a:lnTo>
                  </a:path>
                </a:pathLst>
              </a:custGeom>
              <a:gradFill rotWithShape="0">
                <a:gsLst>
                  <a:gs pos="0">
                    <a:schemeClr val="bg2"/>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5">
                <a:extLst>
                  <a:ext uri="{FF2B5EF4-FFF2-40B4-BE49-F238E27FC236}">
                    <a16:creationId xmlns:a16="http://schemas.microsoft.com/office/drawing/2014/main" id="{5894E0E7-0938-428C-8866-04C75764556A}"/>
                  </a:ext>
                </a:extLst>
              </p:cNvPr>
              <p:cNvGrpSpPr>
                <a:grpSpLocks/>
              </p:cNvGrpSpPr>
              <p:nvPr/>
            </p:nvGrpSpPr>
            <p:grpSpPr bwMode="auto">
              <a:xfrm>
                <a:off x="128" y="174"/>
                <a:ext cx="737" cy="505"/>
                <a:chOff x="128" y="174"/>
                <a:chExt cx="737" cy="505"/>
              </a:xfrm>
            </p:grpSpPr>
            <p:sp>
              <p:nvSpPr>
                <p:cNvPr id="2" name="Freeform 3">
                  <a:extLst>
                    <a:ext uri="{FF2B5EF4-FFF2-40B4-BE49-F238E27FC236}">
                      <a16:creationId xmlns:a16="http://schemas.microsoft.com/office/drawing/2014/main" id="{8B018B89-8669-436C-A818-67FBD1E6E946}"/>
                    </a:ext>
                  </a:extLst>
                </p:cNvPr>
                <p:cNvSpPr>
                  <a:spLocks/>
                </p:cNvSpPr>
                <p:nvPr/>
              </p:nvSpPr>
              <p:spPr bwMode="ltGray">
                <a:xfrm>
                  <a:off x="496" y="174"/>
                  <a:ext cx="369" cy="505"/>
                </a:xfrm>
                <a:custGeom>
                  <a:avLst/>
                  <a:gdLst>
                    <a:gd name="T0" fmla="*/ 0 w 369"/>
                    <a:gd name="T1" fmla="*/ 100 h 505"/>
                    <a:gd name="T2" fmla="*/ 0 w 369"/>
                    <a:gd name="T3" fmla="*/ 0 h 505"/>
                    <a:gd name="T4" fmla="*/ 368 w 369"/>
                    <a:gd name="T5" fmla="*/ 504 h 505"/>
                    <a:gd name="T6" fmla="*/ 295 w 369"/>
                    <a:gd name="T7" fmla="*/ 504 h 505"/>
                    <a:gd name="T8" fmla="*/ 0 w 369"/>
                    <a:gd name="T9" fmla="*/ 100 h 5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9" h="505">
                      <a:moveTo>
                        <a:pt x="0" y="100"/>
                      </a:moveTo>
                      <a:lnTo>
                        <a:pt x="0" y="0"/>
                      </a:lnTo>
                      <a:lnTo>
                        <a:pt x="368" y="504"/>
                      </a:lnTo>
                      <a:lnTo>
                        <a:pt x="295" y="504"/>
                      </a:lnTo>
                      <a:lnTo>
                        <a:pt x="0" y="10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4">
                  <a:extLst>
                    <a:ext uri="{FF2B5EF4-FFF2-40B4-BE49-F238E27FC236}">
                      <a16:creationId xmlns:a16="http://schemas.microsoft.com/office/drawing/2014/main" id="{3721BA4A-E885-4C52-BAB5-66BAAD3BF862}"/>
                    </a:ext>
                  </a:extLst>
                </p:cNvPr>
                <p:cNvSpPr>
                  <a:spLocks/>
                </p:cNvSpPr>
                <p:nvPr/>
              </p:nvSpPr>
              <p:spPr bwMode="ltGray">
                <a:xfrm>
                  <a:off x="128" y="174"/>
                  <a:ext cx="369" cy="505"/>
                </a:xfrm>
                <a:custGeom>
                  <a:avLst/>
                  <a:gdLst>
                    <a:gd name="T0" fmla="*/ 368 w 369"/>
                    <a:gd name="T1" fmla="*/ 0 h 505"/>
                    <a:gd name="T2" fmla="*/ 368 w 369"/>
                    <a:gd name="T3" fmla="*/ 100 h 505"/>
                    <a:gd name="T4" fmla="*/ 73 w 369"/>
                    <a:gd name="T5" fmla="*/ 504 h 505"/>
                    <a:gd name="T6" fmla="*/ 0 w 369"/>
                    <a:gd name="T7" fmla="*/ 504 h 505"/>
                    <a:gd name="T8" fmla="*/ 368 w 369"/>
                    <a:gd name="T9" fmla="*/ 0 h 5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9" h="505">
                      <a:moveTo>
                        <a:pt x="368" y="0"/>
                      </a:moveTo>
                      <a:lnTo>
                        <a:pt x="368" y="100"/>
                      </a:lnTo>
                      <a:lnTo>
                        <a:pt x="73" y="504"/>
                      </a:lnTo>
                      <a:lnTo>
                        <a:pt x="0" y="504"/>
                      </a:lnTo>
                      <a:lnTo>
                        <a:pt x="368" y="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 name="Group 8">
                <a:extLst>
                  <a:ext uri="{FF2B5EF4-FFF2-40B4-BE49-F238E27FC236}">
                    <a16:creationId xmlns:a16="http://schemas.microsoft.com/office/drawing/2014/main" id="{1E98FBC8-9A8C-415C-930C-138162605899}"/>
                  </a:ext>
                </a:extLst>
              </p:cNvPr>
              <p:cNvGrpSpPr>
                <a:grpSpLocks/>
              </p:cNvGrpSpPr>
              <p:nvPr/>
            </p:nvGrpSpPr>
            <p:grpSpPr bwMode="auto">
              <a:xfrm>
                <a:off x="128" y="678"/>
                <a:ext cx="737" cy="505"/>
                <a:chOff x="128" y="678"/>
                <a:chExt cx="737" cy="505"/>
              </a:xfrm>
            </p:grpSpPr>
            <p:sp>
              <p:nvSpPr>
                <p:cNvPr id="1041" name="Freeform 6">
                  <a:extLst>
                    <a:ext uri="{FF2B5EF4-FFF2-40B4-BE49-F238E27FC236}">
                      <a16:creationId xmlns:a16="http://schemas.microsoft.com/office/drawing/2014/main" id="{39FB8DFE-7808-4785-9D2B-E2B8B433EA26}"/>
                    </a:ext>
                  </a:extLst>
                </p:cNvPr>
                <p:cNvSpPr>
                  <a:spLocks/>
                </p:cNvSpPr>
                <p:nvPr/>
              </p:nvSpPr>
              <p:spPr bwMode="ltGray">
                <a:xfrm>
                  <a:off x="496" y="678"/>
                  <a:ext cx="369" cy="505"/>
                </a:xfrm>
                <a:custGeom>
                  <a:avLst/>
                  <a:gdLst>
                    <a:gd name="T0" fmla="*/ 295 w 369"/>
                    <a:gd name="T1" fmla="*/ 0 h 505"/>
                    <a:gd name="T2" fmla="*/ 368 w 369"/>
                    <a:gd name="T3" fmla="*/ 0 h 505"/>
                    <a:gd name="T4" fmla="*/ 0 w 369"/>
                    <a:gd name="T5" fmla="*/ 504 h 505"/>
                    <a:gd name="T6" fmla="*/ 0 w 369"/>
                    <a:gd name="T7" fmla="*/ 404 h 505"/>
                    <a:gd name="T8" fmla="*/ 295 w 369"/>
                    <a:gd name="T9" fmla="*/ 0 h 5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9" h="505">
                      <a:moveTo>
                        <a:pt x="295" y="0"/>
                      </a:moveTo>
                      <a:lnTo>
                        <a:pt x="368" y="0"/>
                      </a:lnTo>
                      <a:lnTo>
                        <a:pt x="0" y="504"/>
                      </a:lnTo>
                      <a:lnTo>
                        <a:pt x="0" y="404"/>
                      </a:lnTo>
                      <a:lnTo>
                        <a:pt x="295"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Freeform 7">
                  <a:extLst>
                    <a:ext uri="{FF2B5EF4-FFF2-40B4-BE49-F238E27FC236}">
                      <a16:creationId xmlns:a16="http://schemas.microsoft.com/office/drawing/2014/main" id="{3435646D-A835-449B-B5F3-50BA1F68E1BD}"/>
                    </a:ext>
                  </a:extLst>
                </p:cNvPr>
                <p:cNvSpPr>
                  <a:spLocks/>
                </p:cNvSpPr>
                <p:nvPr/>
              </p:nvSpPr>
              <p:spPr bwMode="ltGray">
                <a:xfrm>
                  <a:off x="128" y="678"/>
                  <a:ext cx="369" cy="505"/>
                </a:xfrm>
                <a:custGeom>
                  <a:avLst/>
                  <a:gdLst>
                    <a:gd name="T0" fmla="*/ 73 w 369"/>
                    <a:gd name="T1" fmla="*/ 0 h 505"/>
                    <a:gd name="T2" fmla="*/ 368 w 369"/>
                    <a:gd name="T3" fmla="*/ 404 h 505"/>
                    <a:gd name="T4" fmla="*/ 368 w 369"/>
                    <a:gd name="T5" fmla="*/ 504 h 505"/>
                    <a:gd name="T6" fmla="*/ 0 w 369"/>
                    <a:gd name="T7" fmla="*/ 0 h 505"/>
                    <a:gd name="T8" fmla="*/ 73 w 369"/>
                    <a:gd name="T9" fmla="*/ 0 h 5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9" h="505">
                      <a:moveTo>
                        <a:pt x="73" y="0"/>
                      </a:moveTo>
                      <a:lnTo>
                        <a:pt x="368" y="404"/>
                      </a:lnTo>
                      <a:lnTo>
                        <a:pt x="368" y="504"/>
                      </a:lnTo>
                      <a:lnTo>
                        <a:pt x="0" y="0"/>
                      </a:lnTo>
                      <a:lnTo>
                        <a:pt x="73"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033" name="Group 14">
              <a:extLst>
                <a:ext uri="{FF2B5EF4-FFF2-40B4-BE49-F238E27FC236}">
                  <a16:creationId xmlns:a16="http://schemas.microsoft.com/office/drawing/2014/main" id="{63389D6A-CE2B-4EA2-B6A7-859F6F60CBBD}"/>
                </a:ext>
              </a:extLst>
            </p:cNvPr>
            <p:cNvGrpSpPr>
              <a:grpSpLocks/>
            </p:cNvGrpSpPr>
            <p:nvPr/>
          </p:nvGrpSpPr>
          <p:grpSpPr bwMode="auto">
            <a:xfrm>
              <a:off x="397" y="211"/>
              <a:ext cx="525" cy="480"/>
              <a:chOff x="397" y="211"/>
              <a:chExt cx="525" cy="480"/>
            </a:xfrm>
          </p:grpSpPr>
          <p:sp>
            <p:nvSpPr>
              <p:cNvPr id="1034" name="Freeform 10">
                <a:extLst>
                  <a:ext uri="{FF2B5EF4-FFF2-40B4-BE49-F238E27FC236}">
                    <a16:creationId xmlns:a16="http://schemas.microsoft.com/office/drawing/2014/main" id="{03D0E6A0-81A4-4542-BFEB-96771AE41D4F}"/>
                  </a:ext>
                </a:extLst>
              </p:cNvPr>
              <p:cNvSpPr>
                <a:spLocks/>
              </p:cNvSpPr>
              <p:nvPr/>
            </p:nvSpPr>
            <p:spPr bwMode="gray">
              <a:xfrm>
                <a:off x="397" y="211"/>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Freeform 11">
                <a:extLst>
                  <a:ext uri="{FF2B5EF4-FFF2-40B4-BE49-F238E27FC236}">
                    <a16:creationId xmlns:a16="http://schemas.microsoft.com/office/drawing/2014/main" id="{9BED8336-105C-4118-A278-A43423095B75}"/>
                  </a:ext>
                </a:extLst>
              </p:cNvPr>
              <p:cNvSpPr>
                <a:spLocks/>
              </p:cNvSpPr>
              <p:nvPr/>
            </p:nvSpPr>
            <p:spPr bwMode="gray">
              <a:xfrm>
                <a:off x="469" y="276"/>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Freeform 12">
                <a:extLst>
                  <a:ext uri="{FF2B5EF4-FFF2-40B4-BE49-F238E27FC236}">
                    <a16:creationId xmlns:a16="http://schemas.microsoft.com/office/drawing/2014/main" id="{875FFF1E-06C2-4321-84E8-E199249C64F2}"/>
                  </a:ext>
                </a:extLst>
              </p:cNvPr>
              <p:cNvSpPr>
                <a:spLocks/>
              </p:cNvSpPr>
              <p:nvPr/>
            </p:nvSpPr>
            <p:spPr bwMode="gray">
              <a:xfrm>
                <a:off x="525" y="285"/>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Freeform 13">
                <a:extLst>
                  <a:ext uri="{FF2B5EF4-FFF2-40B4-BE49-F238E27FC236}">
                    <a16:creationId xmlns:a16="http://schemas.microsoft.com/office/drawing/2014/main" id="{8E333464-9F2C-405D-BC21-677D63F5C829}"/>
                  </a:ext>
                </a:extLst>
              </p:cNvPr>
              <p:cNvSpPr>
                <a:spLocks/>
              </p:cNvSpPr>
              <p:nvPr/>
            </p:nvSpPr>
            <p:spPr bwMode="gray">
              <a:xfrm>
                <a:off x="626" y="408"/>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40" name="Rectangle 16">
            <a:extLst>
              <a:ext uri="{FF2B5EF4-FFF2-40B4-BE49-F238E27FC236}">
                <a16:creationId xmlns:a16="http://schemas.microsoft.com/office/drawing/2014/main" id="{F35EB2E0-A700-4014-9A41-2A13B2620967}"/>
              </a:ext>
            </a:extLst>
          </p:cNvPr>
          <p:cNvSpPr>
            <a:spLocks noGrp="1" noChangeArrowheads="1"/>
          </p:cNvSpPr>
          <p:nvPr>
            <p:ph type="title"/>
          </p:nvPr>
        </p:nvSpPr>
        <p:spPr bwMode="auto">
          <a:xfrm>
            <a:off x="1371600" y="476250"/>
            <a:ext cx="7086600" cy="1276350"/>
          </a:xfrm>
          <a:prstGeom prst="rect">
            <a:avLst/>
          </a:prstGeom>
          <a:noFill/>
          <a:ln>
            <a:noFill/>
          </a:ln>
          <a:effec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17">
            <a:extLst>
              <a:ext uri="{FF2B5EF4-FFF2-40B4-BE49-F238E27FC236}">
                <a16:creationId xmlns:a16="http://schemas.microsoft.com/office/drawing/2014/main" id="{DB17B626-A6DF-4FD4-BDF1-A611E0F3F71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2" name="Rectangle 18">
            <a:extLst>
              <a:ext uri="{FF2B5EF4-FFF2-40B4-BE49-F238E27FC236}">
                <a16:creationId xmlns:a16="http://schemas.microsoft.com/office/drawing/2014/main" id="{B5AB94E8-123A-4FE7-A19D-CCC1920FC582}"/>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defRPr sz="1400">
                <a:latin typeface="+mn-lt"/>
              </a:defRPr>
            </a:lvl1pPr>
          </a:lstStyle>
          <a:p>
            <a:pPr>
              <a:defRPr/>
            </a:pPr>
            <a:endParaRPr lang="en-US" altLang="en-US"/>
          </a:p>
        </p:txBody>
      </p:sp>
      <p:sp>
        <p:nvSpPr>
          <p:cNvPr id="1043" name="Rectangle 19">
            <a:extLst>
              <a:ext uri="{FF2B5EF4-FFF2-40B4-BE49-F238E27FC236}">
                <a16:creationId xmlns:a16="http://schemas.microsoft.com/office/drawing/2014/main" id="{D5FF8409-F1D7-4CF6-8C17-1EC09E3F688B}"/>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ctr">
              <a:defRPr sz="1400">
                <a:latin typeface="+mn-lt"/>
              </a:defRPr>
            </a:lvl1pPr>
          </a:lstStyle>
          <a:p>
            <a:pPr>
              <a:defRPr/>
            </a:pPr>
            <a:endParaRPr lang="en-US" altLang="en-US"/>
          </a:p>
        </p:txBody>
      </p:sp>
      <p:sp>
        <p:nvSpPr>
          <p:cNvPr id="1044" name="Rectangle 20">
            <a:extLst>
              <a:ext uri="{FF2B5EF4-FFF2-40B4-BE49-F238E27FC236}">
                <a16:creationId xmlns:a16="http://schemas.microsoft.com/office/drawing/2014/main" id="{08FEEE15-F45E-4018-81A2-CAB6046CC66E}"/>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smtClean="0">
                <a:latin typeface="+mn-lt"/>
              </a:defRPr>
            </a:lvl1pPr>
          </a:lstStyle>
          <a:p>
            <a:pPr>
              <a:defRPr/>
            </a:pPr>
            <a:fld id="{0D5EA417-5D42-46D8-A19D-98A7CFD01F6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4400" i="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2pPr>
      <a:lvl3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3pPr>
      <a:lvl4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4pPr>
      <a:lvl5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Monotype Sorts" pitchFamily="2" charset="2"/>
        <a:buChar char="u"/>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Monotype Sorts" pitchFamily="2" charset="2"/>
        <a:buChar char="u"/>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5000"/>
        <a:buFont typeface="Monotype Sorts" pitchFamily="2" charset="2"/>
        <a:buChar char="u"/>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This%20PowerPoint%20presentation%20is%20available%20along%20with%20related%20http:/home.snu.edu/~hculbert/ppt.ht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95D9327-1F53-4B7F-BEE3-9AB77B3B4627}"/>
              </a:ext>
            </a:extLst>
          </p:cNvPr>
          <p:cNvSpPr>
            <a:spLocks noGrp="1" noChangeArrowheads="1"/>
          </p:cNvSpPr>
          <p:nvPr>
            <p:ph type="ctrTitle"/>
          </p:nvPr>
        </p:nvSpPr>
        <p:spPr>
          <a:xfrm>
            <a:off x="838200" y="304800"/>
            <a:ext cx="7467600" cy="1143000"/>
          </a:xfrm>
        </p:spPr>
        <p:txBody>
          <a:bodyPr/>
          <a:lstStyle/>
          <a:p>
            <a:pPr>
              <a:defRPr/>
            </a:pPr>
            <a:r>
              <a:rPr lang="en-US" altLang="en-US" sz="6600"/>
              <a:t>To Spread the Power</a:t>
            </a:r>
          </a:p>
        </p:txBody>
      </p:sp>
      <p:sp>
        <p:nvSpPr>
          <p:cNvPr id="4099" name="Rectangle 3">
            <a:extLst>
              <a:ext uri="{FF2B5EF4-FFF2-40B4-BE49-F238E27FC236}">
                <a16:creationId xmlns:a16="http://schemas.microsoft.com/office/drawing/2014/main" id="{A19BD95B-1F5B-4FC9-AA4B-6DCD8AD74D7A}"/>
              </a:ext>
            </a:extLst>
          </p:cNvPr>
          <p:cNvSpPr>
            <a:spLocks noGrp="1" noChangeArrowheads="1"/>
          </p:cNvSpPr>
          <p:nvPr>
            <p:ph type="subTitle" idx="1"/>
          </p:nvPr>
        </p:nvSpPr>
        <p:spPr>
          <a:xfrm>
            <a:off x="1676400" y="1905000"/>
            <a:ext cx="7086600" cy="838200"/>
          </a:xfrm>
        </p:spPr>
        <p:txBody>
          <a:bodyPr anchor="ctr"/>
          <a:lstStyle/>
          <a:p>
            <a:pPr algn="l">
              <a:spcBef>
                <a:spcPct val="0"/>
              </a:spcBef>
              <a:defRPr/>
            </a:pPr>
            <a:r>
              <a:rPr lang="en-US" altLang="en-US" sz="4400" i="1">
                <a:solidFill>
                  <a:schemeClr val="tx2"/>
                </a:solidFill>
                <a:effectLst>
                  <a:outerShdw blurRad="38100" dist="38100" dir="2700000" algn="tl">
                    <a:srgbClr val="000000"/>
                  </a:outerShdw>
                </a:effectLst>
              </a:rPr>
              <a:t>   </a:t>
            </a:r>
            <a:r>
              <a:rPr lang="en-US" altLang="en-US" sz="4100" i="1">
                <a:effectLst>
                  <a:outerShdw blurRad="38100" dist="38100" dir="2700000" algn="tl">
                    <a:srgbClr val="000000"/>
                  </a:outerShdw>
                </a:effectLst>
              </a:rPr>
              <a:t>by George G. Hunter III</a:t>
            </a:r>
            <a:endParaRPr lang="en-US" altLang="en-US" sz="4900" i="1">
              <a:effectLst>
                <a:outerShdw blurRad="38100" dist="38100" dir="2700000" algn="tl">
                  <a:srgbClr val="000000"/>
                </a:outerShdw>
              </a:effectLst>
            </a:endParaRPr>
          </a:p>
        </p:txBody>
      </p:sp>
      <p:sp>
        <p:nvSpPr>
          <p:cNvPr id="4100" name="Rectangle 4">
            <a:extLst>
              <a:ext uri="{FF2B5EF4-FFF2-40B4-BE49-F238E27FC236}">
                <a16:creationId xmlns:a16="http://schemas.microsoft.com/office/drawing/2014/main" id="{6A07C70D-A4FA-4943-A712-FF4781FAEA0D}"/>
              </a:ext>
            </a:extLst>
          </p:cNvPr>
          <p:cNvSpPr>
            <a:spLocks noChangeArrowheads="1"/>
          </p:cNvSpPr>
          <p:nvPr/>
        </p:nvSpPr>
        <p:spPr bwMode="auto">
          <a:xfrm>
            <a:off x="1828800" y="3124200"/>
            <a:ext cx="7086600" cy="2362200"/>
          </a:xfrm>
          <a:prstGeom prst="rect">
            <a:avLst/>
          </a:prstGeom>
          <a:noFill/>
          <a:ln>
            <a:noFill/>
          </a:ln>
          <a:effectLst/>
        </p:spPr>
        <p:txBody>
          <a:bodyPr lIns="92075" tIns="46038" rIns="92075" bIns="46038" anchor="ctr"/>
          <a:lstStyle/>
          <a:p>
            <a:pPr algn="ctr">
              <a:defRPr/>
            </a:pPr>
            <a:r>
              <a:rPr lang="en-US" altLang="en-US" sz="4400" i="1">
                <a:solidFill>
                  <a:schemeClr val="tx2"/>
                </a:solidFill>
                <a:effectLst>
                  <a:outerShdw blurRad="38100" dist="38100" dir="2700000" algn="tl">
                    <a:srgbClr val="000000"/>
                  </a:outerShdw>
                </a:effectLst>
                <a:latin typeface="Times New Roman" panose="02020603050405020304" pitchFamily="18" charset="0"/>
              </a:rPr>
              <a:t>   </a:t>
            </a:r>
            <a:r>
              <a:rPr lang="en-US" altLang="en-US" sz="2900" i="1">
                <a:effectLst>
                  <a:outerShdw blurRad="38100" dist="38100" dir="2700000" algn="tl">
                    <a:srgbClr val="000000"/>
                  </a:outerShdw>
                </a:effectLst>
                <a:latin typeface="Times New Roman" panose="02020603050405020304" pitchFamily="18" charset="0"/>
              </a:rPr>
              <a:t>Chapter Six:</a:t>
            </a:r>
            <a:br>
              <a:rPr lang="en-US" altLang="en-US" sz="2900" i="1">
                <a:effectLst>
                  <a:outerShdw blurRad="38100" dist="38100" dir="2700000" algn="tl">
                    <a:srgbClr val="000000"/>
                  </a:outerShdw>
                </a:effectLst>
                <a:latin typeface="Times New Roman" panose="02020603050405020304" pitchFamily="18" charset="0"/>
              </a:rPr>
            </a:br>
            <a:r>
              <a:rPr lang="en-US" altLang="en-US" sz="4900" i="1">
                <a:effectLst>
                  <a:outerShdw blurRad="38100" dist="38100" dir="2700000" algn="tl">
                    <a:srgbClr val="000000"/>
                  </a:outerShdw>
                </a:effectLst>
                <a:latin typeface="Times New Roman" panose="02020603050405020304" pitchFamily="18" charset="0"/>
              </a:rPr>
              <a:t>Ministering to People’s Needs</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iterate type="lt">
                                    <p:tmPct val="100000"/>
                                  </p:iterate>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wipe(up)">
                                      <p:cBhvr>
                                        <p:cTn id="13" dur="75"/>
                                        <p:tgtEl>
                                          <p:spTgt spid="40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3" fill="hold" grpId="0" nodeType="clickEffect">
                                  <p:stCondLst>
                                    <p:cond delay="0"/>
                                  </p:stCondLst>
                                  <p:iterate type="lt">
                                    <p:tmPct val="100000"/>
                                  </p:iterate>
                                  <p:childTnLst>
                                    <p:set>
                                      <p:cBhvr>
                                        <p:cTn id="17" dur="1" fill="hold">
                                          <p:stCondLst>
                                            <p:cond delay="0"/>
                                          </p:stCondLst>
                                        </p:cTn>
                                        <p:tgtEl>
                                          <p:spTgt spid="4100">
                                            <p:txEl>
                                              <p:pRg st="0" end="0"/>
                                            </p:txEl>
                                          </p:spTgt>
                                        </p:tgtEl>
                                        <p:attrNameLst>
                                          <p:attrName>style.visibility</p:attrName>
                                        </p:attrNameLst>
                                      </p:cBhvr>
                                      <p:to>
                                        <p:strVal val="visible"/>
                                      </p:to>
                                    </p:set>
                                    <p:anim calcmode="lin" valueType="num">
                                      <p:cBhvr additive="base">
                                        <p:cTn id="18" dur="75" fill="hold"/>
                                        <p:tgtEl>
                                          <p:spTgt spid="4100">
                                            <p:txEl>
                                              <p:pRg st="0" end="0"/>
                                            </p:txEl>
                                          </p:spTgt>
                                        </p:tgtEl>
                                        <p:attrNameLst>
                                          <p:attrName>ppt_x</p:attrName>
                                        </p:attrNameLst>
                                      </p:cBhvr>
                                      <p:tavLst>
                                        <p:tav tm="0">
                                          <p:val>
                                            <p:strVal val="1+#ppt_w/2"/>
                                          </p:val>
                                        </p:tav>
                                        <p:tav tm="100000">
                                          <p:val>
                                            <p:strVal val="#ppt_x"/>
                                          </p:val>
                                        </p:tav>
                                      </p:tavLst>
                                    </p:anim>
                                    <p:anim calcmode="lin" valueType="num">
                                      <p:cBhvr additive="base">
                                        <p:cTn id="19" dur="75" fill="hold"/>
                                        <p:tgtEl>
                                          <p:spTgt spid="4100">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P spid="4099" grpId="0" build="p" autoUpdateAnimBg="0"/>
      <p:bldP spid="4100"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650F4B9-C8D8-48D5-9663-1F9D50E5FC8E}"/>
              </a:ext>
            </a:extLst>
          </p:cNvPr>
          <p:cNvSpPr>
            <a:spLocks noGrp="1" noChangeArrowheads="1"/>
          </p:cNvSpPr>
          <p:nvPr>
            <p:ph type="title"/>
          </p:nvPr>
        </p:nvSpPr>
        <p:spPr/>
        <p:txBody>
          <a:bodyPr/>
          <a:lstStyle/>
          <a:p>
            <a:pPr algn="ctr">
              <a:defRPr/>
            </a:pPr>
            <a:r>
              <a:rPr lang="en-US" altLang="en-US"/>
              <a:t>The Church’s Duty</a:t>
            </a:r>
          </a:p>
        </p:txBody>
      </p:sp>
      <p:sp>
        <p:nvSpPr>
          <p:cNvPr id="12291" name="Rectangle 3">
            <a:extLst>
              <a:ext uri="{FF2B5EF4-FFF2-40B4-BE49-F238E27FC236}">
                <a16:creationId xmlns:a16="http://schemas.microsoft.com/office/drawing/2014/main" id="{F79C9A59-26B1-4B1C-A086-1DE1B0712EFB}"/>
              </a:ext>
            </a:extLst>
          </p:cNvPr>
          <p:cNvSpPr>
            <a:spLocks noGrp="1" noChangeArrowheads="1"/>
          </p:cNvSpPr>
          <p:nvPr>
            <p:ph type="body" idx="1"/>
          </p:nvPr>
        </p:nvSpPr>
        <p:spPr>
          <a:noFill/>
        </p:spPr>
        <p:txBody>
          <a:bodyPr/>
          <a:lstStyle/>
          <a:p>
            <a:pPr>
              <a:buFont typeface="Monotype Sorts" pitchFamily="2" charset="2"/>
              <a:buNone/>
            </a:pPr>
            <a:r>
              <a:rPr lang="en-US" altLang="en-US"/>
              <a:t>6. Because of “redemption and lift,” that is, the rise in dignity, self-esteem, education,      and hope that accompanies most any people’s experience of  being evangelized and discipled, faithful evangelism may be the most effective method of  liberating people from disadvantage and oppression and for reforming a society.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A132E58-EC6F-45CE-9CFB-3344CC2A8CF4}"/>
              </a:ext>
            </a:extLst>
          </p:cNvPr>
          <p:cNvSpPr>
            <a:spLocks noGrp="1" noChangeArrowheads="1"/>
          </p:cNvSpPr>
          <p:nvPr>
            <p:ph type="title"/>
          </p:nvPr>
        </p:nvSpPr>
        <p:spPr/>
        <p:txBody>
          <a:bodyPr/>
          <a:lstStyle/>
          <a:p>
            <a:pPr algn="ctr">
              <a:defRPr/>
            </a:pPr>
            <a:r>
              <a:rPr lang="en-US" altLang="en-US"/>
              <a:t>The Church’s Duty</a:t>
            </a:r>
          </a:p>
        </p:txBody>
      </p:sp>
      <p:sp>
        <p:nvSpPr>
          <p:cNvPr id="13315" name="Rectangle 3">
            <a:extLst>
              <a:ext uri="{FF2B5EF4-FFF2-40B4-BE49-F238E27FC236}">
                <a16:creationId xmlns:a16="http://schemas.microsoft.com/office/drawing/2014/main" id="{5CD16F35-A7B7-4679-92AD-E959D2A0922A}"/>
              </a:ext>
            </a:extLst>
          </p:cNvPr>
          <p:cNvSpPr>
            <a:spLocks noGrp="1" noChangeArrowheads="1"/>
          </p:cNvSpPr>
          <p:nvPr>
            <p:ph type="body" idx="1"/>
          </p:nvPr>
        </p:nvSpPr>
        <p:spPr>
          <a:noFill/>
        </p:spPr>
        <p:txBody>
          <a:bodyPr/>
          <a:lstStyle/>
          <a:p>
            <a:pPr>
              <a:buFont typeface="Monotype Sorts" pitchFamily="2" charset="2"/>
              <a:buNone/>
            </a:pPr>
            <a:r>
              <a:rPr lang="en-US" altLang="en-US" sz="2400"/>
              <a:t>7. There is an inevitable relationship between attaining a just society and fashioning some just people within that society.  Without  doubt the relationship is reciprocal:  A just society provides a climate that makes Christianity’s message believable, that is, congruent with some of the people’s  experiences in that just society; and a society is more likely to approximate justice when some community is modeling justice and producing altruistic people who work for justice.  Logically, an effective movement  for justice in any society has to begin with enough justice-seeking persons.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EC54A-B3DC-48E9-9B89-EF6B5E42CB31}"/>
              </a:ext>
            </a:extLst>
          </p:cNvPr>
          <p:cNvSpPr>
            <a:spLocks noGrp="1" noChangeArrowheads="1"/>
          </p:cNvSpPr>
          <p:nvPr>
            <p:ph type="title"/>
          </p:nvPr>
        </p:nvSpPr>
        <p:spPr/>
        <p:txBody>
          <a:bodyPr/>
          <a:lstStyle/>
          <a:p>
            <a:pPr>
              <a:defRPr/>
            </a:pPr>
            <a:r>
              <a:rPr lang="en-US" altLang="en-US"/>
              <a:t>A lesson from Luke 5:12-14</a:t>
            </a:r>
          </a:p>
        </p:txBody>
      </p:sp>
      <p:sp>
        <p:nvSpPr>
          <p:cNvPr id="15363" name="Rectangle 3">
            <a:extLst>
              <a:ext uri="{FF2B5EF4-FFF2-40B4-BE49-F238E27FC236}">
                <a16:creationId xmlns:a16="http://schemas.microsoft.com/office/drawing/2014/main" id="{D2BCBB21-839D-4554-A8CB-5C076B6B6175}"/>
              </a:ext>
            </a:extLst>
          </p:cNvPr>
          <p:cNvSpPr>
            <a:spLocks noGrp="1" noChangeArrowheads="1"/>
          </p:cNvSpPr>
          <p:nvPr>
            <p:ph type="body" idx="1"/>
          </p:nvPr>
        </p:nvSpPr>
        <p:spPr>
          <a:xfrm>
            <a:off x="685800" y="1981200"/>
            <a:ext cx="7772400" cy="609600"/>
          </a:xfrm>
          <a:noFill/>
        </p:spPr>
        <p:txBody>
          <a:bodyPr/>
          <a:lstStyle/>
          <a:p>
            <a:pPr>
              <a:buFont typeface="Monotype Sorts" pitchFamily="2" charset="2"/>
              <a:buNone/>
            </a:pPr>
            <a:r>
              <a:rPr lang="en-US" altLang="en-US"/>
              <a:t>Social Leprosy</a:t>
            </a:r>
          </a:p>
        </p:txBody>
      </p:sp>
      <p:sp>
        <p:nvSpPr>
          <p:cNvPr id="15364" name="Rectangle 4">
            <a:extLst>
              <a:ext uri="{FF2B5EF4-FFF2-40B4-BE49-F238E27FC236}">
                <a16:creationId xmlns:a16="http://schemas.microsoft.com/office/drawing/2014/main" id="{A4FDDFB2-E2BD-46EB-AAF3-625DE644C3B7}"/>
              </a:ext>
            </a:extLst>
          </p:cNvPr>
          <p:cNvSpPr>
            <a:spLocks noChangeArrowheads="1"/>
          </p:cNvSpPr>
          <p:nvPr/>
        </p:nvSpPr>
        <p:spPr bwMode="auto">
          <a:xfrm>
            <a:off x="684213" y="2743200"/>
            <a:ext cx="7850187"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a:t>Leprosy In today’s society</a:t>
            </a:r>
          </a:p>
          <a:p>
            <a:pPr lvl="1"/>
            <a:r>
              <a:rPr lang="en-US" altLang="en-US"/>
              <a:t>AIDS</a:t>
            </a:r>
          </a:p>
          <a:p>
            <a:pPr lvl="1"/>
            <a:r>
              <a:rPr lang="en-US" altLang="en-US"/>
              <a:t>Drunkeness</a:t>
            </a:r>
          </a:p>
          <a:p>
            <a:pPr lvl="1"/>
            <a:r>
              <a:rPr lang="en-US" altLang="en-US"/>
              <a:t>Homelessness</a:t>
            </a:r>
          </a:p>
          <a:p>
            <a:pPr lvl="1"/>
            <a:r>
              <a:rPr lang="en-US" altLang="en-US"/>
              <a:t>Gays</a:t>
            </a:r>
          </a:p>
        </p:txBody>
      </p:sp>
      <p:sp>
        <p:nvSpPr>
          <p:cNvPr id="15365" name="Rectangle 5">
            <a:extLst>
              <a:ext uri="{FF2B5EF4-FFF2-40B4-BE49-F238E27FC236}">
                <a16:creationId xmlns:a16="http://schemas.microsoft.com/office/drawing/2014/main" id="{AEB9935B-E099-4C0C-A942-21FDAF21D258}"/>
              </a:ext>
            </a:extLst>
          </p:cNvPr>
          <p:cNvSpPr>
            <a:spLocks noChangeArrowheads="1"/>
          </p:cNvSpPr>
          <p:nvPr/>
        </p:nvSpPr>
        <p:spPr bwMode="auto">
          <a:xfrm>
            <a:off x="685800" y="55626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75"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153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4">
                                            <p:txEl>
                                              <p:pRg st="0" end="0"/>
                                            </p:txEl>
                                          </p:spTgt>
                                        </p:tgtEl>
                                        <p:attrNameLst>
                                          <p:attrName>style.visibility</p:attrName>
                                        </p:attrNameLst>
                                      </p:cBhvr>
                                      <p:to>
                                        <p:strVal val="visible"/>
                                      </p:to>
                                    </p:set>
                                    <p:anim calcmode="lin" valueType="num">
                                      <p:cBhvr additive="base">
                                        <p:cTn id="13" dur="500" fill="hold"/>
                                        <p:tgtEl>
                                          <p:spTgt spid="1536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4">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5364">
                                            <p:txEl>
                                              <p:pRg st="1" end="1"/>
                                            </p:txEl>
                                          </p:spTgt>
                                        </p:tgtEl>
                                        <p:attrNameLst>
                                          <p:attrName>style.visibility</p:attrName>
                                        </p:attrNameLst>
                                      </p:cBhvr>
                                      <p:to>
                                        <p:strVal val="visible"/>
                                      </p:to>
                                    </p:set>
                                    <p:anim calcmode="lin" valueType="num">
                                      <p:cBhvr additive="base">
                                        <p:cTn id="17" dur="500" fill="hold"/>
                                        <p:tgtEl>
                                          <p:spTgt spid="15364">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5364">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5364">
                                            <p:txEl>
                                              <p:pRg st="2" end="2"/>
                                            </p:txEl>
                                          </p:spTgt>
                                        </p:tgtEl>
                                        <p:attrNameLst>
                                          <p:attrName>style.visibility</p:attrName>
                                        </p:attrNameLst>
                                      </p:cBhvr>
                                      <p:to>
                                        <p:strVal val="visible"/>
                                      </p:to>
                                    </p:set>
                                    <p:anim calcmode="lin" valueType="num">
                                      <p:cBhvr additive="base">
                                        <p:cTn id="21" dur="500" fill="hold"/>
                                        <p:tgtEl>
                                          <p:spTgt spid="15364">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5364">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5364">
                                            <p:txEl>
                                              <p:pRg st="3" end="3"/>
                                            </p:txEl>
                                          </p:spTgt>
                                        </p:tgtEl>
                                        <p:attrNameLst>
                                          <p:attrName>style.visibility</p:attrName>
                                        </p:attrNameLst>
                                      </p:cBhvr>
                                      <p:to>
                                        <p:strVal val="visible"/>
                                      </p:to>
                                    </p:set>
                                    <p:anim calcmode="lin" valueType="num">
                                      <p:cBhvr additive="base">
                                        <p:cTn id="25" dur="500" fill="hold"/>
                                        <p:tgtEl>
                                          <p:spTgt spid="1536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364">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5364">
                                            <p:txEl>
                                              <p:pRg st="4" end="4"/>
                                            </p:txEl>
                                          </p:spTgt>
                                        </p:tgtEl>
                                        <p:attrNameLst>
                                          <p:attrName>style.visibility</p:attrName>
                                        </p:attrNameLst>
                                      </p:cBhvr>
                                      <p:to>
                                        <p:strVal val="visible"/>
                                      </p:to>
                                    </p:set>
                                    <p:anim calcmode="lin" valueType="num">
                                      <p:cBhvr additive="base">
                                        <p:cTn id="29" dur="500" fill="hold"/>
                                        <p:tgtEl>
                                          <p:spTgt spid="15364">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536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 fill="hold" grpId="0" nodeType="clickEffect" nodePh="1">
                                  <p:stCondLst>
                                    <p:cond delay="0"/>
                                  </p:stCondLst>
                                  <p:endCondLst>
                                    <p:cond evt="begin" delay="0">
                                      <p:tn val="33"/>
                                    </p:cond>
                                  </p:endCondLst>
                                  <p:iterate type="wd">
                                    <p:tmPct val="100000"/>
                                  </p:iterate>
                                  <p:childTnLst>
                                    <p:set>
                                      <p:cBhvr>
                                        <p:cTn id="34" dur="1" fill="hold">
                                          <p:stCondLst>
                                            <p:cond delay="0"/>
                                          </p:stCondLst>
                                        </p:cTn>
                                        <p:tgtEl>
                                          <p:spTgt spid="15365">
                                            <p:txEl>
                                              <p:pRg st="0" end="0"/>
                                            </p:txEl>
                                          </p:spTgt>
                                        </p:tgtEl>
                                        <p:attrNameLst>
                                          <p:attrName>style.visibility</p:attrName>
                                        </p:attrNameLst>
                                      </p:cBhvr>
                                      <p:to>
                                        <p:strVal val="visible"/>
                                      </p:to>
                                    </p:set>
                                    <p:anim calcmode="lin" valueType="num">
                                      <p:cBhvr additive="base">
                                        <p:cTn id="35" dur="3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36" dur="300" fill="hold"/>
                                        <p:tgtEl>
                                          <p:spTgt spid="1536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P spid="15364" grpId="0" build="p" autoUpdateAnimBg="0"/>
      <p:bldP spid="1536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9E7629B-E840-4B2D-B056-076B41B411D9}"/>
              </a:ext>
            </a:extLst>
          </p:cNvPr>
          <p:cNvSpPr>
            <a:spLocks noGrp="1" noChangeArrowheads="1"/>
          </p:cNvSpPr>
          <p:nvPr>
            <p:ph type="title"/>
          </p:nvPr>
        </p:nvSpPr>
        <p:spPr>
          <a:noFill/>
          <a:extLst>
            <a:ext uri="{909E8E84-426E-40DD-AFC4-6F175D3DCCD1}">
              <a14:hiddenFill xmlns:a14="http://schemas.microsoft.com/office/drawing/2010/main">
                <a:solidFill>
                  <a:schemeClr val="accent1"/>
                </a:solidFill>
              </a14:hiddenFill>
            </a:ext>
          </a:extLst>
        </p:spPr>
        <p:txBody>
          <a:bodyPr/>
          <a:lstStyle/>
          <a:p>
            <a:pPr algn="ctr"/>
            <a:r>
              <a:rPr lang="en-US" altLang="en-US" i="0">
                <a:effectLst/>
              </a:rPr>
              <a:t>Care for God’s people takes:</a:t>
            </a:r>
          </a:p>
        </p:txBody>
      </p:sp>
      <p:sp>
        <p:nvSpPr>
          <p:cNvPr id="16387" name="Rectangle 3">
            <a:extLst>
              <a:ext uri="{FF2B5EF4-FFF2-40B4-BE49-F238E27FC236}">
                <a16:creationId xmlns:a16="http://schemas.microsoft.com/office/drawing/2014/main" id="{D6B87EAA-F032-4CC1-8621-3565B0C9B6D3}"/>
              </a:ext>
            </a:extLst>
          </p:cNvPr>
          <p:cNvSpPr>
            <a:spLocks noGrp="1" noChangeArrowheads="1"/>
          </p:cNvSpPr>
          <p:nvPr>
            <p:ph type="body" idx="1"/>
          </p:nvPr>
        </p:nvSpPr>
        <p:spPr>
          <a:xfrm>
            <a:off x="685800" y="1905000"/>
            <a:ext cx="8077200" cy="4495800"/>
          </a:xfrm>
          <a:noFill/>
        </p:spPr>
        <p:txBody>
          <a:bodyPr/>
          <a:lstStyle/>
          <a:p>
            <a:r>
              <a:rPr lang="en-US" altLang="en-US" sz="3600"/>
              <a:t>Kerygma</a:t>
            </a:r>
          </a:p>
          <a:p>
            <a:pPr lvl="1"/>
            <a:r>
              <a:rPr lang="en-US" altLang="en-US" sz="3200"/>
              <a:t> proclaiming; preaching/teaching</a:t>
            </a:r>
            <a:endParaRPr lang="en-US" altLang="en-US" sz="4000"/>
          </a:p>
          <a:p>
            <a:r>
              <a:rPr lang="en-US" altLang="en-US" sz="4000"/>
              <a:t>Koinonia</a:t>
            </a:r>
          </a:p>
          <a:p>
            <a:pPr lvl="1">
              <a:buClr>
                <a:schemeClr val="tx2"/>
              </a:buClr>
            </a:pPr>
            <a:r>
              <a:rPr lang="en-US" altLang="en-US" sz="3600"/>
              <a:t> fellowship; building relationships</a:t>
            </a:r>
            <a:r>
              <a:rPr lang="en-US" altLang="en-US"/>
              <a:t> </a:t>
            </a:r>
          </a:p>
          <a:p>
            <a:r>
              <a:rPr lang="en-US" altLang="en-US" sz="4000"/>
              <a:t>Diakonia:</a:t>
            </a:r>
          </a:p>
          <a:p>
            <a:pPr lvl="1">
              <a:buClr>
                <a:schemeClr val="tx2"/>
              </a:buClr>
            </a:pPr>
            <a:r>
              <a:rPr lang="en-US" altLang="en-US" sz="3600"/>
              <a:t> service; builds credibility</a:t>
            </a:r>
          </a:p>
          <a:p>
            <a:pPr lvl="1">
              <a:buClr>
                <a:schemeClr val="tx2"/>
              </a:buClr>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 calcmode="lin" valueType="num">
                                      <p:cBhvr additive="base">
                                        <p:cTn id="17"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 calcmode="lin" valueType="num">
                                      <p:cBhvr additive="base">
                                        <p:cTn id="23"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6387">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 calcmode="lin" valueType="num">
                                      <p:cBhvr additive="base">
                                        <p:cTn id="27"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6387">
                                            <p:txEl>
                                              <p:pRg st="4" end="4"/>
                                            </p:txEl>
                                          </p:spTgt>
                                        </p:tgtEl>
                                        <p:attrNameLst>
                                          <p:attrName>style.visibility</p:attrName>
                                        </p:attrNameLst>
                                      </p:cBhvr>
                                      <p:to>
                                        <p:strVal val="visible"/>
                                      </p:to>
                                    </p:set>
                                    <p:anim calcmode="lin" valueType="num">
                                      <p:cBhvr additive="base">
                                        <p:cTn id="33"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6387">
                                            <p:txEl>
                                              <p:pRg st="4" end="4"/>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P spid="163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535E2AE-D064-49F9-B286-2B741164334D}"/>
              </a:ext>
            </a:extLst>
          </p:cNvPr>
          <p:cNvSpPr>
            <a:spLocks noGrp="1" noChangeArrowheads="1"/>
          </p:cNvSpPr>
          <p:nvPr>
            <p:ph type="title"/>
          </p:nvPr>
        </p:nvSpPr>
        <p:spPr>
          <a:xfrm>
            <a:off x="1371600" y="95250"/>
            <a:ext cx="7086600" cy="895350"/>
          </a:xfrm>
          <a:noFill/>
          <a:extLst>
            <a:ext uri="{909E8E84-426E-40DD-AFC4-6F175D3DCCD1}">
              <a14:hiddenFill xmlns:a14="http://schemas.microsoft.com/office/drawing/2010/main">
                <a:solidFill>
                  <a:schemeClr val="accent1"/>
                </a:solidFill>
              </a14:hiddenFill>
            </a:ext>
          </a:extLst>
        </p:spPr>
        <p:txBody>
          <a:bodyPr/>
          <a:lstStyle/>
          <a:p>
            <a:pPr algn="ctr"/>
            <a:r>
              <a:rPr lang="en-US" altLang="en-US" i="0" u="sng">
                <a:effectLst/>
              </a:rPr>
              <a:t>Church’s response</a:t>
            </a:r>
          </a:p>
        </p:txBody>
      </p:sp>
      <p:sp>
        <p:nvSpPr>
          <p:cNvPr id="17411" name="Rectangle 3">
            <a:extLst>
              <a:ext uri="{FF2B5EF4-FFF2-40B4-BE49-F238E27FC236}">
                <a16:creationId xmlns:a16="http://schemas.microsoft.com/office/drawing/2014/main" id="{3FB7126B-12F4-4B01-B421-6880976750D7}"/>
              </a:ext>
            </a:extLst>
          </p:cNvPr>
          <p:cNvSpPr>
            <a:spLocks noGrp="1" noChangeArrowheads="1"/>
          </p:cNvSpPr>
          <p:nvPr>
            <p:ph type="body" idx="1"/>
          </p:nvPr>
        </p:nvSpPr>
        <p:spPr>
          <a:xfrm>
            <a:off x="990600" y="1295400"/>
            <a:ext cx="7772400" cy="1600200"/>
          </a:xfrm>
          <a:noFill/>
        </p:spPr>
        <p:txBody>
          <a:bodyPr/>
          <a:lstStyle/>
          <a:p>
            <a:r>
              <a:rPr lang="en-US" altLang="en-US" sz="2800"/>
              <a:t>To be a</a:t>
            </a:r>
            <a:r>
              <a:rPr lang="en-US" altLang="en-US" b="1"/>
              <a:t> prophetic</a:t>
            </a:r>
            <a:r>
              <a:rPr lang="en-US" altLang="en-US" sz="2800"/>
              <a:t> church</a:t>
            </a:r>
            <a:endParaRPr lang="en-US" altLang="en-US" sz="2400"/>
          </a:p>
          <a:p>
            <a:pPr>
              <a:buFont typeface="Monotype Sorts" pitchFamily="2" charset="2"/>
              <a:buNone/>
            </a:pPr>
            <a:r>
              <a:rPr lang="en-US" altLang="en-US" sz="2400"/>
              <a:t>	working in season and out toward reform of those institutions, laws, customs, and habits that afflict people with closed doors, powerlessness and low self-esteem.</a:t>
            </a:r>
          </a:p>
        </p:txBody>
      </p:sp>
      <p:sp>
        <p:nvSpPr>
          <p:cNvPr id="17412" name="Rectangle 4">
            <a:extLst>
              <a:ext uri="{FF2B5EF4-FFF2-40B4-BE49-F238E27FC236}">
                <a16:creationId xmlns:a16="http://schemas.microsoft.com/office/drawing/2014/main" id="{159EC3F2-86AC-4EC2-BD3F-FA75440EDC4E}"/>
              </a:ext>
            </a:extLst>
          </p:cNvPr>
          <p:cNvSpPr>
            <a:spLocks noChangeArrowheads="1"/>
          </p:cNvSpPr>
          <p:nvPr/>
        </p:nvSpPr>
        <p:spPr bwMode="auto">
          <a:xfrm>
            <a:off x="914400" y="3200400"/>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sz="2800"/>
              <a:t>To be a</a:t>
            </a:r>
            <a:r>
              <a:rPr lang="en-US" altLang="en-US" b="1"/>
              <a:t> serving</a:t>
            </a:r>
            <a:r>
              <a:rPr lang="en-US" altLang="en-US" sz="2800"/>
              <a:t> church</a:t>
            </a:r>
          </a:p>
          <a:p>
            <a:pPr>
              <a:buFont typeface="Monotype Sorts" pitchFamily="2" charset="2"/>
              <a:buNone/>
            </a:pPr>
            <a:r>
              <a:rPr lang="en-US" altLang="en-US" sz="2400"/>
              <a:t>	finding colonies of lonely, dispossessed, lost, powerless losers who are often afflicted with low self-esteem</a:t>
            </a:r>
          </a:p>
        </p:txBody>
      </p:sp>
      <p:sp>
        <p:nvSpPr>
          <p:cNvPr id="17413" name="Rectangle 5">
            <a:extLst>
              <a:ext uri="{FF2B5EF4-FFF2-40B4-BE49-F238E27FC236}">
                <a16:creationId xmlns:a16="http://schemas.microsoft.com/office/drawing/2014/main" id="{FE355273-99E7-4530-BFAC-ADFCC9CC8919}"/>
              </a:ext>
            </a:extLst>
          </p:cNvPr>
          <p:cNvSpPr>
            <a:spLocks noChangeArrowheads="1"/>
          </p:cNvSpPr>
          <p:nvPr/>
        </p:nvSpPr>
        <p:spPr bwMode="auto">
          <a:xfrm>
            <a:off x="838200" y="4800600"/>
            <a:ext cx="7848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sz="2800"/>
              <a:t>To be a</a:t>
            </a:r>
            <a:r>
              <a:rPr lang="en-US" altLang="en-US" b="1"/>
              <a:t> communicating </a:t>
            </a:r>
            <a:r>
              <a:rPr lang="en-US" altLang="en-US" sz="2800"/>
              <a:t>church</a:t>
            </a:r>
          </a:p>
          <a:p>
            <a:pPr>
              <a:buFont typeface="Monotype Sorts" pitchFamily="2" charset="2"/>
              <a:buNone/>
            </a:pPr>
            <a:r>
              <a:rPr lang="en-US" altLang="en-US" sz="2400"/>
              <a:t>	sharing the message and possibility of grace, reconciliation, and new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iterate type="lt">
                                    <p:tmPct val="100000"/>
                                  </p:iterate>
                                  <p:childTnLst>
                                    <p:set>
                                      <p:cBhvr>
                                        <p:cTn id="18" dur="1" fill="hold">
                                          <p:stCondLst>
                                            <p:cond delay="0"/>
                                          </p:stCondLst>
                                        </p:cTn>
                                        <p:tgtEl>
                                          <p:spTgt spid="17412">
                                            <p:txEl>
                                              <p:pRg st="0" end="0"/>
                                            </p:txEl>
                                          </p:spTgt>
                                        </p:tgtEl>
                                        <p:attrNameLst>
                                          <p:attrName>style.visibility</p:attrName>
                                        </p:attrNameLst>
                                      </p:cBhvr>
                                      <p:to>
                                        <p:strVal val="visible"/>
                                      </p:to>
                                    </p:set>
                                    <p:anim calcmode="lin" valueType="num">
                                      <p:cBhvr additive="base">
                                        <p:cTn id="19" dur="75" fill="hold"/>
                                        <p:tgtEl>
                                          <p:spTgt spid="17412">
                                            <p:txEl>
                                              <p:pRg st="0" end="0"/>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1741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iterate type="lt">
                                    <p:tmPct val="100000"/>
                                  </p:iterate>
                                  <p:childTnLst>
                                    <p:set>
                                      <p:cBhvr>
                                        <p:cTn id="24" dur="1" fill="hold">
                                          <p:stCondLst>
                                            <p:cond delay="0"/>
                                          </p:stCondLst>
                                        </p:cTn>
                                        <p:tgtEl>
                                          <p:spTgt spid="17412">
                                            <p:txEl>
                                              <p:pRg st="1" end="1"/>
                                            </p:txEl>
                                          </p:spTgt>
                                        </p:tgtEl>
                                        <p:attrNameLst>
                                          <p:attrName>style.visibility</p:attrName>
                                        </p:attrNameLst>
                                      </p:cBhvr>
                                      <p:to>
                                        <p:strVal val="visible"/>
                                      </p:to>
                                    </p:set>
                                    <p:anim calcmode="lin" valueType="num">
                                      <p:cBhvr additive="base">
                                        <p:cTn id="25" dur="75" fill="hold"/>
                                        <p:tgtEl>
                                          <p:spTgt spid="17412">
                                            <p:txEl>
                                              <p:pRg st="1" end="1"/>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1741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17413">
                                            <p:txEl>
                                              <p:pRg st="0" end="0"/>
                                            </p:txEl>
                                          </p:spTgt>
                                        </p:tgtEl>
                                        <p:attrNameLst>
                                          <p:attrName>style.visibility</p:attrName>
                                        </p:attrNameLst>
                                      </p:cBhvr>
                                      <p:to>
                                        <p:strVal val="visible"/>
                                      </p:to>
                                    </p:set>
                                    <p:anim calcmode="lin" valueType="num">
                                      <p:cBhvr additive="base">
                                        <p:cTn id="31" dur="300" fill="hold"/>
                                        <p:tgtEl>
                                          <p:spTgt spid="17413">
                                            <p:txEl>
                                              <p:pRg st="0" end="0"/>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1741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17413">
                                            <p:txEl>
                                              <p:pRg st="1" end="1"/>
                                            </p:txEl>
                                          </p:spTgt>
                                        </p:tgtEl>
                                        <p:attrNameLst>
                                          <p:attrName>style.visibility</p:attrName>
                                        </p:attrNameLst>
                                      </p:cBhvr>
                                      <p:to>
                                        <p:strVal val="visible"/>
                                      </p:to>
                                    </p:set>
                                    <p:anim calcmode="lin" valueType="num">
                                      <p:cBhvr additive="base">
                                        <p:cTn id="37" dur="300" fill="hold"/>
                                        <p:tgtEl>
                                          <p:spTgt spid="17413">
                                            <p:txEl>
                                              <p:pRg st="1" end="1"/>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1741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P spid="17412" grpId="0" build="p" autoUpdateAnimBg="0"/>
      <p:bldP spid="1741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1C1CA453-D097-4FEA-B680-B45C49CCD3E0}"/>
              </a:ext>
            </a:extLst>
          </p:cNvPr>
          <p:cNvSpPr>
            <a:spLocks noGrp="1" noChangeArrowheads="1"/>
          </p:cNvSpPr>
          <p:nvPr>
            <p:ph type="body" idx="1"/>
          </p:nvPr>
        </p:nvSpPr>
        <p:spPr>
          <a:xfrm>
            <a:off x="1295400" y="685800"/>
            <a:ext cx="7543800" cy="5486400"/>
          </a:xfrm>
          <a:noFill/>
        </p:spPr>
        <p:txBody>
          <a:bodyPr/>
          <a:lstStyle/>
          <a:p>
            <a:pPr>
              <a:buFont typeface="Monotype Sorts" pitchFamily="2" charset="2"/>
              <a:buNone/>
            </a:pPr>
            <a:r>
              <a:rPr lang="en-US" altLang="en-US"/>
              <a:t>	“People become Christians when they turn toward, and become faithfully involved with: </a:t>
            </a:r>
          </a:p>
          <a:p>
            <a:pPr lvl="1"/>
            <a:r>
              <a:rPr lang="en-US" altLang="en-US"/>
              <a:t>Christ</a:t>
            </a:r>
          </a:p>
          <a:p>
            <a:pPr lvl="1"/>
            <a:r>
              <a:rPr lang="en-US" altLang="en-US"/>
              <a:t>the gospel</a:t>
            </a:r>
          </a:p>
          <a:p>
            <a:pPr lvl="1"/>
            <a:r>
              <a:rPr lang="en-US" altLang="en-US"/>
              <a:t>the church</a:t>
            </a:r>
          </a:p>
          <a:p>
            <a:pPr lvl="1"/>
            <a:r>
              <a:rPr lang="en-US" altLang="en-US"/>
              <a:t>the world</a:t>
            </a:r>
          </a:p>
          <a:p>
            <a:pPr>
              <a:buFont typeface="Monotype Sorts" pitchFamily="2" charset="2"/>
              <a:buNone/>
            </a:pPr>
            <a:r>
              <a:rPr lang="en-US" altLang="en-US"/>
              <a:t>	These four turnings generally take place one at a time in a person’s life, but in any conceivable order.”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1B768C3-4B81-4680-85EE-1F02911A0CE9}"/>
              </a:ext>
            </a:extLst>
          </p:cNvPr>
          <p:cNvSpPr>
            <a:spLocks noGrp="1" noChangeArrowheads="1"/>
          </p:cNvSpPr>
          <p:nvPr>
            <p:ph type="title"/>
          </p:nvPr>
        </p:nvSpPr>
        <p:spPr>
          <a:noFill/>
          <a:extLst>
            <a:ext uri="{909E8E84-426E-40DD-AFC4-6F175D3DCCD1}">
              <a14:hiddenFill xmlns:a14="http://schemas.microsoft.com/office/drawing/2010/main">
                <a:solidFill>
                  <a:schemeClr val="accent1"/>
                </a:solidFill>
              </a14:hiddenFill>
            </a:ext>
          </a:extLst>
        </p:spPr>
        <p:txBody>
          <a:bodyPr/>
          <a:lstStyle/>
          <a:p>
            <a:pPr algn="ctr"/>
            <a:r>
              <a:rPr lang="en-US" altLang="en-US" sz="3600" b="1" i="0">
                <a:effectLst/>
              </a:rPr>
              <a:t>Steps to a “Marketing Strategy”</a:t>
            </a:r>
            <a:endParaRPr lang="en-US" altLang="en-US" sz="3200" b="1" i="0">
              <a:effectLst/>
            </a:endParaRPr>
          </a:p>
        </p:txBody>
      </p:sp>
      <p:sp>
        <p:nvSpPr>
          <p:cNvPr id="18435" name="Rectangle 3">
            <a:extLst>
              <a:ext uri="{FF2B5EF4-FFF2-40B4-BE49-F238E27FC236}">
                <a16:creationId xmlns:a16="http://schemas.microsoft.com/office/drawing/2014/main" id="{8BEEFE1E-E892-4C98-88DF-95AFA870A3DA}"/>
              </a:ext>
            </a:extLst>
          </p:cNvPr>
          <p:cNvSpPr>
            <a:spLocks noGrp="1" noChangeArrowheads="1"/>
          </p:cNvSpPr>
          <p:nvPr>
            <p:ph type="body" idx="1"/>
          </p:nvPr>
        </p:nvSpPr>
        <p:spPr>
          <a:noFill/>
        </p:spPr>
        <p:txBody>
          <a:bodyPr/>
          <a:lstStyle/>
          <a:p>
            <a:r>
              <a:rPr lang="en-US" altLang="en-US"/>
              <a:t>Gather the needs and</a:t>
            </a:r>
            <a:r>
              <a:rPr lang="en-US" altLang="en-US" b="1"/>
              <a:t> </a:t>
            </a:r>
            <a:r>
              <a:rPr lang="en-US" altLang="en-US"/>
              <a:t>wants of the targeted population by:</a:t>
            </a:r>
          </a:p>
          <a:p>
            <a:pPr lvl="1"/>
            <a:r>
              <a:rPr lang="en-US" altLang="en-US"/>
              <a:t>Interviewing including those within the targeted population and experts that work with them or posses information.</a:t>
            </a:r>
          </a:p>
          <a:p>
            <a:pPr lvl="1"/>
            <a:r>
              <a:rPr lang="en-US" altLang="en-US"/>
              <a:t>Observing in unobtrusive ways.</a:t>
            </a:r>
          </a:p>
          <a:p>
            <a:pPr lvl="1"/>
            <a:r>
              <a:rPr lang="en-US" altLang="en-US"/>
              <a:t>Reading relevant literature.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E5817D8-94C6-42BE-8822-183EC709644D}"/>
              </a:ext>
            </a:extLst>
          </p:cNvPr>
          <p:cNvSpPr>
            <a:spLocks noGrp="1" noChangeArrowheads="1"/>
          </p:cNvSpPr>
          <p:nvPr>
            <p:ph type="title"/>
          </p:nvPr>
        </p:nvSpPr>
        <p:spPr>
          <a:noFill/>
          <a:extLst>
            <a:ext uri="{909E8E84-426E-40DD-AFC4-6F175D3DCCD1}">
              <a14:hiddenFill xmlns:a14="http://schemas.microsoft.com/office/drawing/2010/main">
                <a:solidFill>
                  <a:schemeClr val="accent1"/>
                </a:solidFill>
              </a14:hiddenFill>
            </a:ext>
          </a:extLst>
        </p:spPr>
        <p:txBody>
          <a:bodyPr/>
          <a:lstStyle/>
          <a:p>
            <a:pPr algn="ctr"/>
            <a:r>
              <a:rPr lang="en-US" altLang="en-US" sz="3600" b="1" i="0">
                <a:effectLst/>
              </a:rPr>
              <a:t>Steps to a “Marketing Strategy”</a:t>
            </a:r>
            <a:endParaRPr lang="en-US" altLang="en-US" sz="3200" b="1" i="0">
              <a:effectLst/>
            </a:endParaRPr>
          </a:p>
        </p:txBody>
      </p:sp>
      <p:sp>
        <p:nvSpPr>
          <p:cNvPr id="19459" name="Rectangle 3">
            <a:extLst>
              <a:ext uri="{FF2B5EF4-FFF2-40B4-BE49-F238E27FC236}">
                <a16:creationId xmlns:a16="http://schemas.microsoft.com/office/drawing/2014/main" id="{BB9C4D65-DE4E-4A64-A800-575BCFD7A706}"/>
              </a:ext>
            </a:extLst>
          </p:cNvPr>
          <p:cNvSpPr>
            <a:spLocks noGrp="1" noChangeArrowheads="1"/>
          </p:cNvSpPr>
          <p:nvPr>
            <p:ph type="body" idx="1"/>
          </p:nvPr>
        </p:nvSpPr>
        <p:spPr>
          <a:noFill/>
        </p:spPr>
        <p:txBody>
          <a:bodyPr/>
          <a:lstStyle/>
          <a:p>
            <a:r>
              <a:rPr lang="en-US" altLang="en-US"/>
              <a:t>Design ministries that may help that target population.  </a:t>
            </a:r>
          </a:p>
          <a:p>
            <a:pPr lvl="1"/>
            <a:r>
              <a:rPr lang="en-US" altLang="en-US"/>
              <a:t>Include as many members of  the target population in the planning.  They will provide insight as to what data is needed and what problems may occur.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36B6C6E-8C05-43FB-A6FE-B4D0874F7FCA}"/>
              </a:ext>
            </a:extLst>
          </p:cNvPr>
          <p:cNvSpPr>
            <a:spLocks noGrp="1" noChangeArrowheads="1"/>
          </p:cNvSpPr>
          <p:nvPr>
            <p:ph type="title"/>
          </p:nvPr>
        </p:nvSpPr>
        <p:spPr>
          <a:noFill/>
          <a:extLst>
            <a:ext uri="{909E8E84-426E-40DD-AFC4-6F175D3DCCD1}">
              <a14:hiddenFill xmlns:a14="http://schemas.microsoft.com/office/drawing/2010/main">
                <a:solidFill>
                  <a:schemeClr val="accent1"/>
                </a:solidFill>
              </a14:hiddenFill>
            </a:ext>
          </a:extLst>
        </p:spPr>
        <p:txBody>
          <a:bodyPr/>
          <a:lstStyle/>
          <a:p>
            <a:pPr algn="ctr"/>
            <a:r>
              <a:rPr lang="en-US" altLang="en-US" sz="3600" b="1" i="0">
                <a:effectLst/>
              </a:rPr>
              <a:t>Steps to a “Marketing Strategy”</a:t>
            </a:r>
            <a:endParaRPr lang="en-US" altLang="en-US" sz="3200" b="1" i="0">
              <a:effectLst/>
            </a:endParaRPr>
          </a:p>
        </p:txBody>
      </p:sp>
      <p:sp>
        <p:nvSpPr>
          <p:cNvPr id="21507" name="Rectangle 3">
            <a:extLst>
              <a:ext uri="{FF2B5EF4-FFF2-40B4-BE49-F238E27FC236}">
                <a16:creationId xmlns:a16="http://schemas.microsoft.com/office/drawing/2014/main" id="{84CF9A4A-04B4-4347-A94D-14C96F041018}"/>
              </a:ext>
            </a:extLst>
          </p:cNvPr>
          <p:cNvSpPr>
            <a:spLocks noGrp="1" noChangeArrowheads="1"/>
          </p:cNvSpPr>
          <p:nvPr>
            <p:ph type="body" idx="1"/>
          </p:nvPr>
        </p:nvSpPr>
        <p:spPr>
          <a:xfrm>
            <a:off x="685800" y="1981200"/>
            <a:ext cx="7772400" cy="2057400"/>
          </a:xfrm>
          <a:noFill/>
        </p:spPr>
        <p:txBody>
          <a:bodyPr/>
          <a:lstStyle/>
          <a:p>
            <a:r>
              <a:rPr lang="en-US" altLang="en-US"/>
              <a:t>Communicate the offer of ministry to the targeted groups.  </a:t>
            </a:r>
          </a:p>
          <a:p>
            <a:pPr lvl="1"/>
            <a:r>
              <a:rPr lang="en-US" altLang="en-US"/>
              <a:t>Be redundant, using personal invitations and appropriate community media.</a:t>
            </a:r>
          </a:p>
        </p:txBody>
      </p:sp>
      <p:sp>
        <p:nvSpPr>
          <p:cNvPr id="21508" name="Rectangle 4">
            <a:extLst>
              <a:ext uri="{FF2B5EF4-FFF2-40B4-BE49-F238E27FC236}">
                <a16:creationId xmlns:a16="http://schemas.microsoft.com/office/drawing/2014/main" id="{7B2E0F5B-A8D6-43AF-9D0E-47A1E434E9DE}"/>
              </a:ext>
            </a:extLst>
          </p:cNvPr>
          <p:cNvSpPr>
            <a:spLocks noChangeArrowheads="1"/>
          </p:cNvSpPr>
          <p:nvPr/>
        </p:nvSpPr>
        <p:spPr bwMode="auto">
          <a:xfrm>
            <a:off x="609600" y="4191000"/>
            <a:ext cx="77724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a:t>Present the program, ministry, or service with the best management, execution, and human relations possible, and with evangelical follow-through.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3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2150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iterate type="wd">
                                    <p:tmPct val="100000"/>
                                  </p:iterate>
                                  <p:childTnLst>
                                    <p:set>
                                      <p:cBhvr>
                                        <p:cTn id="10" dur="1" fill="hold">
                                          <p:stCondLst>
                                            <p:cond delay="0"/>
                                          </p:stCondLst>
                                        </p:cTn>
                                        <p:tgtEl>
                                          <p:spTgt spid="21507">
                                            <p:txEl>
                                              <p:pRg st="1" end="1"/>
                                            </p:txEl>
                                          </p:spTgt>
                                        </p:tgtEl>
                                        <p:attrNameLst>
                                          <p:attrName>style.visibility</p:attrName>
                                        </p:attrNameLst>
                                      </p:cBhvr>
                                      <p:to>
                                        <p:strVal val="visible"/>
                                      </p:to>
                                    </p:set>
                                    <p:anim calcmode="lin" valueType="num">
                                      <p:cBhvr additive="base">
                                        <p:cTn id="11" dur="3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2" dur="300" fill="hold"/>
                                        <p:tgtEl>
                                          <p:spTgt spid="2150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iterate type="wd">
                                    <p:tmPct val="100000"/>
                                  </p:iterate>
                                  <p:childTnLst>
                                    <p:set>
                                      <p:cBhvr>
                                        <p:cTn id="16" dur="1" fill="hold">
                                          <p:stCondLst>
                                            <p:cond delay="0"/>
                                          </p:stCondLst>
                                        </p:cTn>
                                        <p:tgtEl>
                                          <p:spTgt spid="21508">
                                            <p:txEl>
                                              <p:pRg st="0" end="0"/>
                                            </p:txEl>
                                          </p:spTgt>
                                        </p:tgtEl>
                                        <p:attrNameLst>
                                          <p:attrName>style.visibility</p:attrName>
                                        </p:attrNameLst>
                                      </p:cBhvr>
                                      <p:to>
                                        <p:strVal val="visible"/>
                                      </p:to>
                                    </p:set>
                                    <p:anim calcmode="lin" valueType="num">
                                      <p:cBhvr additive="base">
                                        <p:cTn id="17" dur="300" fill="hold"/>
                                        <p:tgtEl>
                                          <p:spTgt spid="21508">
                                            <p:txEl>
                                              <p:pRg st="0" end="0"/>
                                            </p:txEl>
                                          </p:spTgt>
                                        </p:tgtEl>
                                        <p:attrNameLst>
                                          <p:attrName>ppt_x</p:attrName>
                                        </p:attrNameLst>
                                      </p:cBhvr>
                                      <p:tavLst>
                                        <p:tav tm="0">
                                          <p:val>
                                            <p:strVal val="#ppt_x"/>
                                          </p:val>
                                        </p:tav>
                                        <p:tav tm="100000">
                                          <p:val>
                                            <p:strVal val="#ppt_x"/>
                                          </p:val>
                                        </p:tav>
                                      </p:tavLst>
                                    </p:anim>
                                    <p:anim calcmode="lin" valueType="num">
                                      <p:cBhvr additive="base">
                                        <p:cTn id="18" dur="300" fill="hold"/>
                                        <p:tgtEl>
                                          <p:spTgt spid="21508">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P spid="2150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F77D5DB-8D58-4C7D-A4A6-F167E478B0E3}"/>
              </a:ext>
            </a:extLst>
          </p:cNvPr>
          <p:cNvSpPr>
            <a:spLocks noGrp="1" noChangeArrowheads="1"/>
          </p:cNvSpPr>
          <p:nvPr>
            <p:ph type="title"/>
          </p:nvPr>
        </p:nvSpPr>
        <p:spPr>
          <a:noFill/>
          <a:extLst>
            <a:ext uri="{909E8E84-426E-40DD-AFC4-6F175D3DCCD1}">
              <a14:hiddenFill xmlns:a14="http://schemas.microsoft.com/office/drawing/2010/main">
                <a:solidFill>
                  <a:schemeClr val="accent1"/>
                </a:solidFill>
              </a14:hiddenFill>
            </a:ext>
          </a:extLst>
        </p:spPr>
        <p:txBody>
          <a:bodyPr/>
          <a:lstStyle/>
          <a:p>
            <a:pPr algn="ctr"/>
            <a:r>
              <a:rPr lang="en-US" altLang="en-US" sz="3200" b="1" i="0">
                <a:effectLst/>
              </a:rPr>
              <a:t>What m</a:t>
            </a:r>
            <a:r>
              <a:rPr lang="en-US" altLang="en-US" sz="3200" i="0">
                <a:effectLst/>
              </a:rPr>
              <a:t>ight a Church’s “Marketing Strategy/Approach” look like? </a:t>
            </a:r>
            <a:r>
              <a:rPr lang="en-US" altLang="en-US" sz="1600" i="0">
                <a:effectLst/>
              </a:rPr>
              <a:t>pg.141-142</a:t>
            </a:r>
          </a:p>
        </p:txBody>
      </p:sp>
      <p:sp>
        <p:nvSpPr>
          <p:cNvPr id="22531" name="Rectangle 3">
            <a:extLst>
              <a:ext uri="{FF2B5EF4-FFF2-40B4-BE49-F238E27FC236}">
                <a16:creationId xmlns:a16="http://schemas.microsoft.com/office/drawing/2014/main" id="{F4587EF0-5B9F-420E-BE6A-BA9A626214DE}"/>
              </a:ext>
            </a:extLst>
          </p:cNvPr>
          <p:cNvSpPr>
            <a:spLocks noGrp="1" noChangeArrowheads="1"/>
          </p:cNvSpPr>
          <p:nvPr>
            <p:ph type="body" idx="1"/>
          </p:nvPr>
        </p:nvSpPr>
        <p:spPr>
          <a:xfrm>
            <a:off x="685800" y="1981200"/>
            <a:ext cx="7772400" cy="1143000"/>
          </a:xfrm>
          <a:noFill/>
        </p:spPr>
        <p:txBody>
          <a:bodyPr/>
          <a:lstStyle/>
          <a:p>
            <a:r>
              <a:rPr lang="en-US" altLang="en-US"/>
              <a:t>Start with teens</a:t>
            </a:r>
          </a:p>
          <a:p>
            <a:pPr lvl="1"/>
            <a:r>
              <a:rPr lang="en-US" altLang="en-US"/>
              <a:t>Central United Protestant Church</a:t>
            </a:r>
          </a:p>
        </p:txBody>
      </p:sp>
      <p:sp>
        <p:nvSpPr>
          <p:cNvPr id="22532" name="Rectangle 4">
            <a:extLst>
              <a:ext uri="{FF2B5EF4-FFF2-40B4-BE49-F238E27FC236}">
                <a16:creationId xmlns:a16="http://schemas.microsoft.com/office/drawing/2014/main" id="{88476A87-7F46-4E51-963B-C0B89A62BFAF}"/>
              </a:ext>
            </a:extLst>
          </p:cNvPr>
          <p:cNvSpPr>
            <a:spLocks noChangeArrowheads="1"/>
          </p:cNvSpPr>
          <p:nvPr/>
        </p:nvSpPr>
        <p:spPr bwMode="auto">
          <a:xfrm>
            <a:off x="685800" y="3429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a:t>Start with community needs</a:t>
            </a:r>
          </a:p>
          <a:p>
            <a:pPr lvl="1">
              <a:buClr>
                <a:schemeClr val="tx2"/>
              </a:buClr>
            </a:pPr>
            <a:r>
              <a:rPr lang="en-US" altLang="en-US" sz="3200"/>
              <a:t>Sunrise United Methodist Church</a:t>
            </a:r>
          </a:p>
        </p:txBody>
      </p:sp>
      <p:sp>
        <p:nvSpPr>
          <p:cNvPr id="22533" name="Rectangle 5">
            <a:extLst>
              <a:ext uri="{FF2B5EF4-FFF2-40B4-BE49-F238E27FC236}">
                <a16:creationId xmlns:a16="http://schemas.microsoft.com/office/drawing/2014/main" id="{C22CD37E-E37E-4AFC-89F4-4F2D3DA3CAD3}"/>
              </a:ext>
            </a:extLst>
          </p:cNvPr>
          <p:cNvSpPr>
            <a:spLocks noChangeArrowheads="1"/>
          </p:cNvSpPr>
          <p:nvPr/>
        </p:nvSpPr>
        <p:spPr bwMode="auto">
          <a:xfrm>
            <a:off x="685800" y="4876800"/>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a:t>Start with a specific group/ move to other groups</a:t>
            </a:r>
          </a:p>
          <a:p>
            <a:pPr lvl="1">
              <a:buClr>
                <a:schemeClr val="tx2"/>
              </a:buClr>
            </a:pPr>
            <a:r>
              <a:rPr lang="en-US" altLang="en-US" sz="3200"/>
              <a:t> Aldersgate United Methodist Church.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calcmode="lin" valueType="num">
                                      <p:cBhvr additive="base">
                                        <p:cTn id="11"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3" fill="hold" grpId="0" nodeType="clickEffect">
                                  <p:stCondLst>
                                    <p:cond delay="0"/>
                                  </p:stCondLst>
                                  <p:iterate type="lt">
                                    <p:tmPct val="100000"/>
                                  </p:iterate>
                                  <p:childTnLst>
                                    <p:set>
                                      <p:cBhvr>
                                        <p:cTn id="16" dur="1" fill="hold">
                                          <p:stCondLst>
                                            <p:cond delay="0"/>
                                          </p:stCondLst>
                                        </p:cTn>
                                        <p:tgtEl>
                                          <p:spTgt spid="22532">
                                            <p:txEl>
                                              <p:pRg st="0" end="0"/>
                                            </p:txEl>
                                          </p:spTgt>
                                        </p:tgtEl>
                                        <p:attrNameLst>
                                          <p:attrName>style.visibility</p:attrName>
                                        </p:attrNameLst>
                                      </p:cBhvr>
                                      <p:to>
                                        <p:strVal val="visible"/>
                                      </p:to>
                                    </p:set>
                                    <p:anim calcmode="lin" valueType="num">
                                      <p:cBhvr additive="base">
                                        <p:cTn id="17" dur="75" fill="hold"/>
                                        <p:tgtEl>
                                          <p:spTgt spid="22532">
                                            <p:txEl>
                                              <p:pRg st="0" end="0"/>
                                            </p:txEl>
                                          </p:spTgt>
                                        </p:tgtEl>
                                        <p:attrNameLst>
                                          <p:attrName>ppt_x</p:attrName>
                                        </p:attrNameLst>
                                      </p:cBhvr>
                                      <p:tavLst>
                                        <p:tav tm="0">
                                          <p:val>
                                            <p:strVal val="1+#ppt_w/2"/>
                                          </p:val>
                                        </p:tav>
                                        <p:tav tm="100000">
                                          <p:val>
                                            <p:strVal val="#ppt_x"/>
                                          </p:val>
                                        </p:tav>
                                      </p:tavLst>
                                    </p:anim>
                                    <p:anim calcmode="lin" valueType="num">
                                      <p:cBhvr additive="base">
                                        <p:cTn id="18" dur="75" fill="hold"/>
                                        <p:tgtEl>
                                          <p:spTgt spid="22532">
                                            <p:txEl>
                                              <p:pRg st="0" end="0"/>
                                            </p:txEl>
                                          </p:spTgt>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0"/>
                                  </p:stCondLst>
                                  <p:iterate type="lt">
                                    <p:tmPct val="100000"/>
                                  </p:iterate>
                                  <p:childTnLst>
                                    <p:set>
                                      <p:cBhvr>
                                        <p:cTn id="20" dur="1" fill="hold">
                                          <p:stCondLst>
                                            <p:cond delay="0"/>
                                          </p:stCondLst>
                                        </p:cTn>
                                        <p:tgtEl>
                                          <p:spTgt spid="22532">
                                            <p:txEl>
                                              <p:pRg st="1" end="1"/>
                                            </p:txEl>
                                          </p:spTgt>
                                        </p:tgtEl>
                                        <p:attrNameLst>
                                          <p:attrName>style.visibility</p:attrName>
                                        </p:attrNameLst>
                                      </p:cBhvr>
                                      <p:to>
                                        <p:strVal val="visible"/>
                                      </p:to>
                                    </p:set>
                                    <p:anim calcmode="lin" valueType="num">
                                      <p:cBhvr additive="base">
                                        <p:cTn id="21" dur="75" fill="hold"/>
                                        <p:tgtEl>
                                          <p:spTgt spid="22532">
                                            <p:txEl>
                                              <p:pRg st="1" end="1"/>
                                            </p:txEl>
                                          </p:spTgt>
                                        </p:tgtEl>
                                        <p:attrNameLst>
                                          <p:attrName>ppt_x</p:attrName>
                                        </p:attrNameLst>
                                      </p:cBhvr>
                                      <p:tavLst>
                                        <p:tav tm="0">
                                          <p:val>
                                            <p:strVal val="1+#ppt_w/2"/>
                                          </p:val>
                                        </p:tav>
                                        <p:tav tm="100000">
                                          <p:val>
                                            <p:strVal val="#ppt_x"/>
                                          </p:val>
                                        </p:tav>
                                      </p:tavLst>
                                    </p:anim>
                                    <p:anim calcmode="lin" valueType="num">
                                      <p:cBhvr additive="base">
                                        <p:cTn id="22" dur="75" fill="hold"/>
                                        <p:tgtEl>
                                          <p:spTgt spid="2253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grpId="0" nodeType="clickEffect">
                                  <p:stCondLst>
                                    <p:cond delay="0"/>
                                  </p:stCondLst>
                                  <p:iterate type="wd">
                                    <p:tmPct val="100000"/>
                                  </p:iterate>
                                  <p:childTnLst>
                                    <p:set>
                                      <p:cBhvr>
                                        <p:cTn id="26" dur="1" fill="hold">
                                          <p:stCondLst>
                                            <p:cond delay="0"/>
                                          </p:stCondLst>
                                        </p:cTn>
                                        <p:tgtEl>
                                          <p:spTgt spid="22533">
                                            <p:txEl>
                                              <p:pRg st="0" end="0"/>
                                            </p:txEl>
                                          </p:spTgt>
                                        </p:tgtEl>
                                        <p:attrNameLst>
                                          <p:attrName>style.visibility</p:attrName>
                                        </p:attrNameLst>
                                      </p:cBhvr>
                                      <p:to>
                                        <p:strVal val="visible"/>
                                      </p:to>
                                    </p:set>
                                    <p:anim calcmode="lin" valueType="num">
                                      <p:cBhvr additive="base">
                                        <p:cTn id="27" dur="3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additive="base">
                                        <p:cTn id="28" dur="300" fill="hold"/>
                                        <p:tgtEl>
                                          <p:spTgt spid="22533">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iterate type="wd">
                                    <p:tmPct val="100000"/>
                                  </p:iterate>
                                  <p:childTnLst>
                                    <p:set>
                                      <p:cBhvr>
                                        <p:cTn id="30" dur="1" fill="hold">
                                          <p:stCondLst>
                                            <p:cond delay="0"/>
                                          </p:stCondLst>
                                        </p:cTn>
                                        <p:tgtEl>
                                          <p:spTgt spid="22533">
                                            <p:txEl>
                                              <p:pRg st="1" end="1"/>
                                            </p:txEl>
                                          </p:spTgt>
                                        </p:tgtEl>
                                        <p:attrNameLst>
                                          <p:attrName>style.visibility</p:attrName>
                                        </p:attrNameLst>
                                      </p:cBhvr>
                                      <p:to>
                                        <p:strVal val="visible"/>
                                      </p:to>
                                    </p:set>
                                    <p:anim calcmode="lin" valueType="num">
                                      <p:cBhvr additive="base">
                                        <p:cTn id="31" dur="300" fill="hold"/>
                                        <p:tgtEl>
                                          <p:spTgt spid="22533">
                                            <p:txEl>
                                              <p:pRg st="1" end="1"/>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2253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P spid="22532" grpId="0" build="p" autoUpdateAnimBg="0"/>
      <p:bldP spid="2253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3F84008-AECA-413A-A8CC-F35D21754CD9}"/>
              </a:ext>
            </a:extLst>
          </p:cNvPr>
          <p:cNvSpPr>
            <a:spLocks noGrp="1" noChangeArrowheads="1"/>
          </p:cNvSpPr>
          <p:nvPr>
            <p:ph type="ctrTitle"/>
          </p:nvPr>
        </p:nvSpPr>
        <p:spPr>
          <a:xfrm>
            <a:off x="608013" y="381000"/>
            <a:ext cx="7772400" cy="1143000"/>
          </a:xfrm>
        </p:spPr>
        <p:txBody>
          <a:bodyPr/>
          <a:lstStyle/>
          <a:p>
            <a:pPr>
              <a:defRPr/>
            </a:pPr>
            <a:r>
              <a:rPr lang="en-US" altLang="en-US" sz="4900"/>
              <a:t>Ministering to People's Needs</a:t>
            </a:r>
          </a:p>
        </p:txBody>
      </p:sp>
      <p:sp>
        <p:nvSpPr>
          <p:cNvPr id="5123" name="Rectangle 3">
            <a:extLst>
              <a:ext uri="{FF2B5EF4-FFF2-40B4-BE49-F238E27FC236}">
                <a16:creationId xmlns:a16="http://schemas.microsoft.com/office/drawing/2014/main" id="{7F89FB62-F27B-4042-871D-539A0B342B56}"/>
              </a:ext>
            </a:extLst>
          </p:cNvPr>
          <p:cNvSpPr>
            <a:spLocks noGrp="1" noChangeArrowheads="1"/>
          </p:cNvSpPr>
          <p:nvPr>
            <p:ph type="subTitle" idx="1"/>
          </p:nvPr>
        </p:nvSpPr>
        <p:spPr>
          <a:xfrm>
            <a:off x="1828800" y="1676400"/>
            <a:ext cx="7010400" cy="4191000"/>
          </a:xfrm>
          <a:noFill/>
        </p:spPr>
        <p:txBody>
          <a:bodyPr/>
          <a:lstStyle/>
          <a:p>
            <a:pPr algn="l"/>
            <a:r>
              <a:rPr lang="en-US" altLang="en-US"/>
              <a:t>“The secular world knows or expects, that whatever else churches do, they minister, especially to people with needs.  If no other part of Christianity’s image is clear, that part is clear, and valid.  </a:t>
            </a:r>
          </a:p>
          <a:p>
            <a:pPr algn="l"/>
            <a:r>
              <a:rPr lang="en-US" altLang="en-US"/>
              <a:t>Our Lord said that He came ‘not to be served, but to serve,’ and He calls His church to this ministry.”</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iterate type="lt">
                                    <p:tmPct val="100000"/>
                                  </p:iterate>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75"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14" dur="75" fill="hold"/>
                                        <p:tgtEl>
                                          <p:spTgt spid="51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iterate type="lt">
                                    <p:tmPct val="100000"/>
                                  </p:iterate>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75"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512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P spid="512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33813D0-B2A3-493D-9ADD-441D5AAC60E7}"/>
              </a:ext>
            </a:extLst>
          </p:cNvPr>
          <p:cNvSpPr>
            <a:spLocks noGrp="1" noChangeArrowheads="1"/>
          </p:cNvSpPr>
          <p:nvPr>
            <p:ph type="title"/>
          </p:nvPr>
        </p:nvSpPr>
        <p:spPr>
          <a:noFill/>
          <a:extLst>
            <a:ext uri="{909E8E84-426E-40DD-AFC4-6F175D3DCCD1}">
              <a14:hiddenFill xmlns:a14="http://schemas.microsoft.com/office/drawing/2010/main">
                <a:solidFill>
                  <a:schemeClr val="accent1"/>
                </a:solidFill>
              </a14:hiddenFill>
            </a:ext>
          </a:extLst>
        </p:spPr>
        <p:txBody>
          <a:bodyPr/>
          <a:lstStyle/>
          <a:p>
            <a:pPr algn="ctr"/>
            <a:r>
              <a:rPr lang="en-US" altLang="en-US" sz="3200" b="1" i="0">
                <a:effectLst/>
              </a:rPr>
              <a:t>What m</a:t>
            </a:r>
            <a:r>
              <a:rPr lang="en-US" altLang="en-US" sz="3200" i="0">
                <a:effectLst/>
              </a:rPr>
              <a:t>ight a Church’s “Marketing Strategy/Approach” look like?</a:t>
            </a:r>
          </a:p>
        </p:txBody>
      </p:sp>
      <p:sp>
        <p:nvSpPr>
          <p:cNvPr id="22531" name="Rectangle 3">
            <a:extLst>
              <a:ext uri="{FF2B5EF4-FFF2-40B4-BE49-F238E27FC236}">
                <a16:creationId xmlns:a16="http://schemas.microsoft.com/office/drawing/2014/main" id="{8E5C8FBD-875E-4B77-8CAD-C9079CD33D60}"/>
              </a:ext>
            </a:extLst>
          </p:cNvPr>
          <p:cNvSpPr>
            <a:spLocks noGrp="1" noChangeArrowheads="1"/>
          </p:cNvSpPr>
          <p:nvPr>
            <p:ph type="body" idx="1"/>
          </p:nvPr>
        </p:nvSpPr>
        <p:spPr>
          <a:xfrm>
            <a:off x="685800" y="1981200"/>
            <a:ext cx="7772400" cy="4800600"/>
          </a:xfrm>
          <a:noFill/>
        </p:spPr>
        <p:txBody>
          <a:bodyPr/>
          <a:lstStyle/>
          <a:p>
            <a:r>
              <a:rPr lang="en-US" altLang="en-US" sz="2000"/>
              <a:t>Kingsway Crèche-for children</a:t>
            </a:r>
          </a:p>
          <a:p>
            <a:r>
              <a:rPr lang="en-US" altLang="en-US" sz="2000"/>
              <a:t>St. Luke’s House-for alcoholic men</a:t>
            </a:r>
          </a:p>
          <a:p>
            <a:r>
              <a:rPr lang="en-US" altLang="en-US" sz="2000"/>
              <a:t>Stirling Court and Argyll House-“second stage houses” for alcoholic men</a:t>
            </a:r>
          </a:p>
          <a:p>
            <a:r>
              <a:rPr lang="en-US" altLang="en-US" sz="2000"/>
              <a:t>St. Mary’s House-for alcoholic women</a:t>
            </a:r>
          </a:p>
          <a:p>
            <a:r>
              <a:rPr lang="en-US" altLang="en-US" sz="2000"/>
              <a:t>Grove House-for unmarried expectant mothers</a:t>
            </a:r>
          </a:p>
          <a:p>
            <a:r>
              <a:rPr lang="en-US" altLang="en-US" sz="2000"/>
              <a:t>Alfred Hartley House-for elderly women</a:t>
            </a:r>
          </a:p>
          <a:p>
            <a:r>
              <a:rPr lang="en-US" altLang="en-US" sz="2000"/>
              <a:t>Emerson Bainbridge House-residence for young  people</a:t>
            </a:r>
          </a:p>
          <a:p>
            <a:r>
              <a:rPr lang="en-US" altLang="en-US" sz="2000"/>
              <a:t>Fellowship House-Residence for young people</a:t>
            </a:r>
          </a:p>
          <a:p>
            <a:r>
              <a:rPr lang="en-US" altLang="en-US" sz="2000"/>
              <a:t>Hopedine-for unmarried mothers and their babies</a:t>
            </a:r>
          </a:p>
          <a:p>
            <a:r>
              <a:rPr lang="en-US" altLang="en-US" sz="2000"/>
              <a:t>Katherine Price Hughes Hostel-for girls in need of care and supervision</a:t>
            </a:r>
          </a:p>
          <a:p>
            <a:r>
              <a:rPr lang="en-US" altLang="en-US" sz="2000"/>
              <a:t>WLM Clothing Store-for those with little money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3F158CE-808A-4D49-A72F-1D9A228A68FE}"/>
              </a:ext>
            </a:extLst>
          </p:cNvPr>
          <p:cNvSpPr>
            <a:spLocks noGrp="1" noChangeArrowheads="1"/>
          </p:cNvSpPr>
          <p:nvPr>
            <p:ph type="title"/>
          </p:nvPr>
        </p:nvSpPr>
        <p:spPr/>
        <p:txBody>
          <a:bodyPr/>
          <a:lstStyle/>
          <a:p>
            <a:pPr algn="ctr">
              <a:defRPr/>
            </a:pPr>
            <a:r>
              <a:rPr lang="en-US" altLang="en-US" dirty="0"/>
              <a:t>What can we learn from chapter 7?</a:t>
            </a:r>
          </a:p>
        </p:txBody>
      </p:sp>
      <p:sp>
        <p:nvSpPr>
          <p:cNvPr id="24579" name="Rectangle 3">
            <a:extLst>
              <a:ext uri="{FF2B5EF4-FFF2-40B4-BE49-F238E27FC236}">
                <a16:creationId xmlns:a16="http://schemas.microsoft.com/office/drawing/2014/main" id="{6E83BCDE-EE57-4325-B30A-303544175B9B}"/>
              </a:ext>
            </a:extLst>
          </p:cNvPr>
          <p:cNvSpPr>
            <a:spLocks noGrp="1" noChangeArrowheads="1"/>
          </p:cNvSpPr>
          <p:nvPr>
            <p:ph type="body" idx="1"/>
          </p:nvPr>
        </p:nvSpPr>
        <p:spPr>
          <a:xfrm>
            <a:off x="685800" y="2133600"/>
            <a:ext cx="7772400" cy="1143000"/>
          </a:xfrm>
          <a:noFill/>
        </p:spPr>
        <p:txBody>
          <a:bodyPr/>
          <a:lstStyle/>
          <a:p>
            <a:r>
              <a:rPr lang="en-US" altLang="en-US"/>
              <a:t>“We can catch more flies with honey than we can with vinegar.”</a:t>
            </a:r>
          </a:p>
        </p:txBody>
      </p:sp>
      <p:sp>
        <p:nvSpPr>
          <p:cNvPr id="24580" name="Rectangle 4">
            <a:extLst>
              <a:ext uri="{FF2B5EF4-FFF2-40B4-BE49-F238E27FC236}">
                <a16:creationId xmlns:a16="http://schemas.microsoft.com/office/drawing/2014/main" id="{3BD90F26-477A-417D-868D-7AC2B5A418B1}"/>
              </a:ext>
            </a:extLst>
          </p:cNvPr>
          <p:cNvSpPr>
            <a:spLocks noChangeArrowheads="1"/>
          </p:cNvSpPr>
          <p:nvPr/>
        </p:nvSpPr>
        <p:spPr bwMode="auto">
          <a:xfrm>
            <a:off x="685800" y="3733800"/>
            <a:ext cx="7772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a:t>“LOVE PEOPLE TO THE LORD IN REACHING OUT AND BEING THE CHURCH CHRIST HAS CALLED US TO BE!”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additive="base">
                                        <p:cTn id="7" dur="500" fill="hold"/>
                                        <p:tgtEl>
                                          <p:spTgt spid="2457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5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3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245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iterate type="lt">
                                    <p:tmPct val="100000"/>
                                  </p:iterate>
                                  <p:childTnLst>
                                    <p:set>
                                      <p:cBhvr>
                                        <p:cTn id="18" dur="1" fill="hold">
                                          <p:stCondLst>
                                            <p:cond delay="0"/>
                                          </p:stCondLst>
                                        </p:cTn>
                                        <p:tgtEl>
                                          <p:spTgt spid="24580">
                                            <p:txEl>
                                              <p:pRg st="0" end="0"/>
                                            </p:txEl>
                                          </p:spTgt>
                                        </p:tgtEl>
                                        <p:attrNameLst>
                                          <p:attrName>style.visibility</p:attrName>
                                        </p:attrNameLst>
                                      </p:cBhvr>
                                      <p:to>
                                        <p:strVal val="visible"/>
                                      </p:to>
                                    </p:set>
                                    <p:anim calcmode="lin" valueType="num">
                                      <p:cBhvr additive="base">
                                        <p:cTn id="19" dur="75" fill="hold"/>
                                        <p:tgtEl>
                                          <p:spTgt spid="24580">
                                            <p:txEl>
                                              <p:pRg st="0" end="0"/>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24580">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P spid="24579" grpId="0" build="p" autoUpdateAnimBg="0"/>
      <p:bldP spid="24580"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2333-4A74-432D-92F8-24763E6EE462}"/>
              </a:ext>
            </a:extLst>
          </p:cNvPr>
          <p:cNvSpPr>
            <a:spLocks noGrp="1"/>
          </p:cNvSpPr>
          <p:nvPr>
            <p:ph type="ctrTitle" sz="quarter"/>
          </p:nvPr>
        </p:nvSpPr>
        <p:spPr/>
        <p:txBody>
          <a:bodyPr/>
          <a:lstStyle/>
          <a:p>
            <a:pPr>
              <a:defRPr/>
            </a:pPr>
            <a:r>
              <a:rPr lang="en-US" sz="1600" i="0" dirty="0"/>
              <a:t>This PowerPoint presentation is available along with related materials and other PowerPoint presentations at </a:t>
            </a:r>
            <a:r>
              <a:rPr lang="en-US" sz="1600" i="0" dirty="0">
                <a:hlinkClick r:id="rId2"/>
              </a:rPr>
              <a:t>http://home.snu.edu/~hculbert/ppt.htm</a:t>
            </a:r>
            <a:br>
              <a:rPr lang="en-US" sz="1600" dirty="0"/>
            </a:br>
            <a:endParaRPr lang="en-US" sz="1600" dirty="0"/>
          </a:p>
        </p:txBody>
      </p:sp>
      <p:sp>
        <p:nvSpPr>
          <p:cNvPr id="24579" name="Subtitle 2">
            <a:extLst>
              <a:ext uri="{FF2B5EF4-FFF2-40B4-BE49-F238E27FC236}">
                <a16:creationId xmlns:a16="http://schemas.microsoft.com/office/drawing/2014/main" id="{08309309-FBE7-4B31-BDA3-1DD45166D367}"/>
              </a:ext>
            </a:extLst>
          </p:cNvPr>
          <p:cNvSpPr>
            <a:spLocks noGrp="1" noChangeArrowheads="1"/>
          </p:cNvSpPr>
          <p:nvPr>
            <p:ph type="subTitle" sz="quarter"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4136ACE-A0E6-4D82-8C8C-B7169618892B}"/>
              </a:ext>
            </a:extLst>
          </p:cNvPr>
          <p:cNvSpPr>
            <a:spLocks noGrp="1" noChangeArrowheads="1"/>
          </p:cNvSpPr>
          <p:nvPr>
            <p:ph type="ctrTitle"/>
          </p:nvPr>
        </p:nvSpPr>
        <p:spPr>
          <a:xfrm>
            <a:off x="0" y="1295400"/>
            <a:ext cx="9142413" cy="1143000"/>
          </a:xfrm>
          <a:noFill/>
          <a:extLst>
            <a:ext uri="{909E8E84-426E-40DD-AFC4-6F175D3DCCD1}">
              <a14:hiddenFill xmlns:a14="http://schemas.microsoft.com/office/drawing/2010/main">
                <a:solidFill>
                  <a:schemeClr val="accent1"/>
                </a:solidFill>
              </a14:hiddenFill>
            </a:ext>
          </a:extLst>
        </p:spPr>
        <p:txBody>
          <a:bodyPr/>
          <a:lstStyle/>
          <a:p>
            <a:pPr algn="ctr"/>
            <a:r>
              <a:rPr lang="en-US" altLang="en-US" sz="3200" i="0">
                <a:solidFill>
                  <a:schemeClr val="tx1"/>
                </a:solidFill>
                <a:effectLst/>
              </a:rPr>
              <a:t>For Wesley, pastoral care was the responsibility of the whole fellowship.</a:t>
            </a:r>
          </a:p>
        </p:txBody>
      </p:sp>
      <p:sp>
        <p:nvSpPr>
          <p:cNvPr id="6147" name="Rectangle 3">
            <a:extLst>
              <a:ext uri="{FF2B5EF4-FFF2-40B4-BE49-F238E27FC236}">
                <a16:creationId xmlns:a16="http://schemas.microsoft.com/office/drawing/2014/main" id="{990959AA-83C4-4207-96BF-5A9498062DE5}"/>
              </a:ext>
            </a:extLst>
          </p:cNvPr>
          <p:cNvSpPr>
            <a:spLocks noGrp="1" noChangeArrowheads="1"/>
          </p:cNvSpPr>
          <p:nvPr>
            <p:ph type="subTitle" idx="1"/>
          </p:nvPr>
        </p:nvSpPr>
        <p:spPr>
          <a:xfrm>
            <a:off x="1524000" y="2590800"/>
            <a:ext cx="7543800" cy="4191000"/>
          </a:xfrm>
          <a:noFill/>
        </p:spPr>
        <p:txBody>
          <a:bodyPr/>
          <a:lstStyle/>
          <a:p>
            <a:pPr algn="l"/>
            <a:r>
              <a:rPr lang="en-US" altLang="en-US"/>
              <a:t>“Wesley devised some institutionalized approaches to assist poor people:</a:t>
            </a:r>
          </a:p>
          <a:p>
            <a:pPr algn="l">
              <a:buFont typeface="Monotype Sorts" pitchFamily="2" charset="2"/>
              <a:buChar char="u"/>
            </a:pPr>
            <a:r>
              <a:rPr lang="en-US" altLang="en-US"/>
              <a:t> Established a fund so poor people could get emergency interest-free loans. </a:t>
            </a:r>
          </a:p>
          <a:p>
            <a:pPr algn="l">
              <a:buFont typeface="Monotype Sorts" pitchFamily="2" charset="2"/>
              <a:buChar char="u"/>
            </a:pPr>
            <a:r>
              <a:rPr lang="en-US" altLang="en-US"/>
              <a:t> Opened a dispensary for the poor and a home for aged persons and infirm widows.</a:t>
            </a:r>
          </a:p>
          <a:p>
            <a:pPr algn="l">
              <a:buFont typeface="Monotype Sorts" pitchFamily="2" charset="2"/>
              <a:buChar char="u"/>
            </a:pPr>
            <a:r>
              <a:rPr lang="en-US" altLang="en-US"/>
              <a:t> Established a school for poor children. ”</a:t>
            </a:r>
          </a:p>
        </p:txBody>
      </p:sp>
      <p:sp>
        <p:nvSpPr>
          <p:cNvPr id="6148" name="Rectangle 4">
            <a:extLst>
              <a:ext uri="{FF2B5EF4-FFF2-40B4-BE49-F238E27FC236}">
                <a16:creationId xmlns:a16="http://schemas.microsoft.com/office/drawing/2014/main" id="{D80211BD-12AF-4B67-8C92-7E4F640515CA}"/>
              </a:ext>
            </a:extLst>
          </p:cNvPr>
          <p:cNvSpPr>
            <a:spLocks noChangeArrowheads="1"/>
          </p:cNvSpPr>
          <p:nvPr/>
        </p:nvSpPr>
        <p:spPr bwMode="auto">
          <a:xfrm>
            <a:off x="684213" y="76200"/>
            <a:ext cx="7772400" cy="1143000"/>
          </a:xfrm>
          <a:prstGeom prst="rect">
            <a:avLst/>
          </a:prstGeom>
          <a:noFill/>
          <a:ln>
            <a:noFill/>
          </a:ln>
          <a:effectLst/>
        </p:spPr>
        <p:txBody>
          <a:bodyPr lIns="92075" tIns="46038" rIns="92075" bIns="46038" anchor="ctr"/>
          <a:lstStyle/>
          <a:p>
            <a:pPr algn="ctr">
              <a:defRPr/>
            </a:pPr>
            <a:r>
              <a:rPr lang="en-US" altLang="en-US" sz="4900" i="1">
                <a:solidFill>
                  <a:schemeClr val="tx2"/>
                </a:solidFill>
                <a:effectLst>
                  <a:outerShdw blurRad="38100" dist="38100" dir="2700000" algn="tl">
                    <a:srgbClr val="000000"/>
                  </a:outerShdw>
                </a:effectLst>
                <a:latin typeface="Times New Roman" panose="02020603050405020304" pitchFamily="18" charset="0"/>
              </a:rPr>
              <a:t>Wesley’s Views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out)">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box(out)">
                                      <p:cBhvr>
                                        <p:cTn id="12"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A7BEDC2-75F0-44FC-93E1-6780F4483784}"/>
              </a:ext>
            </a:extLst>
          </p:cNvPr>
          <p:cNvSpPr>
            <a:spLocks noGrp="1" noChangeArrowheads="1"/>
          </p:cNvSpPr>
          <p:nvPr>
            <p:ph type="title"/>
          </p:nvPr>
        </p:nvSpPr>
        <p:spPr>
          <a:xfrm>
            <a:off x="1524000" y="171450"/>
            <a:ext cx="7086600" cy="1276350"/>
          </a:xfrm>
        </p:spPr>
        <p:txBody>
          <a:bodyPr/>
          <a:lstStyle/>
          <a:p>
            <a:pPr algn="ctr">
              <a:defRPr/>
            </a:pPr>
            <a:r>
              <a:rPr lang="en-US" altLang="en-US"/>
              <a:t> A Skewed Image</a:t>
            </a:r>
          </a:p>
        </p:txBody>
      </p:sp>
      <p:sp>
        <p:nvSpPr>
          <p:cNvPr id="7171" name="Rectangle 3">
            <a:extLst>
              <a:ext uri="{FF2B5EF4-FFF2-40B4-BE49-F238E27FC236}">
                <a16:creationId xmlns:a16="http://schemas.microsoft.com/office/drawing/2014/main" id="{719EB1AD-23DC-4B2B-92CE-F6856615DA18}"/>
              </a:ext>
            </a:extLst>
          </p:cNvPr>
          <p:cNvSpPr>
            <a:spLocks noChangeArrowheads="1"/>
          </p:cNvSpPr>
          <p:nvPr/>
        </p:nvSpPr>
        <p:spPr bwMode="auto">
          <a:xfrm>
            <a:off x="914400" y="1676400"/>
            <a:ext cx="77724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defRPr>
            </a:lvl1pPr>
            <a:lvl2pPr marL="742950" indent="-285750">
              <a:spcBef>
                <a:spcPct val="20000"/>
              </a:spcBef>
              <a:buClr>
                <a:schemeClr val="tx1"/>
              </a:buClr>
              <a:buSzPct val="75000"/>
              <a:buFont typeface="Monotype Sorts" pitchFamily="2" charset="2"/>
              <a:buChar char="u"/>
              <a:defRPr sz="2800">
                <a:solidFill>
                  <a:schemeClr val="tx1"/>
                </a:solidFill>
                <a:latin typeface="Times New Roman" panose="02020603050405020304" pitchFamily="18" charset="0"/>
              </a:defRPr>
            </a:lvl2pPr>
            <a:lvl3pPr marL="1143000" indent="-228600">
              <a:spcBef>
                <a:spcPct val="20000"/>
              </a:spcBef>
              <a:buClr>
                <a:schemeClr val="tx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Times New Roman" panose="02020603050405020304" pitchFamily="18" charset="0"/>
              </a:defRPr>
            </a:lvl9pPr>
          </a:lstStyle>
          <a:p>
            <a:r>
              <a:rPr lang="en-US" altLang="en-US" sz="3600"/>
              <a:t>Most Christians have (mis)perceived  evangelism and care giving as two stand alone ministries.</a:t>
            </a:r>
            <a:endParaRPr lang="en-US" altLang="en-US"/>
          </a:p>
        </p:txBody>
      </p:sp>
      <p:sp>
        <p:nvSpPr>
          <p:cNvPr id="7172" name="Rectangle 4">
            <a:extLst>
              <a:ext uri="{FF2B5EF4-FFF2-40B4-BE49-F238E27FC236}">
                <a16:creationId xmlns:a16="http://schemas.microsoft.com/office/drawing/2014/main" id="{0EC3E6AF-9603-47A8-BB52-628D4E6493B8}"/>
              </a:ext>
            </a:extLst>
          </p:cNvPr>
          <p:cNvSpPr>
            <a:spLocks noGrp="1" noChangeArrowheads="1"/>
          </p:cNvSpPr>
          <p:nvPr>
            <p:ph type="body" idx="1"/>
          </p:nvPr>
        </p:nvSpPr>
        <p:spPr>
          <a:xfrm>
            <a:off x="762000" y="4419600"/>
            <a:ext cx="7772400" cy="1600200"/>
          </a:xfrm>
          <a:noFill/>
        </p:spPr>
        <p:txBody>
          <a:bodyPr/>
          <a:lstStyle/>
          <a:p>
            <a:pPr>
              <a:buFont typeface="Monotype Sorts" pitchFamily="2" charset="2"/>
              <a:buNone/>
            </a:pPr>
            <a:r>
              <a:rPr lang="en-US" altLang="en-US"/>
              <a:t>	</a:t>
            </a:r>
            <a:r>
              <a:rPr lang="en-US" altLang="en-US" i="1"/>
              <a:t>“To introduce people to Christ and invite them to respond and become disciples is a serving ministry.”</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3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71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iterate type="lt">
                                    <p:tmPct val="100000"/>
                                  </p:iterate>
                                  <p:childTnLst>
                                    <p:set>
                                      <p:cBhvr>
                                        <p:cTn id="12" dur="1" fill="hold">
                                          <p:stCondLst>
                                            <p:cond delay="0"/>
                                          </p:stCondLst>
                                        </p:cTn>
                                        <p:tgtEl>
                                          <p:spTgt spid="7172">
                                            <p:txEl>
                                              <p:pRg st="0" end="0"/>
                                            </p:txEl>
                                          </p:spTgt>
                                        </p:tgtEl>
                                        <p:attrNameLst>
                                          <p:attrName>style.visibility</p:attrName>
                                        </p:attrNameLst>
                                      </p:cBhvr>
                                      <p:to>
                                        <p:strVal val="visible"/>
                                      </p:to>
                                    </p:set>
                                    <p:animEffect transition="in" filter="wipe(up)">
                                      <p:cBhvr>
                                        <p:cTn id="13" dur="75"/>
                                        <p:tgtEl>
                                          <p:spTgt spid="71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8DB5746-D984-4787-A9F1-FB42532B16B6}"/>
              </a:ext>
            </a:extLst>
          </p:cNvPr>
          <p:cNvSpPr>
            <a:spLocks noGrp="1" noChangeArrowheads="1"/>
          </p:cNvSpPr>
          <p:nvPr>
            <p:ph type="title"/>
          </p:nvPr>
        </p:nvSpPr>
        <p:spPr/>
        <p:txBody>
          <a:bodyPr/>
          <a:lstStyle/>
          <a:p>
            <a:pPr algn="ctr">
              <a:defRPr/>
            </a:pPr>
            <a:r>
              <a:rPr lang="en-US" altLang="en-US"/>
              <a:t>The Church’s Duty</a:t>
            </a:r>
          </a:p>
        </p:txBody>
      </p:sp>
      <p:sp>
        <p:nvSpPr>
          <p:cNvPr id="7171" name="Rectangle 3">
            <a:extLst>
              <a:ext uri="{FF2B5EF4-FFF2-40B4-BE49-F238E27FC236}">
                <a16:creationId xmlns:a16="http://schemas.microsoft.com/office/drawing/2014/main" id="{E8885E14-3C1D-4FBF-83E3-BD507563291C}"/>
              </a:ext>
            </a:extLst>
          </p:cNvPr>
          <p:cNvSpPr>
            <a:spLocks noGrp="1" noChangeArrowheads="1"/>
          </p:cNvSpPr>
          <p:nvPr>
            <p:ph type="body" idx="1"/>
          </p:nvPr>
        </p:nvSpPr>
        <p:spPr>
          <a:noFill/>
        </p:spPr>
        <p:txBody>
          <a:bodyPr/>
          <a:lstStyle/>
          <a:p>
            <a:pPr algn="ctr">
              <a:buFont typeface="Monotype Sorts" pitchFamily="2" charset="2"/>
              <a:buNone/>
            </a:pPr>
            <a:r>
              <a:rPr lang="en-US" altLang="en-US" sz="3600"/>
              <a:t>1. “The Church’s service and compassionate ministries provide the </a:t>
            </a:r>
          </a:p>
          <a:p>
            <a:pPr algn="ctr">
              <a:buFont typeface="Monotype Sorts" pitchFamily="2" charset="2"/>
              <a:buNone/>
            </a:pPr>
            <a:r>
              <a:rPr lang="en-US" altLang="en-US" sz="3600"/>
              <a:t>      credibility for its message.  Most people do not find believable, or worth considering, the message of a church that ‘just preaches’.”</a:t>
            </a:r>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AE95765-542E-4F10-B930-B409AD69409B}"/>
              </a:ext>
            </a:extLst>
          </p:cNvPr>
          <p:cNvSpPr>
            <a:spLocks noGrp="1" noChangeArrowheads="1"/>
          </p:cNvSpPr>
          <p:nvPr>
            <p:ph type="body" idx="1"/>
          </p:nvPr>
        </p:nvSpPr>
        <p:spPr>
          <a:xfrm>
            <a:off x="685800" y="1981200"/>
            <a:ext cx="7696200" cy="3048000"/>
          </a:xfrm>
          <a:noFill/>
        </p:spPr>
        <p:txBody>
          <a:bodyPr/>
          <a:lstStyle/>
          <a:p>
            <a:pPr algn="ctr">
              <a:buFont typeface="Monotype Sorts" pitchFamily="2" charset="2"/>
              <a:buNone/>
            </a:pPr>
            <a:r>
              <a:rPr lang="en-US" altLang="en-US" sz="3600"/>
              <a:t>2. Some facets of the Church’s gospel are better communicated through  the Church’s service (</a:t>
            </a:r>
            <a:r>
              <a:rPr lang="en-US" altLang="en-US" sz="3600" i="1"/>
              <a:t>diakonia</a:t>
            </a:r>
            <a:r>
              <a:rPr lang="en-US" altLang="en-US" sz="3600"/>
              <a:t>) or fellowship (</a:t>
            </a:r>
            <a:r>
              <a:rPr lang="en-US" altLang="en-US" sz="3600" i="1"/>
              <a:t>koinonia</a:t>
            </a:r>
            <a:r>
              <a:rPr lang="en-US" altLang="en-US" sz="3600"/>
              <a:t>) than merely through proclamation (</a:t>
            </a:r>
            <a:r>
              <a:rPr lang="en-US" altLang="en-US" sz="3600" i="1"/>
              <a:t>kerygma</a:t>
            </a:r>
            <a:r>
              <a:rPr lang="en-US" altLang="en-US" sz="3600"/>
              <a:t>).</a:t>
            </a:r>
            <a:r>
              <a:rPr lang="en-US" altLang="en-US"/>
              <a:t> </a:t>
            </a:r>
          </a:p>
        </p:txBody>
      </p:sp>
      <p:sp>
        <p:nvSpPr>
          <p:cNvPr id="9219" name="Rectangle 3">
            <a:extLst>
              <a:ext uri="{FF2B5EF4-FFF2-40B4-BE49-F238E27FC236}">
                <a16:creationId xmlns:a16="http://schemas.microsoft.com/office/drawing/2014/main" id="{27976133-D002-4C24-9115-1A03E01FE55C}"/>
              </a:ext>
            </a:extLst>
          </p:cNvPr>
          <p:cNvSpPr>
            <a:spLocks noChangeArrowheads="1"/>
          </p:cNvSpPr>
          <p:nvPr/>
        </p:nvSpPr>
        <p:spPr bwMode="auto">
          <a:xfrm>
            <a:off x="1524000" y="171450"/>
            <a:ext cx="7086600" cy="1276350"/>
          </a:xfrm>
          <a:prstGeom prst="rect">
            <a:avLst/>
          </a:prstGeom>
          <a:noFill/>
          <a:ln>
            <a:noFill/>
          </a:ln>
          <a:effectLst/>
        </p:spPr>
        <p:txBody>
          <a:bodyPr lIns="92075" tIns="46038" rIns="92075" bIns="46038" anchor="ctr"/>
          <a:lstStyle/>
          <a:p>
            <a:pPr algn="ctr">
              <a:defRPr/>
            </a:pPr>
            <a:r>
              <a:rPr lang="en-US" altLang="en-US" sz="4400" i="1">
                <a:solidFill>
                  <a:schemeClr val="tx2"/>
                </a:solidFill>
                <a:effectLst>
                  <a:outerShdw blurRad="38100" dist="38100" dir="2700000" algn="tl">
                    <a:srgbClr val="000000"/>
                  </a:outerShdw>
                </a:effectLst>
                <a:latin typeface="Times New Roman" panose="02020603050405020304" pitchFamily="18" charset="0"/>
              </a:rPr>
              <a:t>The Church’s Duty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D1F31D3-F068-4DCD-B4E4-A6DDF71F80AD}"/>
              </a:ext>
            </a:extLst>
          </p:cNvPr>
          <p:cNvSpPr>
            <a:spLocks noGrp="1" noChangeArrowheads="1"/>
          </p:cNvSpPr>
          <p:nvPr>
            <p:ph type="title"/>
          </p:nvPr>
        </p:nvSpPr>
        <p:spPr/>
        <p:txBody>
          <a:bodyPr/>
          <a:lstStyle/>
          <a:p>
            <a:pPr algn="ctr">
              <a:defRPr/>
            </a:pPr>
            <a:r>
              <a:rPr lang="en-US" altLang="en-US"/>
              <a:t>The Church’s Duty</a:t>
            </a:r>
          </a:p>
        </p:txBody>
      </p:sp>
      <p:sp>
        <p:nvSpPr>
          <p:cNvPr id="9219" name="Rectangle 3">
            <a:extLst>
              <a:ext uri="{FF2B5EF4-FFF2-40B4-BE49-F238E27FC236}">
                <a16:creationId xmlns:a16="http://schemas.microsoft.com/office/drawing/2014/main" id="{89B721D9-953E-4363-A1B0-1FDACE06BD0A}"/>
              </a:ext>
            </a:extLst>
          </p:cNvPr>
          <p:cNvSpPr>
            <a:spLocks noGrp="1" noChangeArrowheads="1"/>
          </p:cNvSpPr>
          <p:nvPr>
            <p:ph type="body" idx="1"/>
          </p:nvPr>
        </p:nvSpPr>
        <p:spPr>
          <a:noFill/>
        </p:spPr>
        <p:txBody>
          <a:bodyPr/>
          <a:lstStyle/>
          <a:p>
            <a:pPr algn="ctr">
              <a:buFont typeface="Monotype Sorts" pitchFamily="2" charset="2"/>
              <a:buNone/>
            </a:pPr>
            <a:r>
              <a:rPr lang="en-US" altLang="en-US"/>
              <a:t>3. Involving new disciples in caring ministries is a necessary phase of their conversion, </a:t>
            </a:r>
          </a:p>
          <a:p>
            <a:pPr algn="ctr">
              <a:buFont typeface="Monotype Sorts" pitchFamily="2" charset="2"/>
              <a:buNone/>
            </a:pPr>
            <a:r>
              <a:rPr lang="en-US" altLang="en-US"/>
              <a:t>      enabling the gospel to be incarnated in their personalities and life-styles, and  not </a:t>
            </a:r>
          </a:p>
          <a:p>
            <a:pPr algn="ctr">
              <a:buFont typeface="Monotype Sorts" pitchFamily="2" charset="2"/>
              <a:buNone/>
            </a:pPr>
            <a:r>
              <a:rPr lang="en-US" altLang="en-US"/>
              <a:t>      confined to the cognitive and affective parts of their personalities. True discipleship is behavioral.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9EA3BF-B5B2-4127-B6C9-115D07B960E9}"/>
              </a:ext>
            </a:extLst>
          </p:cNvPr>
          <p:cNvSpPr>
            <a:spLocks noGrp="1" noChangeArrowheads="1"/>
          </p:cNvSpPr>
          <p:nvPr>
            <p:ph type="title"/>
          </p:nvPr>
        </p:nvSpPr>
        <p:spPr/>
        <p:txBody>
          <a:bodyPr/>
          <a:lstStyle/>
          <a:p>
            <a:pPr algn="ctr">
              <a:defRPr/>
            </a:pPr>
            <a:r>
              <a:rPr lang="en-US" altLang="en-US"/>
              <a:t>The Church’s Duty</a:t>
            </a:r>
          </a:p>
        </p:txBody>
      </p:sp>
      <p:sp>
        <p:nvSpPr>
          <p:cNvPr id="10243" name="Rectangle 3">
            <a:extLst>
              <a:ext uri="{FF2B5EF4-FFF2-40B4-BE49-F238E27FC236}">
                <a16:creationId xmlns:a16="http://schemas.microsoft.com/office/drawing/2014/main" id="{9583ED8B-FC1C-4C66-B735-4E3C6FCAF94D}"/>
              </a:ext>
            </a:extLst>
          </p:cNvPr>
          <p:cNvSpPr>
            <a:spLocks noGrp="1" noChangeArrowheads="1"/>
          </p:cNvSpPr>
          <p:nvPr>
            <p:ph type="body" idx="1"/>
          </p:nvPr>
        </p:nvSpPr>
        <p:spPr>
          <a:xfrm>
            <a:off x="762000" y="1752600"/>
            <a:ext cx="8001000" cy="4648200"/>
          </a:xfrm>
          <a:noFill/>
        </p:spPr>
        <p:txBody>
          <a:bodyPr/>
          <a:lstStyle/>
          <a:p>
            <a:pPr>
              <a:buFont typeface="Monotype Sorts" pitchFamily="2" charset="2"/>
              <a:buNone/>
            </a:pPr>
            <a:r>
              <a:rPr lang="en-US" altLang="en-US" sz="2600"/>
              <a:t>4. In cross-cultural service, the church has two options:</a:t>
            </a:r>
          </a:p>
          <a:p>
            <a:pPr>
              <a:buFont typeface="Monotype Sorts" pitchFamily="2" charset="2"/>
              <a:buNone/>
            </a:pPr>
            <a:r>
              <a:rPr lang="en-US" altLang="en-US" sz="2600"/>
              <a:t>	(a) Raise  up enough indigenous converts for them to (more effectively) minister to their people </a:t>
            </a:r>
          </a:p>
          <a:p>
            <a:pPr>
              <a:buFont typeface="Monotype Sorts" pitchFamily="2" charset="2"/>
              <a:buNone/>
            </a:pPr>
            <a:r>
              <a:rPr lang="en-US" altLang="en-US" sz="2600"/>
              <a:t>	(b) keep sending (less effective) cross-cultural servants, thereby keeping the  recipient population dependent on the sending population.  </a:t>
            </a:r>
          </a:p>
          <a:p>
            <a:pPr>
              <a:buFont typeface="Monotype Sorts" pitchFamily="2" charset="2"/>
              <a:buNone/>
            </a:pPr>
            <a:r>
              <a:rPr lang="en-US" altLang="en-US" sz="2600"/>
              <a:t>	The critics of missions complain in either case:  If missionaries convert people, it is labeled ‘imperialism’; if they do not raise up a strong indigenous church but continue serving, it is labeled ‘paternalism’.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924FD14-9FEC-4D9F-83BA-740575B2E720}"/>
              </a:ext>
            </a:extLst>
          </p:cNvPr>
          <p:cNvSpPr>
            <a:spLocks noGrp="1" noChangeArrowheads="1"/>
          </p:cNvSpPr>
          <p:nvPr>
            <p:ph type="title"/>
          </p:nvPr>
        </p:nvSpPr>
        <p:spPr/>
        <p:txBody>
          <a:bodyPr/>
          <a:lstStyle/>
          <a:p>
            <a:pPr algn="ctr">
              <a:defRPr/>
            </a:pPr>
            <a:r>
              <a:rPr lang="en-US" altLang="en-US"/>
              <a:t>The Church’s Duty</a:t>
            </a:r>
          </a:p>
        </p:txBody>
      </p:sp>
      <p:sp>
        <p:nvSpPr>
          <p:cNvPr id="11267" name="Rectangle 3">
            <a:extLst>
              <a:ext uri="{FF2B5EF4-FFF2-40B4-BE49-F238E27FC236}">
                <a16:creationId xmlns:a16="http://schemas.microsoft.com/office/drawing/2014/main" id="{E8041666-F3B1-4046-8FD9-53E82FC8B47D}"/>
              </a:ext>
            </a:extLst>
          </p:cNvPr>
          <p:cNvSpPr>
            <a:spLocks noGrp="1" noChangeArrowheads="1"/>
          </p:cNvSpPr>
          <p:nvPr>
            <p:ph type="body" idx="1"/>
          </p:nvPr>
        </p:nvSpPr>
        <p:spPr>
          <a:xfrm>
            <a:off x="685800" y="1981200"/>
            <a:ext cx="7924800" cy="4495800"/>
          </a:xfrm>
          <a:noFill/>
        </p:spPr>
        <p:txBody>
          <a:bodyPr/>
          <a:lstStyle/>
          <a:p>
            <a:pPr>
              <a:buFont typeface="Monotype Sorts" pitchFamily="2" charset="2"/>
              <a:buNone/>
            </a:pPr>
            <a:r>
              <a:rPr lang="en-US" altLang="en-US" sz="2800"/>
              <a:t>5. The legitimate social reform objectives of the church in any society are only achieved  when the movement recruits and develops a sufficiently large number of disciples to pursue social objectives effectively.  Evangelism provides the personnel for Christ’s whole mission in the world.  People only become involved in ministry, social reform, and witness as they experience grace, join the messianic community, and come to share God’s own dream of the Kingdom that is to be.</a:t>
            </a:r>
          </a:p>
        </p:txBody>
      </p:sp>
    </p:spTree>
  </p:cSld>
  <p:clrMapOvr>
    <a:masterClrMapping/>
  </p:clrMapOvr>
</p:sld>
</file>

<file path=ppt/theme/theme1.xml><?xml version="1.0" encoding="utf-8"?>
<a:theme xmlns:a="http://schemas.openxmlformats.org/drawingml/2006/main" name="Twinkles.pot">
  <a:themeElements>
    <a:clrScheme name="Twinkles.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fontScheme name="Twinkles.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Book Antiqua" panose="0204060205030503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Book Antiqua" panose="02040602050305030304" pitchFamily="18" charset="0"/>
          </a:defRPr>
        </a:defPPr>
      </a:lstStyle>
    </a:lnDef>
  </a:objectDefaults>
  <a:extraClrSchemeLst>
    <a:extraClrScheme>
      <a:clrScheme name="Twinkles.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Twinkles.pot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Twinkles.pot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Twinkles.pot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Twinkles.pot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Twinkles.pot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Twinkles.pot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winkles.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themeOverride>
</file>

<file path=ppt/theme/themeOverride2.xml><?xml version="1.0" encoding="utf-8"?>
<a:themeOverride xmlns:a="http://schemas.openxmlformats.org/drawingml/2006/main">
  <a:clrScheme name="Twinkles.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themeOverride>
</file>

<file path=ppt/theme/themeOverride3.xml><?xml version="1.0" encoding="utf-8"?>
<a:themeOverride xmlns:a="http://schemas.openxmlformats.org/drawingml/2006/main">
  <a:clrScheme name="Twinkles.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themeOverride>
</file>

<file path=docProps/app.xml><?xml version="1.0" encoding="utf-8"?>
<Properties xmlns="http://schemas.openxmlformats.org/officeDocument/2006/extended-properties" xmlns:vt="http://schemas.openxmlformats.org/officeDocument/2006/docPropsVTypes">
  <Template>D:\OFFICE95\Templates\Presentation Designs\Twinkles.pot</Template>
  <TotalTime>131</TotalTime>
  <Words>1177</Words>
  <Application>Microsoft Office PowerPoint</Application>
  <PresentationFormat>On-screen Show (4:3)</PresentationFormat>
  <Paragraphs>97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Book Antiqua</vt:lpstr>
      <vt:lpstr>Arial</vt:lpstr>
      <vt:lpstr>Times New Roman</vt:lpstr>
      <vt:lpstr>Monotype Sorts</vt:lpstr>
      <vt:lpstr>Twinkles.pot</vt:lpstr>
      <vt:lpstr>To Spread the Power</vt:lpstr>
      <vt:lpstr>Ministering to People's Needs</vt:lpstr>
      <vt:lpstr>For Wesley, pastoral care was the responsibility of the whole fellowship.</vt:lpstr>
      <vt:lpstr> A Skewed Image</vt:lpstr>
      <vt:lpstr>The Church’s Duty</vt:lpstr>
      <vt:lpstr>PowerPoint Presentation</vt:lpstr>
      <vt:lpstr>The Church’s Duty</vt:lpstr>
      <vt:lpstr>The Church’s Duty</vt:lpstr>
      <vt:lpstr>The Church’s Duty</vt:lpstr>
      <vt:lpstr>The Church’s Duty</vt:lpstr>
      <vt:lpstr>The Church’s Duty</vt:lpstr>
      <vt:lpstr>A lesson from Luke 5:12-14</vt:lpstr>
      <vt:lpstr>Care for God’s people takes:</vt:lpstr>
      <vt:lpstr>Church’s response</vt:lpstr>
      <vt:lpstr>PowerPoint Presentation</vt:lpstr>
      <vt:lpstr>Steps to a “Marketing Strategy”</vt:lpstr>
      <vt:lpstr>Steps to a “Marketing Strategy”</vt:lpstr>
      <vt:lpstr>Steps to a “Marketing Strategy”</vt:lpstr>
      <vt:lpstr>What might a Church’s “Marketing Strategy/Approach” look like? pg.141-142</vt:lpstr>
      <vt:lpstr>What might a Church’s “Marketing Strategy/Approach” look like?</vt:lpstr>
      <vt:lpstr>What can we learn from chapter 7?</vt:lpstr>
      <vt:lpstr>This PowerPoint presentation is available along with related materials and other PowerPoint presentations at http://home.snu.edu/~hculbert/ppt.htm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an Idea or a Product</dc:title>
  <dc:creator>Aaron Matthews</dc:creator>
  <cp:lastModifiedBy>Howard Culbertson</cp:lastModifiedBy>
  <cp:revision>12</cp:revision>
  <dcterms:created xsi:type="dcterms:W3CDTF">1995-06-02T22:06:36Z</dcterms:created>
  <dcterms:modified xsi:type="dcterms:W3CDTF">2020-12-20T16:48:35Z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75</vt:i4>
  </property>
  <property fmtid="{D5CDD505-2E9C-101B-9397-08002B2CF9AE}" pid="5" name="ScreenSize">
    <vt:i4>1</vt:i4>
  </property>
  <property fmtid="{D5CDD505-2E9C-101B-9397-08002B2CF9AE}" pid="6" name="ScreenUsage">
    <vt:i4>2</vt:i4>
  </property>
  <property fmtid="{D5CDD505-2E9C-101B-9397-08002B2CF9AE}" pid="7" name="MailAddress">
    <vt:lpwstr>hculbert@snu.edu</vt:lpwstr>
  </property>
  <property fmtid="{D5CDD505-2E9C-101B-9397-08002B2CF9AE}" pid="8" name="HomePage">
    <vt:lpwstr>http://home.snu.edu/~hculbert.fs</vt:lpwstr>
  </property>
  <property fmtid="{D5CDD505-2E9C-101B-9397-08002B2CF9AE}" pid="9" name="Other">
    <vt:lpwstr>Feel free to use and modify this presentation put together by a student group at SNU.  Please make sure you credit the source, however.</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F:\PUBLIC.WWW</vt:lpwstr>
  </property>
</Properties>
</file>