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BD3"/>
    <a:srgbClr val="E6E3D0"/>
    <a:srgbClr val="E1DEC5"/>
    <a:srgbClr val="8F6D58"/>
    <a:srgbClr val="906D58"/>
    <a:srgbClr val="EDE7E3"/>
    <a:srgbClr val="EAE3DE"/>
    <a:srgbClr val="E2D7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FA041FB-08F3-4DD8-8C3C-C548F7D08DB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9346C2F-C5A5-45AD-B559-CC570C216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D172A603-EDD8-4F14-9CD2-B432D464FBA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36FB5EFC-72B9-4A6D-BBE6-CAA03220D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27B99279-B405-4D79-84FA-141B3634368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9DA7BFB6-EA92-4AE8-AB58-0F1EDACB3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620C70AB-FFCD-443A-84EF-C27C6F461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7F442C-8E07-4B24-BAA2-EE321D223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45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0A585B61-73F2-47E6-A947-A3A298E26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D2AB3AF9-175A-4941-9037-8335F13B7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FCF23D36-7439-4041-83C2-98E9F337D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C025-23CE-4F40-AAFB-200FC84BE7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64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D9D0332F-4B85-4232-8801-825FA828F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7F1872E0-FFDF-439B-8DCD-4625FD5FB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44BF33DB-0B63-4468-8038-CE99CE5CE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D9AD6-BD01-48A6-9CC0-8F7462F1F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87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6C33D897-2EBD-46A1-8465-ED00D1A5F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933CCD1D-79C9-4B98-97A5-599352B2B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957AAFBC-F0D6-476B-96C2-4F2BE8351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74D88-90C6-41A8-A2F6-D4B0B2032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88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E2DCEFC0-24FB-4AC5-84D9-BDD24B6E9C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30A576B9-6859-45E3-895D-8D317DC4FC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FCCD8133-E583-434D-9E7B-28A587827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7A569-B257-43C6-B8DC-2C3FA6443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9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4E1AC3BD-F3D7-40CB-B892-BBDF3E454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06105E5B-3467-4C30-9AB9-7C9480A1B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71B44644-5C3F-40B2-A250-51948F9EE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8BBF9-7A04-4546-B294-25735D1E9E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03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5BF9EE8E-F7C0-4B46-A7B3-E625FA9F0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892179C6-2B58-43BB-8753-1C204BB57F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95F39C3E-AA8B-40B4-847A-7316F8DA1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0C1DF-F4F3-4AF0-B7AD-5F7BAC9251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54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D9EB4C22-F1AB-4735-BB9E-5183510D8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68AE8385-8AFB-4FA9-8DA3-75307F8198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B55E93E8-5D70-478F-A1A6-8999B4EA2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2CBE7-7E57-47B3-A772-86D6B9700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72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947A8DB4-5834-4C33-864C-44D9ACEDC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4F3A42E7-C555-45BE-B81F-F44216CFB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5AE8CD71-18D3-40A5-B68E-01D6633DE1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073F7-3C9F-4FAD-AF41-8065A4502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138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A523EEBF-B498-4117-A1FD-D05C78AE2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8D94D5C9-53ED-4C9B-B55D-24CA70A60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7EF5AB31-C4A9-423E-9174-D78789B0A4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2D12A-CA07-4C71-AB05-E776A0D928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81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C81E34FE-B202-459B-A0D1-310D45B437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B5ACE425-D56A-4503-B195-4455FAD3AB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51C74F51-A76E-4DC0-A634-582BC2FCB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89E95-DA7C-41BD-92E4-779A48710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19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7">
            <a:extLst>
              <a:ext uri="{FF2B5EF4-FFF2-40B4-BE49-F238E27FC236}">
                <a16:creationId xmlns:a16="http://schemas.microsoft.com/office/drawing/2014/main" id="{A0D1D9A4-331C-4713-A0A9-FE8C418B632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Line 39">
            <a:extLst>
              <a:ext uri="{FF2B5EF4-FFF2-40B4-BE49-F238E27FC236}">
                <a16:creationId xmlns:a16="http://schemas.microsoft.com/office/drawing/2014/main" id="{68D987AA-3241-4078-833A-F5CF78635555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2">
            <a:extLst>
              <a:ext uri="{FF2B5EF4-FFF2-40B4-BE49-F238E27FC236}">
                <a16:creationId xmlns:a16="http://schemas.microsoft.com/office/drawing/2014/main" id="{EEF59437-FEB5-473A-8F29-B9CB947A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43">
            <a:extLst>
              <a:ext uri="{FF2B5EF4-FFF2-40B4-BE49-F238E27FC236}">
                <a16:creationId xmlns:a16="http://schemas.microsoft.com/office/drawing/2014/main" id="{33FD0EEF-6AF2-4E2B-AA03-483FA4C63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45">
            <a:extLst>
              <a:ext uri="{FF2B5EF4-FFF2-40B4-BE49-F238E27FC236}">
                <a16:creationId xmlns:a16="http://schemas.microsoft.com/office/drawing/2014/main" id="{F66EF3A0-BCEC-4473-A1E4-9DD3EA2C5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46">
            <a:extLst>
              <a:ext uri="{FF2B5EF4-FFF2-40B4-BE49-F238E27FC236}">
                <a16:creationId xmlns:a16="http://schemas.microsoft.com/office/drawing/2014/main" id="{F52FF941-383D-4F92-BB47-D8071CA96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95" name="Rectangle 47">
            <a:extLst>
              <a:ext uri="{FF2B5EF4-FFF2-40B4-BE49-F238E27FC236}">
                <a16:creationId xmlns:a16="http://schemas.microsoft.com/office/drawing/2014/main" id="{A9121888-84FB-42A5-82A3-00EBF58C89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6" name="Rectangle 48">
            <a:extLst>
              <a:ext uri="{FF2B5EF4-FFF2-40B4-BE49-F238E27FC236}">
                <a16:creationId xmlns:a16="http://schemas.microsoft.com/office/drawing/2014/main" id="{145E8D4E-D7E0-4DCD-8661-F12DB043C1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97" name="Rectangle 49">
            <a:extLst>
              <a:ext uri="{FF2B5EF4-FFF2-40B4-BE49-F238E27FC236}">
                <a16:creationId xmlns:a16="http://schemas.microsoft.com/office/drawing/2014/main" id="{05BE173E-A490-424C-A682-9217AA104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4560399-C322-415A-BB57-D91DA1A70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g%20with%20related%20mathttp:/home.snu.edu/~hculbert/ppt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CCC05E5-3DBC-49B4-AACA-391FB50047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Ministry, Church and Society</a:t>
            </a:r>
            <a:br>
              <a:rPr lang="en-US" altLang="en-US"/>
            </a:br>
            <a:r>
              <a:rPr lang="en-US" altLang="en-US"/>
              <a:t>Course requirements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5DD4B5B-4876-4EB3-867F-CACB06E85F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Howard Culbertson</a:t>
            </a:r>
          </a:p>
          <a:p>
            <a:pPr eaLnBrk="1" hangingPunct="1"/>
            <a:r>
              <a:rPr lang="en-US" altLang="en-US"/>
              <a:t>Southern Nazarene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F1728B0-84CB-4AF8-95FA-CB6B4F0B1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“What struck me most”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80FAF4C-35A3-4188-93C0-9CF7119555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Responses to group presentations, videos, special speakers</a:t>
            </a:r>
          </a:p>
          <a:p>
            <a:pPr eaLnBrk="1" hangingPunct="1"/>
            <a:r>
              <a:rPr lang="en-US" altLang="en-US"/>
              <a:t>1-page or less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4D84C2C-E528-4258-BDAB-16903495B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Future ministry dreams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2AAE27B-40FE-4F99-8962-CF0B1D70FB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Hopes and dreams for future ministry</a:t>
            </a:r>
          </a:p>
          <a:p>
            <a:pPr lvl="1" eaLnBrk="1" hangingPunct="1"/>
            <a:r>
              <a:rPr lang="en-US" altLang="en-US"/>
              <a:t>Short-term ( 2-3 years)</a:t>
            </a:r>
          </a:p>
          <a:p>
            <a:pPr lvl="1" eaLnBrk="1" hangingPunct="1"/>
            <a:r>
              <a:rPr lang="en-US" altLang="en-US"/>
              <a:t>Long term (5-10 years)</a:t>
            </a:r>
          </a:p>
          <a:p>
            <a:pPr eaLnBrk="1" hangingPunct="1"/>
            <a:r>
              <a:rPr lang="en-US" altLang="en-US"/>
              <a:t>Which if your spiritual gifts will be used</a:t>
            </a:r>
          </a:p>
          <a:p>
            <a:pPr eaLnBrk="1" hangingPunct="1"/>
            <a:r>
              <a:rPr lang="en-US" altLang="en-US"/>
              <a:t>At least two quotes from textbooks</a:t>
            </a:r>
          </a:p>
          <a:p>
            <a:pPr eaLnBrk="1" hangingPunct="1"/>
            <a:r>
              <a:rPr lang="en-US" altLang="en-US"/>
              <a:t>5-pages</a:t>
            </a:r>
          </a:p>
          <a:p>
            <a:pPr eaLnBrk="1" hangingPunct="1"/>
            <a:r>
              <a:rPr lang="en-US" altLang="en-US"/>
              <a:t>Due:  Friday of Week Two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51A47D8-0F18-4B03-A88D-F2C7A7C98C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Witnessing reading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5B67B28-AF2A-426E-B4A9-F151B3A05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30 pages outside reading</a:t>
            </a:r>
          </a:p>
          <a:p>
            <a:pPr lvl="1" eaLnBrk="1" hangingPunct="1"/>
            <a:r>
              <a:rPr lang="en-US" altLang="en-US"/>
              <a:t>1-page</a:t>
            </a:r>
          </a:p>
          <a:p>
            <a:pPr lvl="1" eaLnBrk="1" hangingPunct="1"/>
            <a:r>
              <a:rPr lang="en-US" altLang="en-US"/>
              <a:t>See resource listing in syllabus</a:t>
            </a:r>
          </a:p>
          <a:p>
            <a:pPr lvl="1" eaLnBrk="1" hangingPunct="1"/>
            <a:r>
              <a:rPr lang="en-US" altLang="en-US"/>
              <a:t>Include bibliographic data</a:t>
            </a:r>
          </a:p>
          <a:p>
            <a:pPr lvl="1" eaLnBrk="1" hangingPunct="1"/>
            <a:r>
              <a:rPr lang="en-US" altLang="en-US"/>
              <a:t>1 documented quote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090DAF7-51CE-4C23-B2C0-EA8249B3C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09C3722-5C4B-4693-A651-9F2319E10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3 exams</a:t>
            </a:r>
          </a:p>
          <a:p>
            <a:pPr eaLnBrk="1" hangingPunct="1"/>
            <a:r>
              <a:rPr lang="en-US" altLang="en-US"/>
              <a:t>Study guides will be given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1058A3F-F648-4BA8-8509-4B04B807D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Blackboard discussion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BFB1FB0-AB04-4309-A43D-6B064D1F4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Post reflections each 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9248AEA-4118-40DB-8793-71D31C2507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z="1600"/>
              <a:t>This PowerPoint presentation is available along with related materials and other PowerPoint presentations at </a:t>
            </a:r>
            <a:r>
              <a:rPr lang="en-US" altLang="en-US" sz="1600">
                <a:hlinkClick r:id="rId2"/>
              </a:rPr>
              <a:t>http://home.snu.edu/~hculbert/ppt.htm</a:t>
            </a:r>
            <a:br>
              <a:rPr lang="en-US" altLang="en-US" sz="1600">
                <a:hlinkClick r:id="rId2"/>
              </a:rPr>
            </a:br>
            <a:endParaRPr lang="en-US" altLang="en-US" sz="1600"/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id="{9B676D2D-93DB-412A-8852-A376265B54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C1650AC-8BDF-4C8B-9D2F-909C4E3C3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Attendance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1D6BFFC-C12A-4748-B3A2-4D80CB6D8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Each day is more than a week’s worth of class in a regular semester</a:t>
            </a:r>
          </a:p>
          <a:p>
            <a:pPr lvl="1" eaLnBrk="1" hangingPunct="1"/>
            <a:r>
              <a:rPr lang="en-US" altLang="en-US"/>
              <a:t>What do we do with Memorial Day (Monday)?</a:t>
            </a:r>
          </a:p>
          <a:p>
            <a:pPr lvl="2" eaLnBrk="1" hangingPunct="1"/>
            <a:r>
              <a:rPr lang="en-US" altLang="en-US"/>
              <a:t>Meet as scheduled</a:t>
            </a:r>
          </a:p>
          <a:p>
            <a:pPr lvl="2" eaLnBrk="1" hangingPunct="1"/>
            <a:r>
              <a:rPr lang="en-US" altLang="en-US"/>
              <a:t>Meet on first Saturday</a:t>
            </a:r>
          </a:p>
          <a:p>
            <a:pPr lvl="2" eaLnBrk="1" hangingPunct="1"/>
            <a:r>
              <a:rPr lang="en-US" altLang="en-US"/>
              <a:t>Meet on second Saturday</a:t>
            </a:r>
          </a:p>
          <a:p>
            <a:pPr lvl="2" eaLnBrk="1" hangingPunct="1"/>
            <a:r>
              <a:rPr lang="en-US" altLang="en-US"/>
              <a:t>Add time each 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5CFD060-7082-4FB9-BD9A-B62EF4CBD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E7932E0-1FF4-418E-AAE8-F66117BCA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Group participation</a:t>
            </a:r>
          </a:p>
          <a:p>
            <a:pPr lvl="1" eaLnBrk="1" hangingPunct="1"/>
            <a:r>
              <a:rPr lang="en-US" altLang="en-US"/>
              <a:t>Textbook material</a:t>
            </a:r>
          </a:p>
          <a:p>
            <a:pPr lvl="1" eaLnBrk="1" hangingPunct="1"/>
            <a:r>
              <a:rPr lang="en-US" altLang="en-US"/>
              <a:t>Case study presentation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6970A79A-64CA-47B1-BB0F-4F0A932F8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Personal evaluations</a:t>
            </a:r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DC1C4F3E-B3EE-4F3B-B096-FDDFA57A9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Spiritual Priorities survey</a:t>
            </a:r>
          </a:p>
          <a:p>
            <a:pPr lvl="1" eaLnBrk="1" hangingPunct="1"/>
            <a:r>
              <a:rPr lang="en-US" altLang="en-US"/>
              <a:t>Note:  name change from syllabus where it is called “spiritual growth survey”</a:t>
            </a:r>
          </a:p>
          <a:p>
            <a:pPr lvl="1" eaLnBrk="1" hangingPunct="1"/>
            <a:r>
              <a:rPr lang="en-US" altLang="en-US"/>
              <a:t>Computer printout results</a:t>
            </a:r>
          </a:p>
          <a:p>
            <a:pPr eaLnBrk="1" hangingPunct="1"/>
            <a:r>
              <a:rPr lang="en-US" altLang="en-US"/>
              <a:t>Spiritual Gifts inventory</a:t>
            </a:r>
          </a:p>
          <a:p>
            <a:pPr lvl="1" eaLnBrk="1" hangingPunct="1"/>
            <a:r>
              <a:rPr lang="en-US" altLang="en-US"/>
              <a:t>Self-scoring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3E2454B-3EC2-4CBA-8624-EE1E3D747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Interviews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6A395EA-B928-451D-8D28-1B8E7C2D0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pastors</a:t>
            </a:r>
          </a:p>
          <a:p>
            <a:pPr lvl="1" eaLnBrk="1" hangingPunct="1"/>
            <a:r>
              <a:rPr lang="en-US" altLang="en-US"/>
              <a:t>Definition of “the church”</a:t>
            </a:r>
          </a:p>
          <a:p>
            <a:pPr lvl="1" eaLnBrk="1" hangingPunct="1"/>
            <a:r>
              <a:rPr lang="en-US" altLang="en-US"/>
              <a:t>“Best” thing about  the church</a:t>
            </a:r>
          </a:p>
          <a:p>
            <a:pPr lvl="1" eaLnBrk="1" hangingPunct="1"/>
            <a:r>
              <a:rPr lang="en-US" altLang="en-US"/>
              <a:t>“worst” thing about the church</a:t>
            </a:r>
          </a:p>
          <a:p>
            <a:pPr lvl="1" eaLnBrk="1" hangingPunct="1"/>
            <a:r>
              <a:rPr lang="en-US" altLang="en-US"/>
              <a:t>1-2 pages long</a:t>
            </a:r>
          </a:p>
          <a:p>
            <a:pPr lvl="1" eaLnBrk="1" hangingPunct="1"/>
            <a:r>
              <a:rPr lang="en-US" altLang="en-US"/>
              <a:t>Due Thursday, Week One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D2429A8-4697-42E1-895A-3D23A7906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Interviews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05BE105-CA96-4368-8EBE-EF75D7D36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Lay volunteer</a:t>
            </a:r>
          </a:p>
          <a:p>
            <a:pPr lvl="1" eaLnBrk="1" hangingPunct="1"/>
            <a:r>
              <a:rPr lang="en-US" altLang="en-US"/>
              <a:t>Sunday school teacher, nursery worker, greeter, treasurer . . .</a:t>
            </a:r>
          </a:p>
          <a:p>
            <a:pPr lvl="1" eaLnBrk="1" hangingPunct="1"/>
            <a:r>
              <a:rPr lang="en-US" altLang="en-US"/>
              <a:t>What they do</a:t>
            </a:r>
          </a:p>
          <a:p>
            <a:pPr lvl="1" eaLnBrk="1" hangingPunct="1"/>
            <a:r>
              <a:rPr lang="en-US" altLang="en-US"/>
              <a:t>How they got involved</a:t>
            </a:r>
          </a:p>
          <a:p>
            <a:pPr lvl="1" eaLnBrk="1" hangingPunct="1"/>
            <a:r>
              <a:rPr lang="en-US" altLang="en-US"/>
              <a:t>What brings greatest joy and satisfaction</a:t>
            </a:r>
          </a:p>
          <a:p>
            <a:pPr lvl="1" eaLnBrk="1" hangingPunct="1"/>
            <a:r>
              <a:rPr lang="en-US" altLang="en-US"/>
              <a:t>1-2 pages</a:t>
            </a:r>
          </a:p>
          <a:p>
            <a:pPr lvl="1" eaLnBrk="1" hangingPunct="1"/>
            <a:r>
              <a:rPr lang="en-US" altLang="en-US"/>
              <a:t>Due:  Monday, Week Two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A816A92-4CA7-495A-92A2-33EB58B8A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Interviews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7594124-62AF-4783-B3C1-38D4D58FC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adult Christian believers</a:t>
            </a:r>
          </a:p>
          <a:p>
            <a:pPr lvl="1" eaLnBrk="1" hangingPunct="1"/>
            <a:r>
              <a:rPr lang="en-US" altLang="en-US"/>
              <a:t>How did they come to faith in Jesus of Nazareth as the Messiah?</a:t>
            </a:r>
          </a:p>
          <a:p>
            <a:pPr lvl="1" eaLnBrk="1" hangingPunct="1"/>
            <a:r>
              <a:rPr lang="en-US" altLang="en-US"/>
              <a:t>What finally motivated them  to accept the lordship of Jesus Christ?</a:t>
            </a:r>
          </a:p>
          <a:p>
            <a:pPr lvl="1" eaLnBrk="1" hangingPunct="1"/>
            <a:r>
              <a:rPr lang="en-US" altLang="en-US"/>
              <a:t>1-2 page report</a:t>
            </a:r>
          </a:p>
          <a:p>
            <a:pPr lvl="1" eaLnBrk="1" hangingPunct="1"/>
            <a:r>
              <a:rPr lang="en-US" altLang="en-US"/>
              <a:t>Due:  Thursday of Week Two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D6477C6-BEED-4519-9E81-EF05D2D9B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Double-entry notes on texts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60B1D9B-3B6A-456A-93BE-606DD3938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Due:  each day except Friday of Week Two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96FFF9D-574B-4D1F-A449-0CD257E50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“Lab” report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0AD36F7-1531-4036-A575-5E700DB13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One-half page summary/reflection on participation this week in a local church congregation</a:t>
            </a:r>
          </a:p>
          <a:p>
            <a:pPr eaLnBrk="1" hangingPunct="1"/>
            <a:r>
              <a:rPr lang="en-US" altLang="en-US"/>
              <a:t>Due:  Monday of Week Two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165</TotalTime>
  <Words>351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Calibri</vt:lpstr>
      <vt:lpstr>Notebook</vt:lpstr>
      <vt:lpstr>Ministry, Church and Society Course requirements</vt:lpstr>
      <vt:lpstr>Attendance</vt:lpstr>
      <vt:lpstr>PowerPoint Presentation</vt:lpstr>
      <vt:lpstr>Personal evaluations</vt:lpstr>
      <vt:lpstr>Interviews</vt:lpstr>
      <vt:lpstr>Interviews</vt:lpstr>
      <vt:lpstr>Interviews</vt:lpstr>
      <vt:lpstr>Double-entry notes on texts</vt:lpstr>
      <vt:lpstr>“Lab” report</vt:lpstr>
      <vt:lpstr>“What struck me most”</vt:lpstr>
      <vt:lpstr>Future ministry dreams</vt:lpstr>
      <vt:lpstr>Witnessing reading</vt:lpstr>
      <vt:lpstr>Exams</vt:lpstr>
      <vt:lpstr>Blackboard discussion</vt:lpstr>
      <vt:lpstr>This PowerPoint presentation is available along with related materials and other PowerPoint presentations at http://home.snu.edu/~hculbert/ppt.htm 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Ministry, Church and Society Course requirements</dc:title>
  <dc:creator>it</dc:creator>
  <cp:lastModifiedBy>Howard Culbertson</cp:lastModifiedBy>
  <cp:revision>3</cp:revision>
  <cp:lastPrinted>1601-01-01T00:00:00Z</cp:lastPrinted>
  <dcterms:created xsi:type="dcterms:W3CDTF">2003-05-19T12:33:01Z</dcterms:created>
  <dcterms:modified xsi:type="dcterms:W3CDTF">2020-12-20T16:47:07Z</dcterms:modified>
</cp:coreProperties>
</file>