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83" r:id="rId11"/>
    <p:sldId id="273" r:id="rId12"/>
    <p:sldId id="265" r:id="rId13"/>
    <p:sldId id="266" r:id="rId14"/>
    <p:sldId id="267" r:id="rId15"/>
    <p:sldId id="281" r:id="rId16"/>
    <p:sldId id="268" r:id="rId17"/>
    <p:sldId id="284" r:id="rId18"/>
    <p:sldId id="282" r:id="rId19"/>
    <p:sldId id="272" r:id="rId20"/>
    <p:sldId id="279" r:id="rId21"/>
    <p:sldId id="280" r:id="rId22"/>
    <p:sldId id="276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6009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598CE5-1281-42BF-AD4B-B41CAF1860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BF89A37-073F-4687-9960-7AE25599B9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CB2F9A-D365-40AB-825C-2594E1000809}" type="datetime1">
              <a:rPr lang="en-US" altLang="en-US"/>
              <a:pPr>
                <a:defRPr/>
              </a:pPr>
              <a:t>12/20/2020</a:t>
            </a:fld>
            <a:endParaRPr lang="en-US" alt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27A1E4DB-CF00-4C40-930C-3DE21293AC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8AC6F365-C84B-4529-83F5-FA79B1E703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198EECB-8F18-4682-B649-4544F26A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A0805342-5163-430F-B970-56EB14FF294E}"/>
              </a:ext>
            </a:extLst>
          </p:cNvPr>
          <p:cNvSpPr>
            <a:spLocks noChangeArrowheads="1"/>
          </p:cNvSpPr>
          <p:nvPr/>
        </p:nvSpPr>
        <p:spPr bwMode="auto">
          <a:xfrm rot="20301169">
            <a:off x="990600" y="-304800"/>
            <a:ext cx="7297738" cy="6035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6F1F44-A27B-4D3A-9CBF-E425BE04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382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F194227-6B0C-4DBB-A7A6-04B7BED63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457200" cy="609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E95D469-B0C8-486A-905B-76264D98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1066800" cy="1143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086600" cy="2667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C6CD8FB-CF3E-4F32-83F9-0BCB80865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162BE-7752-4CE9-AB72-5E26B23D7B27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D5CE450-C640-4B5F-8717-80500AC6D8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5165F5-F4E5-4257-AAE4-6E88FDB2A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F980F094-BCBC-45A6-B6F7-19504620EA8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D125DF-9E16-471E-86BE-2195D96E5D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DFAE-08F7-4245-8BF3-ACF91369E4A1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9597D2-9B53-416B-B3E8-4230FC2FA8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2D6D9C3-5BEC-47A1-AEE4-E19C436DD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E0BE-B514-48EF-B79C-4C3CFFD216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6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E6918E-4B14-4A39-BE0E-5F338FC82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E80B-3AFA-408D-ADB1-091FAE1CC149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BF808E-5E76-41E4-9F20-6D08BDD7B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28FA1E8-B563-46D0-9C12-8A7EA08A2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1419-4552-4C29-B9E9-E57372B3F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15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CB83E4-BA01-462A-A4EC-5D1EDB3C0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A28FD-3800-49E5-B00F-EE66257FD968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86A90-96DD-4EEE-97D5-DEF965533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E78FABF-5560-48AA-84E1-DAF3F9CF3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C106-2165-49F0-86E2-608CD2EF64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41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85BA33-63AB-4AB7-9135-97CC48968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2191-0D0B-42C1-92BD-12322BD3D374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9772A3-9F54-4FD6-A4F7-F5338D09B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48B3326-BF8A-41E1-9B16-E5DFE2BCCA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9CE09-1E45-4553-94A9-E2B5BD274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7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B398E5-4791-4DDB-9000-F955CE82C3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2C92-63CD-4A83-8D67-AA04AF83BEF4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884025-B7EB-4265-A769-703B2B14D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79664A3-901D-486F-8FE4-2A87B422F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F9904-8A81-4DF6-A65D-60DF95149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79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C571B4-A079-43A0-9D50-9AAEF8B0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866F-1A77-4088-ADC0-28949B792B3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CAD3D-575B-4B25-8D66-4D2BC9A31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166BFA6-3530-4132-BABD-2228BDCD1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F1F2-5526-4036-9BE9-ED7484486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096F5E-489B-4977-A2CC-8EC5D4244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D9B7-0E76-4CC5-BC01-4AB0844F9C20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19D5B0-6172-44DB-898F-EFFCA4238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25657B8-7ED2-45A2-A063-99141F9346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154E-86BB-4561-8C69-050AB7EC9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70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1ABDE1-28C8-4589-BCF2-34FF9D7EA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88590-80CC-475E-8568-E5CB88C22C4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FD9DB0-3086-4853-A405-8F0F26ED8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293B1DE-1207-42FE-B1D3-CDA68F4CE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62A5-3543-48E0-9877-F7BF9047F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61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DCE323-90BD-4BDE-84EF-D0CCE94944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5DAA-6AF9-4D7F-9838-BC42DADBFB22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244A6B-D52F-4604-AD42-859EE38A18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0E57424-EBF6-46A5-BB99-299E666F9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F149-FB41-4F2E-AE66-E474AC0F5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6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30981-F965-4FD4-91FD-84C72E0EA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54EF-E209-45E2-86E3-65B176875ED2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5375E5-4BDE-4BDA-A2AB-FF32587CC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4C083EF-51E4-4302-8996-BFA778485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F42A-632F-42BA-8F77-3CF248DF3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1FB3F-FA91-4195-B1DA-C2D99558A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C76E9-8EE8-4DC8-AC9E-23BC9F2426C1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BAF56A-301E-416D-9229-64A5E018B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766C011-D6B6-455A-8B39-5725AFF57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DE28-E762-4D77-BD97-6873DEC57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0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B8C7E7A7-E00A-46FD-98EB-5E13299AD9C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0"/>
            <a:ext cx="9144000" cy="1752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5064FE20-CBF9-4417-ACBE-663264880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457200" cy="609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61A294E7-BC74-49D4-A806-FBD790407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427038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AC1B7798-F915-4145-8298-6AED67C33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4AE77FF8-20D6-4C79-BC20-67E4FDE1D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D6706C-13B7-401E-8BA6-3E8D4363B7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66B502-52A9-4D98-8041-8C51CB9BBD22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FBB6B06-5B62-46C7-82C7-58EC2D332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4038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923A32C-6A2D-4F7E-A66C-BE4618A9AC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324600"/>
            <a:ext cx="16002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5614792-D77E-4225-92EE-E94BE5929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earch.barnesandnoble.com/booksearch/isbnInquiry.asp?userid=RA1T4ub9zE&amp;isbn=0802804632&amp;itm=2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http:/home.snu.edu/~hculbert/ppt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www.uscwm.org/mobilization_division/resources/cv/india.gif&amp;imgrefurl=http://www.uscwm.org/mobilization_division/resources/cv/catchvision.html&amp;h=173&amp;w=197&amp;prev=/images%3Fq%3Dindia.gif%26start%3D220%26svnum%3D10%26hl%3Den%26sa%3D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0433608-9F80-4773-9B7F-A328AE2CCB0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F05BF4-472A-4354-A019-D97802A0F016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FB1AC24-2FDC-4AB0-AF79-157C97459E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3A7F03-2CE3-4273-BD35-37BD8F4A1985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D89FDCA-2306-4BD6-8B45-7D54232ADD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086600" cy="3733800"/>
          </a:xfrm>
        </p:spPr>
        <p:txBody>
          <a:bodyPr/>
          <a:lstStyle/>
          <a:p>
            <a:r>
              <a:rPr lang="en-US" altLang="en-US" sz="5400"/>
              <a:t>Donald McGavran and the Church Growth Movement</a:t>
            </a:r>
            <a:br>
              <a:rPr lang="en-US" altLang="en-US" sz="5400"/>
            </a:br>
            <a:r>
              <a:rPr lang="en-US" altLang="en-US" sz="2400"/>
              <a:t>for Church Health/Growth and Christian Mission</a:t>
            </a:r>
            <a:endParaRPr lang="en-US" altLang="en-US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61E5704F-40AA-4A60-921E-155ACB1893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096000" cy="762000"/>
          </a:xfrm>
        </p:spPr>
        <p:txBody>
          <a:bodyPr/>
          <a:lstStyle/>
          <a:p>
            <a:r>
              <a:rPr lang="en-US" altLang="en-US" sz="2000"/>
              <a:t>Howard Culbertson</a:t>
            </a:r>
          </a:p>
          <a:p>
            <a:r>
              <a:rPr lang="en-US" altLang="en-US" sz="2000"/>
              <a:t>Southern Nazarene University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0DD3D-E3D3-46FF-8135-F85E23D77F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2D05F6-2DDE-4AC6-8D17-385500F0A659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973FF-22F4-4E49-AA78-EDCFB676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F1920-0B86-4AC6-A65D-FD4C79471B2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5638ED6E-7EB5-412B-9F58-7CDA8F7B2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Taking stock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7E40F1F8-4499-4CF0-8664-9359F14B2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en-US"/>
              <a:t>1933 — McGravan’s mission had 2,000 believers.  Like many organizations in India, they had been growing 1% a year for decades.  </a:t>
            </a:r>
          </a:p>
          <a:p>
            <a:r>
              <a:rPr lang="en-US" altLang="en-US"/>
              <a:t>Some, however, were growing at 50% and 100% per decade.  </a:t>
            </a:r>
          </a:p>
          <a:p>
            <a:pPr lvl="1"/>
            <a:r>
              <a:rPr lang="en-US" altLang="en-US"/>
              <a:t>McGavran:  “I have to find out what these people are doing that other people are not!”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1B62B7-6800-4476-92D9-E6B23F7E1C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F132E8-67AF-47CC-9D0A-886E23FE0879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2B8717-F2AF-400F-BEC8-D02DF01A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5783C-5CD4-4882-8372-3354A107C24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022BC39-DC9A-4528-8DF5-0AE15A1F5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Enter:</a:t>
            </a:r>
            <a:r>
              <a:rPr lang="en-US" altLang="en-US"/>
              <a:t> J. Waskom Pickett	</a:t>
            </a:r>
          </a:p>
        </p:txBody>
      </p:sp>
      <p:pic>
        <p:nvPicPr>
          <p:cNvPr id="14341" name="Picture 4">
            <a:extLst>
              <a:ext uri="{FF2B5EF4-FFF2-40B4-BE49-F238E27FC236}">
                <a16:creationId xmlns:a16="http://schemas.microsoft.com/office/drawing/2014/main" id="{4925B5CF-3AC5-4585-B750-520A684D8C87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0200"/>
            <a:ext cx="2100263" cy="2895600"/>
          </a:xfrm>
          <a:noFill/>
        </p:spPr>
      </p:pic>
      <p:sp>
        <p:nvSpPr>
          <p:cNvPr id="14342" name="Text Box 5">
            <a:extLst>
              <a:ext uri="{FF2B5EF4-FFF2-40B4-BE49-F238E27FC236}">
                <a16:creationId xmlns:a16="http://schemas.microsoft.com/office/drawing/2014/main" id="{D61F742F-296F-4722-8C19-CB800220C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86000"/>
            <a:ext cx="51054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McGavran said:  “I lit my candle at his fire.”</a:t>
            </a:r>
          </a:p>
          <a:p>
            <a:pPr>
              <a:spcBef>
                <a:spcPct val="50000"/>
              </a:spcBef>
            </a:pPr>
            <a:endParaRPr lang="en-US" altLang="en-US" sz="3600"/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Who was this man?</a:t>
            </a:r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8F711B-25E8-4981-ADC7-AB7C0EE1BE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69A38-69C5-40CE-8C33-2A660D4E43E4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715836-0C1F-4BC8-B3BA-EB430197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60867-A3B2-4260-8786-515D000DBFDC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4E1140E-CEFC-47F7-B4DE-F69A741E6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1936 Pickett was studying the validity of “mass movements” to Christ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McGavran traveled with him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81F43-5D0A-4A84-B773-F98CFC027A3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4B318E-05CF-4EE2-81FB-BB9EA4D5A315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731A-31F6-448C-8507-90E598FD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16A2-5434-4984-BA03-D3CB2FF3032C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BFBA465B-6491-4139-82A3-72CCD15D2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Pickett’s legacy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7A0BC5BE-87A5-44E6-B249-DB0C21EDE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Pragmatic, research-based orientation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Keen awareness of social networks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Burden for reaching the masses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Study of reasons why people become Christians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Seeing discipling and “perfection” as integral parts of evangelism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A157FB-7A62-43B2-AD2E-F946F2C50A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58FB69-F805-4D0B-BF26-A022BE9319E1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7EF2F64-4817-43A6-828A-D76106BB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C6B64-5344-47CD-88C1-A77E8BBC9F8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6B98829-7269-45FC-BC2F-25C7321F3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1936 McGavran left administrative position; spent next 18 years in church planting </a:t>
            </a:r>
          </a:p>
          <a:p>
            <a:pPr lvl="1"/>
            <a:r>
              <a:rPr lang="en-US" altLang="en-US"/>
              <a:t>(15 churches/ 1000 converts)</a:t>
            </a:r>
          </a:p>
          <a:p>
            <a:pPr lvl="1"/>
            <a:r>
              <a:rPr lang="en-US" altLang="en-US"/>
              <a:t>"Service is good, but it must never be substituted for finding the lost” and organizing them into communities of faith.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6DEF3-D465-42F7-A91A-055AD84D07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14816E-CF26-4C74-A233-0A662DAECFE7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DD6CC-7A0A-4B3E-847B-A9D7BA81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3CCFA-9352-4E9E-8197-FB9A97131467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9C6116D-37DA-499E-8208-E5FB46A79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0BABED6C-8B63-4F32-8023-8673ADB042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en-US" sz="2800"/>
              <a:t>1955 wrote book:  “Bridges of God”</a:t>
            </a:r>
          </a:p>
          <a:p>
            <a:pPr lvl="1"/>
            <a:r>
              <a:rPr lang="en-US" altLang="en-US" sz="2400"/>
              <a:t>Importance of family/friendship networks</a:t>
            </a:r>
          </a:p>
          <a:p>
            <a:pPr lvl="1"/>
            <a:r>
              <a:rPr lang="en-US" altLang="en-US" sz="2400"/>
              <a:t>Hint of Homogeneous Unit Principle</a:t>
            </a:r>
          </a:p>
          <a:p>
            <a:pPr lvl="2"/>
            <a:r>
              <a:rPr lang="en-US" altLang="en-US" sz="2000"/>
              <a:t>“People like to become Christians without feeling they have to cross racial, linguistic, social or class boundaries.”</a:t>
            </a:r>
          </a:p>
        </p:txBody>
      </p:sp>
      <p:pic>
        <p:nvPicPr>
          <p:cNvPr id="18438" name="Picture 3">
            <a:extLst>
              <a:ext uri="{FF2B5EF4-FFF2-40B4-BE49-F238E27FC236}">
                <a16:creationId xmlns:a16="http://schemas.microsoft.com/office/drawing/2014/main" id="{E9022960-AAFA-4900-ADF9-A5F1EDCA96E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685800"/>
            <a:ext cx="1193800" cy="16764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8083D-F265-4E2C-8382-7343F78732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80E54B-C83C-468C-8156-F12F24650B59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801C4-7C78-42D8-835A-DDBC0647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BA96-0844-46FF-901B-70C7C29FE276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3982EFBB-3440-4A6F-B9AA-455C8E70C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821AF530-01BF-43A5-ACE6-AE08D83F7C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705600" cy="4114800"/>
          </a:xfrm>
        </p:spPr>
        <p:txBody>
          <a:bodyPr/>
          <a:lstStyle/>
          <a:p>
            <a:r>
              <a:rPr lang="en-US" altLang="en-US" sz="2800"/>
              <a:t>1961 Church Growth Institute in Oregon; 1965 moved to Fuller Seminary</a:t>
            </a:r>
          </a:p>
          <a:p>
            <a:pPr lvl="1"/>
            <a:r>
              <a:rPr lang="en-US" altLang="en-US" sz="2400"/>
              <a:t>Plan: educate furloughed missionaries</a:t>
            </a:r>
          </a:p>
          <a:p>
            <a:pPr lvl="1"/>
            <a:r>
              <a:rPr lang="en-US" altLang="en-US" sz="2400"/>
              <a:t>Eventually, Americans would come to dominate the “church growth movement”</a:t>
            </a:r>
          </a:p>
        </p:txBody>
      </p:sp>
      <p:pic>
        <p:nvPicPr>
          <p:cNvPr id="19462" name="Picture 5">
            <a:extLst>
              <a:ext uri="{FF2B5EF4-FFF2-40B4-BE49-F238E27FC236}">
                <a16:creationId xmlns:a16="http://schemas.microsoft.com/office/drawing/2014/main" id="{7972AEED-A67E-4BF5-9121-8358ADFCCFD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92938" y="457200"/>
            <a:ext cx="1641475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C88222-53DB-4D4E-89C8-57DE7527C6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0A1F6C-CC58-433C-9F2F-4C9CFCAB054A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277C9-16AD-4348-AFAB-9C79CDDD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B0B9C-82C0-4734-99B8-77B4EF5387A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7DF7C03-C83F-48E6-B6CB-27FDEA36B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Students’ first publications</a:t>
            </a:r>
          </a:p>
          <a:p>
            <a:pPr lvl="2"/>
            <a:r>
              <a:rPr lang="en-US" altLang="en-US"/>
              <a:t>"New patterns of church growth in Brazil" by William R. Read (1965) </a:t>
            </a:r>
          </a:p>
          <a:p>
            <a:pPr lvl="2"/>
            <a:r>
              <a:rPr lang="en-US" altLang="en-US"/>
              <a:t>"Wildfire: church growth in Korea" by Roy E. Shearer (1966)</a:t>
            </a:r>
          </a:p>
          <a:p>
            <a:pPr lvl="2"/>
            <a:r>
              <a:rPr lang="en-US" altLang="en-US"/>
              <a:t>“New Testament Fire in the Philippines” by Jim Montgomery (1972)</a:t>
            </a:r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F960E-F26A-48E9-89E8-30FEBA1A7C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8ECED1-7402-441D-A31C-0533E3F31966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1C2CB-83DB-4BAE-86E0-F16B8377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9E67-764D-4592-8C8C-EB7FC5F92F57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43EEC15B-A1BF-4904-A063-5F4F9E154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72514AC2-4A86-4F9B-8033-F821B94163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1970 Published “Understanding Church Growth”</a:t>
            </a:r>
          </a:p>
          <a:p>
            <a:endParaRPr lang="en-US" altLang="en-US" sz="2800"/>
          </a:p>
        </p:txBody>
      </p:sp>
      <p:pic>
        <p:nvPicPr>
          <p:cNvPr id="21510" name="Picture 4" descr="Book Cover">
            <a:hlinkClick r:id="rId2"/>
            <a:extLst>
              <a:ext uri="{FF2B5EF4-FFF2-40B4-BE49-F238E27FC236}">
                <a16:creationId xmlns:a16="http://schemas.microsoft.com/office/drawing/2014/main" id="{700E5F21-F3D4-4265-9155-E3E1046428E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429000"/>
            <a:ext cx="800100" cy="12461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7D1BC9-A8EE-4902-8E3B-AE2D9969A1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E78935-1DD1-4900-8100-3C379714DFB3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02A628-A793-43A4-918B-5F1BE281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05C87-6418-4CD9-BB95-95D9C14BA98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CB25E46E-1110-4A55-B122-113906CE4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McGavran’s use of </a:t>
            </a:r>
            <a:br>
              <a:rPr lang="en-US" altLang="en-US"/>
            </a:br>
            <a:r>
              <a:rPr lang="en-US" altLang="en-US"/>
              <a:t>scientific method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CB2045EC-D915-48D8-B9FB-74E114A09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Gather data</a:t>
            </a:r>
          </a:p>
          <a:p>
            <a:r>
              <a:rPr lang="en-US" altLang="en-US"/>
              <a:t>Construct hypothesis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	(potential solution)</a:t>
            </a:r>
          </a:p>
          <a:p>
            <a:r>
              <a:rPr lang="en-US" altLang="en-US"/>
              <a:t>Test hypothesis</a:t>
            </a:r>
          </a:p>
          <a:p>
            <a:r>
              <a:rPr lang="en-US" altLang="en-US"/>
              <a:t>Establish principle</a:t>
            </a:r>
          </a:p>
        </p:txBody>
      </p:sp>
      <p:pic>
        <p:nvPicPr>
          <p:cNvPr id="22534" name="Picture 4">
            <a:extLst>
              <a:ext uri="{FF2B5EF4-FFF2-40B4-BE49-F238E27FC236}">
                <a16:creationId xmlns:a16="http://schemas.microsoft.com/office/drawing/2014/main" id="{C00F6AE4-2637-4A2F-B0B1-E133702E8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18986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47B826-608B-4916-A2C8-91B718AFB2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3DF5C8-9317-4F40-B13C-3431872BEEE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0978E8-5A3F-4DC0-B55E-51F002AC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6587B-7B2E-40A2-BD39-F0231F5E47E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6FA374B9-158F-4359-B07C-8C34E3820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524000"/>
          </a:xfrm>
        </p:spPr>
        <p:txBody>
          <a:bodyPr/>
          <a:lstStyle/>
          <a:p>
            <a:r>
              <a:rPr lang="en-US" altLang="en-US"/>
              <a:t>Donald McGavran</a:t>
            </a:r>
            <a:br>
              <a:rPr lang="en-US" altLang="en-US"/>
            </a:br>
            <a:r>
              <a:rPr lang="en-US" altLang="en-US" sz="2800"/>
              <a:t>Father of the Church Growth movement</a:t>
            </a:r>
            <a:endParaRPr lang="en-US" altLang="en-US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D3884CC7-1A03-464E-8514-2B5320044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Born in India in 1897</a:t>
            </a:r>
          </a:p>
          <a:p>
            <a:r>
              <a:rPr lang="en-US" altLang="en-US" sz="2800"/>
              <a:t>Parents and grandparents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   were missionaries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to India</a:t>
            </a:r>
          </a:p>
        </p:txBody>
      </p:sp>
      <p:pic>
        <p:nvPicPr>
          <p:cNvPr id="5126" name="Picture 4">
            <a:extLst>
              <a:ext uri="{FF2B5EF4-FFF2-40B4-BE49-F238E27FC236}">
                <a16:creationId xmlns:a16="http://schemas.microsoft.com/office/drawing/2014/main" id="{91A43BC7-686B-41F0-9219-4B8417DA3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6385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F24926-0E85-4C7D-A405-0B6FDAE0B20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CB2FBE-5ED3-491C-9109-4F1E6C546F36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BE15AF-A199-471F-A4E2-D023A00C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7746-3808-4FE0-8A75-5045BAD47E0C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183B148A-CC92-422D-ABC3-2D9C2705E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McGavran’s 3 questions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FC71EA68-DC1F-420B-83C4-35D695278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r>
              <a:rPr lang="en-US" altLang="en-US"/>
              <a:t>When a church is growing, </a:t>
            </a:r>
            <a:r>
              <a:rPr lang="en-US" altLang="en-US" b="1"/>
              <a:t>why</a:t>
            </a:r>
            <a:r>
              <a:rPr lang="en-US" altLang="en-US"/>
              <a:t> is it growing?</a:t>
            </a:r>
          </a:p>
          <a:p>
            <a:r>
              <a:rPr lang="en-US" altLang="en-US"/>
              <a:t>What </a:t>
            </a:r>
            <a:r>
              <a:rPr lang="en-US" altLang="en-US" b="1"/>
              <a:t>barriers, obstructions or sicknesses</a:t>
            </a:r>
            <a:r>
              <a:rPr lang="en-US" altLang="en-US"/>
              <a:t> prevent the natural life, vitality and growth of churches?</a:t>
            </a:r>
          </a:p>
          <a:p>
            <a:r>
              <a:rPr lang="en-US" altLang="en-US"/>
              <a:t>What </a:t>
            </a:r>
            <a:r>
              <a:rPr lang="en-US" altLang="en-US" b="1"/>
              <a:t>reproducible principles</a:t>
            </a:r>
            <a:r>
              <a:rPr lang="en-US" altLang="en-US"/>
              <a:t> operative in  growing churches can be used elsewhere?</a:t>
            </a:r>
          </a:p>
        </p:txBody>
      </p:sp>
      <p:pic>
        <p:nvPicPr>
          <p:cNvPr id="23558" name="Picture 4">
            <a:extLst>
              <a:ext uri="{FF2B5EF4-FFF2-40B4-BE49-F238E27FC236}">
                <a16:creationId xmlns:a16="http://schemas.microsoft.com/office/drawing/2014/main" id="{C10050E1-7145-40F0-BA18-024FE3E6A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85800"/>
            <a:ext cx="1905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D51D49B3-EBED-4E5B-9669-ECDDC25AC29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F41A69-E763-4C53-A849-C02D6F772940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A00CDC2-C407-4016-BD92-9B83442D10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4399A7-1C14-4851-B106-5E58C7B822E9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62C2A82B-F2CB-4BE2-AC7E-746A205F09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“God wants His lost sheep found”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9FF3D31-ECE4-4DD9-84BD-1537362BD3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6019800" cy="2514600"/>
          </a:xfrm>
        </p:spPr>
        <p:txBody>
          <a:bodyPr/>
          <a:lstStyle/>
          <a:p>
            <a:r>
              <a:rPr lang="en-US" altLang="en-US"/>
              <a:t>How can we do the most effective job in serving Him to accomplish that task?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EB6C890F-011D-4BB2-99ED-A8601EA9FCA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A4A7C3-AF74-4FF2-8F96-F20ECFF412C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3D9F95C-607C-429B-B385-2124764B12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1928ED-68E6-43AD-B99D-7D106C948BF9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5ECD1C6B-CBA6-4D5F-9C4B-EB6880D0B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/>
              <a:t>McGavran and the modern Church Growth Movement</a:t>
            </a:r>
            <a:br>
              <a:rPr lang="en-US" altLang="en-US" sz="5400"/>
            </a:br>
            <a:endParaRPr lang="en-US" altLang="en-US"/>
          </a:p>
        </p:txBody>
      </p:sp>
      <p:pic>
        <p:nvPicPr>
          <p:cNvPr id="25605" name="Picture 6">
            <a:extLst>
              <a:ext uri="{FF2B5EF4-FFF2-40B4-BE49-F238E27FC236}">
                <a16:creationId xmlns:a16="http://schemas.microsoft.com/office/drawing/2014/main" id="{921DF50E-6B5E-4EC9-BA5C-A02A9BFFA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917575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066D55F-93BE-4365-9B74-EAE196DC9F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26627" name="Subtitle 2">
            <a:extLst>
              <a:ext uri="{FF2B5EF4-FFF2-40B4-BE49-F238E27FC236}">
                <a16:creationId xmlns:a16="http://schemas.microsoft.com/office/drawing/2014/main" id="{C436A601-B5FD-42DC-9466-40AE82AB29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2063B-8FE6-4EE7-BFC9-D4BBAB1E0B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A6BFC5-157E-4AE2-A368-2456F1ECE825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49B00-C9EA-4B47-AFC1-28FC6E7603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965894-5147-4EA0-BAAA-0F97AD5B8A34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09E0A-21D8-494B-99F0-B77FEEA220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3B6F69-0C3D-4DF9-B6A0-4E0481A2D349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EB8B5F-77AC-4A39-8F4F-10FF3B96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0D04-ED43-493A-9E56-481338050A8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C459CB6-7CCC-4EFC-8BB5-836156F8A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As a student at Butler University . . 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“My father has done enough for the Lord.  It is time for me to strike out for myself and earn some money.”</a:t>
            </a:r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F521C14-4F5D-4760-8939-8F38D3782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3733800"/>
            <a:ext cx="15509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8">
            <a:extLst>
              <a:ext uri="{FF2B5EF4-FFF2-40B4-BE49-F238E27FC236}">
                <a16:creationId xmlns:a16="http://schemas.microsoft.com/office/drawing/2014/main" id="{2AFB190E-F27B-4E8F-9A9C-9E1C05FA3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chemeClr val="tx2"/>
                </a:solidFill>
                <a:latin typeface="Tahoma" panose="020B0604030504040204" pitchFamily="34" charset="0"/>
              </a:rPr>
              <a:t>Captured by materialism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C4AE5-6AB9-45D0-B7D2-9468E8917B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D9653B-DCAE-4E77-B414-EC9CCC09B04F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91AF5-FD58-4234-92BF-4AAF854C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83F76-7C5D-42F8-9390-E248D6B7771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076A93FD-11B3-4262-B695-A8D4003A0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change of direction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A5FEA2E3-6FA0-45C5-B91B-9E4F514AF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Gave life to Christ, felt call to ministry</a:t>
            </a:r>
          </a:p>
          <a:p>
            <a:r>
              <a:rPr lang="en-US" altLang="en-US"/>
              <a:t>Impact of Student Volunteer Movement</a:t>
            </a:r>
          </a:p>
          <a:p>
            <a:r>
              <a:rPr lang="en-US" altLang="en-US"/>
              <a:t>Ph.D. dissertation on Hinduism and Christianity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81002D-FA0D-4645-BF38-0097E76D71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4F48F8-CDB5-4792-B2EE-F421ABBD3E43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856B9A-3A77-4438-B9F5-C924B4D5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A8785-3BF2-439C-B64B-6A2AE1382312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AB33988-D39A-4C15-AC55-121D44A1E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to India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EC9F8B57-DFCC-47B0-80CE-76BCD1962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1923: Returned to India as a missionary with the Christian Church (Disciples of Christ)</a:t>
            </a:r>
          </a:p>
        </p:txBody>
      </p:sp>
      <p:pic>
        <p:nvPicPr>
          <p:cNvPr id="8198" name="Picture 9">
            <a:hlinkClick r:id="rId2"/>
            <a:extLst>
              <a:ext uri="{FF2B5EF4-FFF2-40B4-BE49-F238E27FC236}">
                <a16:creationId xmlns:a16="http://schemas.microsoft.com/office/drawing/2014/main" id="{A1205D4D-4779-49D3-A70A-FEC00FD68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8956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6415C5-46F1-4648-8F50-2A63D18E4B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B6C7A09-DE24-409D-A2E7-3D039B66FBD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2D74E1-640A-415F-86BB-E47DA251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32FC1-D073-4D16-8146-9548C9EC4CF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932F72E2-1BE8-4B62-8500-1D54A7B08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6629400" cy="1066800"/>
          </a:xfrm>
        </p:spPr>
        <p:txBody>
          <a:bodyPr/>
          <a:lstStyle/>
          <a:p>
            <a:r>
              <a:rPr lang="en-US" altLang="en-US"/>
              <a:t>Missionary administrator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81C893E2-490F-48D4-A6D1-4ACA03657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848600" cy="3276600"/>
          </a:xfrm>
        </p:spPr>
        <p:txBody>
          <a:bodyPr/>
          <a:lstStyle/>
          <a:p>
            <a:r>
              <a:rPr lang="en-US" altLang="en-US"/>
              <a:t>Director of religious education</a:t>
            </a:r>
          </a:p>
          <a:p>
            <a:r>
              <a:rPr lang="en-US" altLang="en-US"/>
              <a:t>Superintendent of leprosy home and hospital</a:t>
            </a:r>
          </a:p>
          <a:p>
            <a:r>
              <a:rPr lang="en-US" altLang="en-US"/>
              <a:t>Translated Gospels into Chattisgarhi dialect</a:t>
            </a:r>
          </a:p>
        </p:txBody>
      </p:sp>
      <p:pic>
        <p:nvPicPr>
          <p:cNvPr id="9222" name="Picture 4">
            <a:extLst>
              <a:ext uri="{FF2B5EF4-FFF2-40B4-BE49-F238E27FC236}">
                <a16:creationId xmlns:a16="http://schemas.microsoft.com/office/drawing/2014/main" id="{3D372E99-22C5-44FF-8C11-1D622E3A7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455738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3B1B02-B77E-4DA3-8ADF-3CEDBD250D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0F0EA8-4998-4DC9-80EA-01EF69E2C5EE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535A48-FE20-402E-AD84-2DB86338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C8E71-602D-4D1F-9DCB-A6509D2A640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116655C-9DA0-4513-96E3-17BCBBFF7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400800" cy="1066800"/>
          </a:xfrm>
        </p:spPr>
        <p:txBody>
          <a:bodyPr/>
          <a:lstStyle/>
          <a:p>
            <a:r>
              <a:rPr lang="en-US" altLang="en-US" sz="4000"/>
              <a:t>It wasn’t all office work</a:t>
            </a:r>
            <a:endParaRPr lang="en-US" altLang="en-US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F268E76E-E32D-441E-92FF-BE7C8A37E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Fought off a wounded tiger and a wild boar</a:t>
            </a:r>
          </a:p>
          <a:p>
            <a:r>
              <a:rPr lang="en-US" altLang="en-US"/>
              <a:t>Ended a cholera epidemic</a:t>
            </a:r>
          </a:p>
          <a:p>
            <a:r>
              <a:rPr lang="en-US" altLang="en-US"/>
              <a:t>Climbed the Himalayas</a:t>
            </a:r>
          </a:p>
        </p:txBody>
      </p:sp>
      <p:pic>
        <p:nvPicPr>
          <p:cNvPr id="10246" name="Picture 5">
            <a:extLst>
              <a:ext uri="{FF2B5EF4-FFF2-40B4-BE49-F238E27FC236}">
                <a16:creationId xmlns:a16="http://schemas.microsoft.com/office/drawing/2014/main" id="{57F6CBC5-DFB1-49C0-B5FF-E6F45D519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11188"/>
            <a:ext cx="1981200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>
            <a:extLst>
              <a:ext uri="{FF2B5EF4-FFF2-40B4-BE49-F238E27FC236}">
                <a16:creationId xmlns:a16="http://schemas.microsoft.com/office/drawing/2014/main" id="{C736C52B-746B-418C-8087-E11418A34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33763"/>
            <a:ext cx="4495800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AutoShape 7">
            <a:hlinkClick r:id="" action="ppaction://noaction" highlightClick="1">
              <a:snd r:embed="rId4" name="miss-tigergrowl.wav"/>
            </a:hlinkClick>
            <a:extLst>
              <a:ext uri="{FF2B5EF4-FFF2-40B4-BE49-F238E27FC236}">
                <a16:creationId xmlns:a16="http://schemas.microsoft.com/office/drawing/2014/main" id="{2A514680-C544-4AC5-A055-905FB378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533400" cy="6096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55701-B441-41C9-8583-D23ADA49D4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8050ED-E211-4A7D-9A1C-B7FA94DA950A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3C67A-2D5C-48D8-A31B-992C647A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63AB9-0F57-41FF-8238-DAD90F80BE0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1268" name="Cloud">
            <a:extLst>
              <a:ext uri="{FF2B5EF4-FFF2-40B4-BE49-F238E27FC236}">
                <a16:creationId xmlns:a16="http://schemas.microsoft.com/office/drawing/2014/main" id="{36AC7868-5978-443D-9E6B-1B597B0D3D5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609600" y="4038600"/>
            <a:ext cx="8305800" cy="1219200"/>
          </a:xfrm>
          <a:custGeom>
            <a:avLst/>
            <a:gdLst>
              <a:gd name="T0" fmla="*/ 25763 w 21600"/>
              <a:gd name="T1" fmla="*/ 609600 h 21600"/>
              <a:gd name="T2" fmla="*/ 4152900 w 21600"/>
              <a:gd name="T3" fmla="*/ 1217902 h 21600"/>
              <a:gd name="T4" fmla="*/ 8298879 w 21600"/>
              <a:gd name="T5" fmla="*/ 609600 h 21600"/>
              <a:gd name="T6" fmla="*/ 4152900 w 21600"/>
              <a:gd name="T7" fmla="*/ 697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121623B-5E2B-48DE-9B62-8BCF19B32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038600"/>
          </a:xfrm>
        </p:spPr>
        <p:txBody>
          <a:bodyPr/>
          <a:lstStyle/>
          <a:p>
            <a:r>
              <a:rPr lang="en-US" altLang="en-US"/>
              <a:t>1932-- became the head of mission</a:t>
            </a:r>
          </a:p>
          <a:p>
            <a:pPr lvl="1"/>
            <a:r>
              <a:rPr lang="en-US" altLang="en-US"/>
              <a:t>Under him:</a:t>
            </a:r>
          </a:p>
          <a:p>
            <a:pPr lvl="2"/>
            <a:r>
              <a:rPr lang="en-US" altLang="en-US"/>
              <a:t>80 missionaries, 5 hospitals, high schools, primary schools, home for lepers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/>
          </a:p>
          <a:p>
            <a:pPr lvl="2"/>
            <a:r>
              <a:rPr lang="en-US" altLang="en-US"/>
              <a:t>20-30 small churches growing at 1% per year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5E8C0DD-359B-4522-A66A-8B26ED66DB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CBEAE3-0027-42E0-8FD8-91A977FC73FB}" type="datetime3">
              <a:rPr lang="en-US" altLang="en-US"/>
              <a:pPr>
                <a:defRPr/>
              </a:pPr>
              <a:t>20 December 2020</a:t>
            </a:fld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EA3096B-7117-43E7-B124-88185854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37E94-5D07-4CF5-8D3F-08CBF506092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292" name="AutoShape 7">
            <a:extLst>
              <a:ext uri="{FF2B5EF4-FFF2-40B4-BE49-F238E27FC236}">
                <a16:creationId xmlns:a16="http://schemas.microsoft.com/office/drawing/2014/main" id="{19288F48-1CFE-4F59-95DB-4508CB9EB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048000"/>
            <a:ext cx="6096000" cy="609600"/>
          </a:xfrm>
          <a:prstGeom prst="wedgeRoundRectCallout">
            <a:avLst>
              <a:gd name="adj1" fmla="val 7190"/>
              <a:gd name="adj2" fmla="val 9505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9AAC627F-EEE4-462E-8638-BCCB6D9DD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McGavran’s conclusion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3C957574-8767-4AA6-8CE5-994E33889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Large amounts of money producing small results</a:t>
            </a:r>
          </a:p>
          <a:p>
            <a:r>
              <a:rPr lang="en-US" altLang="en-US"/>
              <a:t>“It offended my Scottish nature.”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400"/>
              <a:t>			So, what to do now?</a:t>
            </a:r>
            <a:endParaRPr lang="en-US" altLang="en-US"/>
          </a:p>
        </p:txBody>
      </p:sp>
      <p:pic>
        <p:nvPicPr>
          <p:cNvPr id="12295" name="Picture 6">
            <a:extLst>
              <a:ext uri="{FF2B5EF4-FFF2-40B4-BE49-F238E27FC236}">
                <a16:creationId xmlns:a16="http://schemas.microsoft.com/office/drawing/2014/main" id="{C2963967-2D52-4424-B993-B986A67A2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9175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quares">
  <a:themeElements>
    <a:clrScheme name="Squares 1">
      <a:dk1>
        <a:srgbClr val="000000"/>
      </a:dk1>
      <a:lt1>
        <a:srgbClr val="00CC99"/>
      </a:lt1>
      <a:dk2>
        <a:srgbClr val="FFCC00"/>
      </a:dk2>
      <a:lt2>
        <a:srgbClr val="009900"/>
      </a:lt2>
      <a:accent1>
        <a:srgbClr val="009999"/>
      </a:accent1>
      <a:accent2>
        <a:srgbClr val="6600CC"/>
      </a:accent2>
      <a:accent3>
        <a:srgbClr val="AAE2CA"/>
      </a:accent3>
      <a:accent4>
        <a:srgbClr val="000000"/>
      </a:accent4>
      <a:accent5>
        <a:srgbClr val="AACACA"/>
      </a:accent5>
      <a:accent6>
        <a:srgbClr val="5C00B9"/>
      </a:accent6>
      <a:hlink>
        <a:srgbClr val="008000"/>
      </a:hlink>
      <a:folHlink>
        <a:srgbClr val="5F5F5F"/>
      </a:folHlink>
    </a:clrScheme>
    <a:fontScheme name="Squar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quares 1">
        <a:dk1>
          <a:srgbClr val="000000"/>
        </a:dk1>
        <a:lt1>
          <a:srgbClr val="00CC99"/>
        </a:lt1>
        <a:dk2>
          <a:srgbClr val="FFCC00"/>
        </a:dk2>
        <a:lt2>
          <a:srgbClr val="009900"/>
        </a:lt2>
        <a:accent1>
          <a:srgbClr val="009999"/>
        </a:accent1>
        <a:accent2>
          <a:srgbClr val="6600CC"/>
        </a:accent2>
        <a:accent3>
          <a:srgbClr val="AAE2CA"/>
        </a:accent3>
        <a:accent4>
          <a:srgbClr val="000000"/>
        </a:accent4>
        <a:accent5>
          <a:srgbClr val="AACACA"/>
        </a:accent5>
        <a:accent6>
          <a:srgbClr val="5C00B9"/>
        </a:accent6>
        <a:hlink>
          <a:srgbClr val="008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2">
        <a:dk1>
          <a:srgbClr val="996633"/>
        </a:dk1>
        <a:lt1>
          <a:srgbClr val="FFFFFF"/>
        </a:lt1>
        <a:dk2>
          <a:srgbClr val="A50021"/>
        </a:dk2>
        <a:lt2>
          <a:srgbClr val="660033"/>
        </a:lt2>
        <a:accent1>
          <a:srgbClr val="FF7C80"/>
        </a:accent1>
        <a:accent2>
          <a:srgbClr val="CC6600"/>
        </a:accent2>
        <a:accent3>
          <a:srgbClr val="CFAAAB"/>
        </a:accent3>
        <a:accent4>
          <a:srgbClr val="DADADA"/>
        </a:accent4>
        <a:accent5>
          <a:srgbClr val="FFBFC0"/>
        </a:accent5>
        <a:accent6>
          <a:srgbClr val="B95C00"/>
        </a:accent6>
        <a:hlink>
          <a:srgbClr val="FF9933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4">
        <a:dk1>
          <a:srgbClr val="000000"/>
        </a:dk1>
        <a:lt1>
          <a:srgbClr val="6666FF"/>
        </a:lt1>
        <a:dk2>
          <a:srgbClr val="FFFF99"/>
        </a:dk2>
        <a:lt2>
          <a:srgbClr val="800080"/>
        </a:lt2>
        <a:accent1>
          <a:srgbClr val="00CC99"/>
        </a:accent1>
        <a:accent2>
          <a:srgbClr val="FFCC00"/>
        </a:accent2>
        <a:accent3>
          <a:srgbClr val="B8B8FF"/>
        </a:accent3>
        <a:accent4>
          <a:srgbClr val="000000"/>
        </a:accent4>
        <a:accent5>
          <a:srgbClr val="AAE2CA"/>
        </a:accent5>
        <a:accent6>
          <a:srgbClr val="E7B900"/>
        </a:accent6>
        <a:hlink>
          <a:srgbClr val="D60093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5">
        <a:dk1>
          <a:srgbClr val="000000"/>
        </a:dk1>
        <a:lt1>
          <a:srgbClr val="FFFFCC"/>
        </a:lt1>
        <a:dk2>
          <a:srgbClr val="CCFFCC"/>
        </a:dk2>
        <a:lt2>
          <a:srgbClr val="800080"/>
        </a:lt2>
        <a:accent1>
          <a:srgbClr val="CC9900"/>
        </a:accent1>
        <a:accent2>
          <a:srgbClr val="FFCC66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FF99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ares 6">
        <a:dk1>
          <a:srgbClr val="660066"/>
        </a:dk1>
        <a:lt1>
          <a:srgbClr val="FFFFFF"/>
        </a:lt1>
        <a:dk2>
          <a:srgbClr val="800080"/>
        </a:dk2>
        <a:lt2>
          <a:srgbClr val="CCECFF"/>
        </a:lt2>
        <a:accent1>
          <a:srgbClr val="9900CC"/>
        </a:accent1>
        <a:accent2>
          <a:srgbClr val="CCFF33"/>
        </a:accent2>
        <a:accent3>
          <a:srgbClr val="C0AAC0"/>
        </a:accent3>
        <a:accent4>
          <a:srgbClr val="DADADA"/>
        </a:accent4>
        <a:accent5>
          <a:srgbClr val="CAAAE2"/>
        </a:accent5>
        <a:accent6>
          <a:srgbClr val="B9E72D"/>
        </a:accent6>
        <a:hlink>
          <a:srgbClr val="00CC99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7">
        <a:dk1>
          <a:srgbClr val="003366"/>
        </a:dk1>
        <a:lt1>
          <a:srgbClr val="FFFFFF"/>
        </a:lt1>
        <a:dk2>
          <a:srgbClr val="000000"/>
        </a:dk2>
        <a:lt2>
          <a:srgbClr val="000066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9966FF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ares 8">
        <a:dk1>
          <a:srgbClr val="660033"/>
        </a:dk1>
        <a:lt1>
          <a:srgbClr val="FFFFFF"/>
        </a:lt1>
        <a:dk2>
          <a:srgbClr val="000000"/>
        </a:dk2>
        <a:lt2>
          <a:srgbClr val="FFCC00"/>
        </a:lt2>
        <a:accent1>
          <a:srgbClr val="990033"/>
        </a:accent1>
        <a:accent2>
          <a:srgbClr val="FF9966"/>
        </a:accent2>
        <a:accent3>
          <a:srgbClr val="AAAAAA"/>
        </a:accent3>
        <a:accent4>
          <a:srgbClr val="DADADA"/>
        </a:accent4>
        <a:accent5>
          <a:srgbClr val="CAAAAD"/>
        </a:accent5>
        <a:accent6>
          <a:srgbClr val="E78A5C"/>
        </a:accent6>
        <a:hlink>
          <a:srgbClr val="CC33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Designs\SQUARES.POT</Template>
  <TotalTime>1159</TotalTime>
  <Words>705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Tahoma</vt:lpstr>
      <vt:lpstr>Wingdings</vt:lpstr>
      <vt:lpstr>Calibri</vt:lpstr>
      <vt:lpstr>Squares</vt:lpstr>
      <vt:lpstr>Donald McGavran and the Church Growth Movement for Church Health/Growth and Christian Mission</vt:lpstr>
      <vt:lpstr>Donald McGavran Father of the Church Growth movement</vt:lpstr>
      <vt:lpstr>PowerPoint Presentation</vt:lpstr>
      <vt:lpstr>A change of direction</vt:lpstr>
      <vt:lpstr>Back to India</vt:lpstr>
      <vt:lpstr>Missionary administrator</vt:lpstr>
      <vt:lpstr>It wasn’t all office work</vt:lpstr>
      <vt:lpstr>PowerPoint Presentation</vt:lpstr>
      <vt:lpstr>McGavran’s conclusion</vt:lpstr>
      <vt:lpstr>Taking stock</vt:lpstr>
      <vt:lpstr>Enter: J. Waskom Pickett </vt:lpstr>
      <vt:lpstr>PowerPoint Presentation</vt:lpstr>
      <vt:lpstr>Pickett’s legacy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McGavran’s use of  scientific method</vt:lpstr>
      <vt:lpstr>McGavran’s 3 questions</vt:lpstr>
      <vt:lpstr>“God wants His lost sheep found”</vt:lpstr>
      <vt:lpstr>McGavran and the modern Church Growth Movement 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Growth Movement</dc:title>
  <dc:creator>Howard Culbertson</dc:creator>
  <cp:lastModifiedBy>Howard Culbertson</cp:lastModifiedBy>
  <cp:revision>28</cp:revision>
  <cp:lastPrinted>2001-08-17T12:59:41Z</cp:lastPrinted>
  <dcterms:created xsi:type="dcterms:W3CDTF">2000-07-12T18:37:59Z</dcterms:created>
  <dcterms:modified xsi:type="dcterms:W3CDTF">2020-12-20T15:47:47Z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