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6" autoAdjust="0"/>
    <p:restoredTop sz="94647" autoAdjust="0"/>
  </p:normalViewPr>
  <p:slideViewPr>
    <p:cSldViewPr>
      <p:cViewPr varScale="1">
        <p:scale>
          <a:sx n="67" d="100"/>
          <a:sy n="67" d="100"/>
        </p:scale>
        <p:origin x="165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5FA7A0A-251D-45E3-B400-565E01E73F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08B3B38-79DC-4D35-AFD9-472407D2E1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E56BB6B-389B-4EA5-A87C-1330B960CB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PP_Matrix.ppt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8809BFA-5190-4337-B2A5-5C44D3BE6B3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1F13FA-32B6-4BE6-B989-5079371DA3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EC6D7E4-DC41-4733-8592-57E477B474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EC8DD29-C64B-45D1-8F28-D19CA62D09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DDAED0C-CCAF-4740-B3B6-07B15ADA03F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9E327B9-9F95-4B46-92AA-0B32284051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C3EA172-BAD6-4E3A-8916-5751909EBA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PP_Matrix.ppt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408061FE-6B8B-4C88-B993-74753163C1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C07775-DA18-420A-9323-AFBFE15D73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DCFF05F5-AFB4-4DEE-9DF7-F819CCEBB9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5B366FD4-F025-4BDC-BC7D-F1F1B2CE9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28D658-34B8-4759-AA17-AA837BD9C685}" type="slidenum">
              <a:rPr lang="en-GB" altLang="en-US">
                <a:latin typeface="Arial" panose="020B0604020202020204" pitchFamily="34" charset="0"/>
              </a:rPr>
              <a:pPr/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D56034C8-52C5-405A-8968-32A127C152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D02F5E3A-0C57-45DE-BCED-D98542FE8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0CE77667-8489-4BCD-8F27-ECC7C67BCE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24579" name="Rectangle 7">
            <a:extLst>
              <a:ext uri="{FF2B5EF4-FFF2-40B4-BE49-F238E27FC236}">
                <a16:creationId xmlns:a16="http://schemas.microsoft.com/office/drawing/2014/main" id="{B3BD31A3-C002-4709-AEC9-60842A2A94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E45FF6-9C1F-4CA1-80F2-7E9159162451}" type="slidenum">
              <a:rPr lang="en-GB" altLang="en-US">
                <a:latin typeface="Arial" panose="020B0604020202020204" pitchFamily="34" charset="0"/>
              </a:rPr>
              <a:pPr/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4F570F99-514D-4D6F-99EA-E20097C26B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7EE5E22-13C8-4891-8789-FA9369B90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91671D78-89AE-4613-A998-43D50883D4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26627" name="Rectangle 7">
            <a:extLst>
              <a:ext uri="{FF2B5EF4-FFF2-40B4-BE49-F238E27FC236}">
                <a16:creationId xmlns:a16="http://schemas.microsoft.com/office/drawing/2014/main" id="{66950A92-C2EE-4391-91B0-29BCA0C057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5752F8-6049-4A1E-BD8B-67E3E17C2990}" type="slidenum">
              <a:rPr lang="en-GB" altLang="en-US">
                <a:latin typeface="Arial" panose="020B0604020202020204" pitchFamily="34" charset="0"/>
              </a:rPr>
              <a:pPr/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A1B728FF-2FBE-4BBD-A193-D1CAAD847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EF14F639-8CB5-4A27-B38F-8DF208FC5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FBD109B7-7F85-4C41-A31D-A92FC09826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E1CB3B14-C368-461F-A217-8BF7C23A8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4A0B9C-5253-478A-8481-A09994072DFF}" type="slidenum">
              <a:rPr lang="en-GB" altLang="en-US">
                <a:latin typeface="Arial" panose="020B0604020202020204" pitchFamily="34" charset="0"/>
              </a:rPr>
              <a:pPr/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707716A1-D7F9-49EB-ADDB-DD2F62AA92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A4645433-CC6F-45B3-9881-4C5458865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99C7D2F-9993-476E-870C-C06F59F3AF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4CC24559-3E10-48A3-B80E-81E177DE67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4023A3-6132-4630-B306-EE75D6732C12}" type="slidenum">
              <a:rPr lang="en-GB" altLang="en-US">
                <a:latin typeface="Arial" panose="020B0604020202020204" pitchFamily="34" charset="0"/>
              </a:rPr>
              <a:pPr/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B1A76DC-7F19-4363-9510-8A4F257D9A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AF4A0194-5D2E-4A89-B879-B4FB6E551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>
            <a:extLst>
              <a:ext uri="{FF2B5EF4-FFF2-40B4-BE49-F238E27FC236}">
                <a16:creationId xmlns:a16="http://schemas.microsoft.com/office/drawing/2014/main" id="{8610F19A-DFC2-4169-8156-DF156E0D3C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2B70BC91-BFF5-43F0-921F-A63AAD4EA4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8C0DF8-59CD-4E0D-B3FE-4149D27B0ACB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B33FF58E-1098-427F-B738-19EC4FE3B1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2BB6FF61-DCEA-48E0-80A8-64E654422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2D50AF24-7637-4DB9-B3FF-F18814B1A6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AB4B1B9E-E895-4483-861B-8E98FA30C5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835D12-F8F9-4021-9682-3814CDD10999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45830893-B9A4-4EB6-9FE0-E525FDCD06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C783DA05-B0D6-42F0-899A-92C86F19B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BC8CD6D6-6A63-494E-A6A7-1B7C0EBCEE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16387" name="Rectangle 7">
            <a:extLst>
              <a:ext uri="{FF2B5EF4-FFF2-40B4-BE49-F238E27FC236}">
                <a16:creationId xmlns:a16="http://schemas.microsoft.com/office/drawing/2014/main" id="{9C720542-1C67-492D-9BCD-6FE67A93E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B3EC19-E647-4DCB-857A-B5AAF291EE81}" type="slidenum">
              <a:rPr lang="en-GB" altLang="en-US">
                <a:latin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D716F38-1B67-436B-90C2-0D7D4E08F2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634DCC8F-6820-42FE-ABA7-55C189E75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>
            <a:extLst>
              <a:ext uri="{FF2B5EF4-FFF2-40B4-BE49-F238E27FC236}">
                <a16:creationId xmlns:a16="http://schemas.microsoft.com/office/drawing/2014/main" id="{A5F8B214-B655-4D9F-93DD-1CBE698B8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E58046DA-C1FD-40ED-B345-8D4E2588F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FB2884-26E4-468B-AB98-B1632A8123B9}" type="slidenum">
              <a:rPr lang="en-GB" altLang="en-US">
                <a:latin typeface="Arial" panose="020B0604020202020204" pitchFamily="34" charset="0"/>
              </a:rPr>
              <a:pPr/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751D6240-BFFC-4C2F-A4E6-3C28134274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8E473D5C-2D92-4437-A2EE-F390C12D0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CBE9AF36-71D9-4ACC-A71C-AD859F507C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20483" name="Rectangle 7">
            <a:extLst>
              <a:ext uri="{FF2B5EF4-FFF2-40B4-BE49-F238E27FC236}">
                <a16:creationId xmlns:a16="http://schemas.microsoft.com/office/drawing/2014/main" id="{A6B83B4B-17A1-429F-8B08-AD0DA7043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E4B9E4-3087-4C77-AF36-1E4CC0269E2C}" type="slidenum">
              <a:rPr lang="en-GB" altLang="en-US">
                <a:latin typeface="Arial" panose="020B0604020202020204" pitchFamily="34" charset="0"/>
              </a:rPr>
              <a:pPr/>
              <a:t>8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23C1E116-AABE-4582-ABB2-4C3CBE7D87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DB6031A9-DD21-45C0-9AE8-D040F92FB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18E8C5A8-D5D1-43FB-9B7C-CFCDF5C7A8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</a:rPr>
              <a:t>PP_Matrix.ppt</a:t>
            </a:r>
          </a:p>
        </p:txBody>
      </p:sp>
      <p:sp>
        <p:nvSpPr>
          <p:cNvPr id="22531" name="Rectangle 7">
            <a:extLst>
              <a:ext uri="{FF2B5EF4-FFF2-40B4-BE49-F238E27FC236}">
                <a16:creationId xmlns:a16="http://schemas.microsoft.com/office/drawing/2014/main" id="{CC88497E-4B6A-4BEE-AEA1-02F30E4A5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828D2D-A548-4011-9176-89B7BA84C345}" type="slidenum">
              <a:rPr lang="en-GB" altLang="en-US">
                <a:latin typeface="Arial" panose="020B0604020202020204" pitchFamily="34" charset="0"/>
              </a:rPr>
              <a:pPr/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B2FE1F4F-51AE-4F7A-8D2A-9E5EAB5574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7643A4CC-C6A2-488D-90DB-2DC178E77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2037840-148B-4B6B-8E65-AB53BB5B2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A7EB8A2A-ADCD-47D5-A9A6-F69CF0AB562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44290B8C-6DD3-4812-9A5D-67B5C15747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57C61758-D045-48E6-ADF3-B574EC7785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B3D5F747-A906-480F-9B09-D586788DF8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97A52C5E-0F1F-4F9A-80ED-9D9AE5BC4A1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D59C10A7-09C2-4B74-A373-84B3B2683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048670B6-A61B-49C0-9B7C-6A1A319CC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solidFill>
                  <a:schemeClr val="folHlink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38356978-C65E-48ED-B8A2-D3742C2653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E0C2C9C-ECF8-4C7D-9381-BA1E0E215A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2005 FEBC International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BF3E752-C0BE-40E5-A30B-777332CBB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E8DF466E-A85B-4CEB-A432-30231CEFF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4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7F050E-E48D-43DC-97E7-012BF8D49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9F540C-8837-432A-82EE-0D8702745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6C6721-5597-47FB-ACDA-A50C53567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C614-C879-4A20-9703-EA77D9100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96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7278C9-5748-41D1-9D60-1DDFBE38D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644C2-0DAD-40E3-9236-A9ADA03CB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256FCA-FEC4-4DBD-9854-3C5B36B52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0FAF8-5726-459F-8271-1D9747D79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06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FF4A5-AA65-42F8-8ED9-4CBB25CE0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6B621E-86DF-47C6-9C99-B31F27E0B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182977-CE2A-4EB4-BE96-B5D3A5680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BCEB-57A1-4CB4-AF78-2931A7926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3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F8198-C02F-4CF4-841F-9E414329D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F47C70-4A3A-4EFC-857B-3B9FD8061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B2185-2F82-4E94-A383-3F10C324BA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DAF0-275D-470C-8DCD-D0AA0AF2F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65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317117-6162-41D5-8DCF-55545BB6E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C3200D8-5D7A-46F8-B833-BCEB0EF67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04311B-6E0F-4506-9F0B-9DFBE3C1A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A9A7-5B83-4D88-A3F8-564DBEF6F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26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0CE74-71A5-49D4-AD4C-09F4FA3F4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B3710-4025-4EF5-818A-8E5DEE6570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0E6B43-2CFC-4351-A01A-512AB57DCA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D54C-5DEF-4DF4-9EE3-8A676FF08A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50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64D1AC-4C05-4E5F-B67C-79939793B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3F1B6-0824-4D75-A30C-1BCEF12AA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853A10-79BC-4D7F-B07E-AFE25F3F6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8BBA-6F40-44F1-B57E-A5CF29954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86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051CA-4392-4E21-8674-B77074D598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0639FD-2DF6-46BF-B932-E6419E7BD3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3C3BA0-1980-4A38-AB6A-21EDFD531E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7EC2-18E9-4062-8F94-E21A73C60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75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32081F-A2AA-4243-94B9-885EB7FF9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CB13B6-1095-48E6-AF17-FB9CB7259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61C8B3-04BF-47F0-992C-9BB19EEC5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E94C-5CC2-4A75-AC95-CE7D69F85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43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C70305-D423-4BD2-BD4B-7C3709B76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D2A301-444A-4597-839A-7E555A0A9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A20988-DAFE-45CE-8551-C5C4C868F3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8C9A-21E9-4335-BC9E-A6746F306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02602C-41F2-41DD-8095-D58DC392F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75CD3A6-3CA2-4249-8597-88A49AF85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18B1EA-C6E0-4EEC-B3C7-4D2A3DEF5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9D839-37EA-45B4-8D4F-99DC74ADD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74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FC525-2445-474C-B410-5F4248589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A618F-A83B-499C-A511-4D64E4E63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E7DB1-2017-41EB-9CD0-86787EEBD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9CA4-9665-4DCD-8AA4-ED8EFD9C4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7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D0B235-B37E-47D9-AA98-D4DE0D0A5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99201D-E10F-469A-B432-D0B9F4772B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8F6D42-E5C8-40CC-AF3D-2B5AF9DC0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D060E-4844-4FD2-927B-5A0F30F8A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6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665A3F-96CE-4A5E-B9E0-9969AAF7A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C060AC-9F94-459D-B2CF-78D70953A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9A18D37F-68DA-4835-82C9-9DB5D85BE8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6BE2AB0E-9530-4685-978A-2760EB1217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7C7D6DBD-A339-4984-BE3D-0109D40BF8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5E2719-2C94-4250-B6F9-F630F314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CD4D7E83-EAC0-413A-AA43-322697FC4F9E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02C7FD7B-F3C8-41B9-9D66-3204B3825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1D0303F3-5B5E-4DB7-9B34-46DD3BFD7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69DD2CB6-8045-4ACF-AA43-B96C42860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AA429240-79B9-4D79-9E1F-59B257033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55D44889-6041-48E5-95CF-6E1E36902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http:/home.snu.edu/~hculbert/ppt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BE5F08DB-92F9-483F-AED8-50B9ED245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© 2005 FEBC International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309BD87-4745-411C-9022-7A0C34584C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Gray Matrix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DA6B3CA-195E-4AA1-B85B-DC78B29BF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…a tool for analysis and planning</a:t>
            </a:r>
          </a:p>
        </p:txBody>
      </p:sp>
      <p:pic>
        <p:nvPicPr>
          <p:cNvPr id="5125" name="Picture 4">
            <a:extLst>
              <a:ext uri="{FF2B5EF4-FFF2-40B4-BE49-F238E27FC236}">
                <a16:creationId xmlns:a16="http://schemas.microsoft.com/office/drawing/2014/main" id="{00EE27CB-0C96-416A-8F66-4B8CC2E9A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>
            <a:extLst>
              <a:ext uri="{FF2B5EF4-FFF2-40B4-BE49-F238E27FC236}">
                <a16:creationId xmlns:a16="http://schemas.microsoft.com/office/drawing/2014/main" id="{1C14DCFD-B8EB-4C1B-9299-787C6D91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Pathway: Encounters</a:t>
            </a:r>
          </a:p>
        </p:txBody>
      </p:sp>
      <p:pic>
        <p:nvPicPr>
          <p:cNvPr id="23555" name="Picture 6">
            <a:extLst>
              <a:ext uri="{FF2B5EF4-FFF2-40B4-BE49-F238E27FC236}">
                <a16:creationId xmlns:a16="http://schemas.microsoft.com/office/drawing/2014/main" id="{C8B12B9B-6B72-454B-8D5D-224BDE37478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828800"/>
            <a:ext cx="4926013" cy="4875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BEC72EA0-8263-4BB8-9372-CBB43BF3B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common problem:</a:t>
            </a:r>
            <a:endParaRPr lang="en-US" alt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4D5AB1EA-AE76-46F7-9DD4-685AF940A9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844675"/>
            <a:ext cx="2952750" cy="4302125"/>
          </a:xfrm>
        </p:spPr>
        <p:txBody>
          <a:bodyPr/>
          <a:lstStyle/>
          <a:p>
            <a:pPr eaLnBrk="1" hangingPunct="1"/>
            <a:r>
              <a:rPr lang="en-GB" altLang="en-US" sz="2800"/>
              <a:t>We say we are reaching people </a:t>
            </a:r>
            <a:r>
              <a:rPr lang="en-GB" altLang="en-US" sz="2800">
                <a:solidFill>
                  <a:schemeClr val="folHlink"/>
                </a:solidFill>
              </a:rPr>
              <a:t>here</a:t>
            </a:r>
          </a:p>
          <a:p>
            <a:pPr eaLnBrk="1" hangingPunct="1"/>
            <a:r>
              <a:rPr lang="en-GB" altLang="en-US" sz="2800"/>
              <a:t>But in reality we are speaking to people </a:t>
            </a:r>
            <a:r>
              <a:rPr lang="en-GB" altLang="en-US" sz="2800">
                <a:solidFill>
                  <a:schemeClr val="folHlink"/>
                </a:solidFill>
              </a:rPr>
              <a:t>here..</a:t>
            </a:r>
          </a:p>
          <a:p>
            <a:pPr eaLnBrk="1" hangingPunct="1"/>
            <a:r>
              <a:rPr lang="en-GB" altLang="en-US" sz="2800"/>
              <a:t>…or </a:t>
            </a:r>
            <a:r>
              <a:rPr lang="en-GB" altLang="en-US" sz="2800">
                <a:solidFill>
                  <a:schemeClr val="folHlink"/>
                </a:solidFill>
              </a:rPr>
              <a:t>here</a:t>
            </a:r>
            <a:endParaRPr lang="en-US" altLang="en-US" sz="2800">
              <a:solidFill>
                <a:schemeClr val="folHlink"/>
              </a:solidFill>
            </a:endParaRPr>
          </a:p>
        </p:txBody>
      </p:sp>
      <p:pic>
        <p:nvPicPr>
          <p:cNvPr id="39945" name="Picture 9">
            <a:extLst>
              <a:ext uri="{FF2B5EF4-FFF2-40B4-BE49-F238E27FC236}">
                <a16:creationId xmlns:a16="http://schemas.microsoft.com/office/drawing/2014/main" id="{0563AE31-2B64-49AA-8B64-23E2C795DE7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916113"/>
            <a:ext cx="4038600" cy="403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6" name="Oval 10">
            <a:extLst>
              <a:ext uri="{FF2B5EF4-FFF2-40B4-BE49-F238E27FC236}">
                <a16:creationId xmlns:a16="http://schemas.microsoft.com/office/drawing/2014/main" id="{E40ADADC-D195-498E-853F-B15F35CD3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221163"/>
            <a:ext cx="1152525" cy="10795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7" name="Oval 11">
            <a:extLst>
              <a:ext uri="{FF2B5EF4-FFF2-40B4-BE49-F238E27FC236}">
                <a16:creationId xmlns:a16="http://schemas.microsoft.com/office/drawing/2014/main" id="{A82CE77B-0E97-4C7C-9208-CEA6085B44D3}"/>
              </a:ext>
            </a:extLst>
          </p:cNvPr>
          <p:cNvSpPr>
            <a:spLocks noChangeArrowheads="1"/>
          </p:cNvSpPr>
          <p:nvPr/>
        </p:nvSpPr>
        <p:spPr bwMode="auto">
          <a:xfrm rot="4178676">
            <a:off x="2978150" y="2070101"/>
            <a:ext cx="1062037" cy="133191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957CF952-90A0-43F5-B13F-CFCE2246F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3068638"/>
            <a:ext cx="338455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418EC5E2-26F2-436B-A03D-1CCF9DF9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4652963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A592B239-BFC2-4D92-868B-3D89AD63CA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838" y="2924175"/>
            <a:ext cx="295275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195D42A-BB07-4C22-8077-AAA6CA899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8C900C57-AFF8-447D-BCB4-30F99F14F0A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7652" name="Text Placeholder 3">
            <a:extLst>
              <a:ext uri="{FF2B5EF4-FFF2-40B4-BE49-F238E27FC236}">
                <a16:creationId xmlns:a16="http://schemas.microsoft.com/office/drawing/2014/main" id="{55C30197-F1A4-4F7F-AD48-2A60DD68552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8F8626-B06A-4B55-ABF1-D35C84AE1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Meeting People Where They Are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4574141-96D7-440F-8042-0EBB2A722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Spiritually</a:t>
            </a:r>
          </a:p>
          <a:p>
            <a:pPr lvl="1" eaLnBrk="1" hangingPunct="1"/>
            <a:r>
              <a:rPr lang="en-GB" altLang="en-US" sz="2400"/>
              <a:t>What they know and understand (about Gospel)</a:t>
            </a:r>
          </a:p>
          <a:p>
            <a:pPr lvl="1" eaLnBrk="1" hangingPunct="1"/>
            <a:r>
              <a:rPr lang="en-GB" altLang="en-US" sz="2400"/>
              <a:t>What they think they know – and misunderstand (about Gospel)</a:t>
            </a:r>
          </a:p>
          <a:p>
            <a:pPr lvl="1" eaLnBrk="1" hangingPunct="1"/>
            <a:r>
              <a:rPr lang="en-GB" altLang="en-US" sz="2400"/>
              <a:t>How they feel towards Jesus, the Gospel, Christians – and the Church</a:t>
            </a:r>
          </a:p>
          <a:p>
            <a:pPr eaLnBrk="1" hangingPunct="1"/>
            <a:r>
              <a:rPr lang="en-GB" altLang="en-US" sz="2800"/>
              <a:t>Their openness to change</a:t>
            </a:r>
          </a:p>
          <a:p>
            <a:pPr eaLnBrk="1" hangingPunct="1"/>
            <a:r>
              <a:rPr lang="en-GB" altLang="en-US" sz="2800"/>
              <a:t>Problems they face</a:t>
            </a:r>
          </a:p>
          <a:p>
            <a:pPr eaLnBrk="1" hangingPunct="1"/>
            <a:r>
              <a:rPr lang="en-GB" altLang="en-US" sz="2800"/>
              <a:t>Their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C49182-B98C-4E38-BE32-5CA1F5D66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Knowledge-based scale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6E6DAA-0983-4F84-948C-940ECC4846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844675"/>
            <a:ext cx="4679950" cy="460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/>
              <a:t>People generally start with “No real awareness” of God (-7)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As they receive input, their knowledge of the Gospel increases (-6 to -2)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By God’s grace they understand repentance and faith (-1) – and act on it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They begin to grow in knowledge and love of God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/>
              <a:t>Based on knowledge of beliefs: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/>
              <a:t>Triune God, the Creation event, The Fall, Revelation, Incarnation, Redemption, The Church, The Return of Christ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/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3D67C0A9-39D7-4CB0-80E4-31F87D147E7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2060575"/>
            <a:ext cx="3529012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9" name="Line 9">
            <a:extLst>
              <a:ext uri="{FF2B5EF4-FFF2-40B4-BE49-F238E27FC236}">
                <a16:creationId xmlns:a16="http://schemas.microsoft.com/office/drawing/2014/main" id="{CDA1B075-9A77-4A62-95CB-943FBF5C6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420938"/>
            <a:ext cx="1944687" cy="360045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7480E954-6D30-4B9C-84C4-94B71BAA9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213100"/>
            <a:ext cx="2808287" cy="1871663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68914EFD-2E2F-4EB3-B277-2520C8131D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4076700"/>
            <a:ext cx="4105275" cy="2159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B2DB1ACF-430F-49A7-AC3D-F96EFE632D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3141663"/>
            <a:ext cx="2017712" cy="17272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9A9E8E-3AA9-4C11-B5AC-C52EE13EB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An “openness” scale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15D501C-039E-4EAD-A05E-1E58ECA875E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People’s attitude towards the Gospel</a:t>
            </a:r>
          </a:p>
          <a:p>
            <a:pPr eaLnBrk="1" hangingPunct="1"/>
            <a:r>
              <a:rPr lang="en-GB" altLang="en-US" sz="2800"/>
              <a:t>Recognition that attitude is not tied to knowledge</a:t>
            </a:r>
          </a:p>
          <a:p>
            <a:pPr eaLnBrk="1" hangingPunct="1"/>
            <a:r>
              <a:rPr lang="en-GB" altLang="en-US" sz="2800"/>
              <a:t>Openness depends on feelings and experiences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52ED8579-47A3-40FF-950F-8989B6B358D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46288"/>
            <a:ext cx="4038600" cy="386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C12AFB1-619C-4CB1-BF0C-604E93AF8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Knowledge + Openness</a:t>
            </a: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id="{872C73B0-C16B-4C15-8E7B-93F1C5D7BDF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916113"/>
            <a:ext cx="4492625" cy="4302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2" name="Rectangle 6">
            <a:extLst>
              <a:ext uri="{FF2B5EF4-FFF2-40B4-BE49-F238E27FC236}">
                <a16:creationId xmlns:a16="http://schemas.microsoft.com/office/drawing/2014/main" id="{6B83F044-42B4-4063-9C9C-01957ADF1C2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73238"/>
            <a:ext cx="4032250" cy="4302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/>
              <a:t>When we put the two scales together, we get a matrix: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7C85ABAE-DC96-499F-B338-37419A28D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Gray Matrix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0A4F1DB-BBA6-4B72-AC75-F0CDF2CEA0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038600" cy="4302125"/>
          </a:xfrm>
        </p:spPr>
        <p:txBody>
          <a:bodyPr/>
          <a:lstStyle/>
          <a:p>
            <a:pPr eaLnBrk="1" hangingPunct="1"/>
            <a:r>
              <a:rPr lang="en-GB" altLang="en-US"/>
              <a:t>4 quadrants (sectors)</a:t>
            </a:r>
          </a:p>
          <a:p>
            <a:pPr lvl="1" eaLnBrk="1" hangingPunct="1"/>
            <a:r>
              <a:rPr lang="en-GB" altLang="en-US" sz="3200"/>
              <a:t>A, B, C, and D</a:t>
            </a:r>
          </a:p>
          <a:p>
            <a:pPr lvl="1" eaLnBrk="1" hangingPunct="1"/>
            <a:r>
              <a:rPr lang="en-GB" altLang="en-US" sz="3200"/>
              <a:t>Each quadrant has a particular combination of characteristics</a:t>
            </a:r>
          </a:p>
        </p:txBody>
      </p:sp>
      <p:pic>
        <p:nvPicPr>
          <p:cNvPr id="11271" name="Picture 7">
            <a:extLst>
              <a:ext uri="{FF2B5EF4-FFF2-40B4-BE49-F238E27FC236}">
                <a16:creationId xmlns:a16="http://schemas.microsoft.com/office/drawing/2014/main" id="{5D773D6F-5BA0-458C-9AF5-02E2AE2FB26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95488"/>
            <a:ext cx="4038600" cy="39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193BC77B-77EF-4BD0-8AAD-1BDEEB47D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Effective faith communication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1280FD45-4E25-40F0-933A-8EFA3A8478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Helps people to become more open</a:t>
            </a:r>
          </a:p>
          <a:p>
            <a:pPr eaLnBrk="1" hangingPunct="1"/>
            <a:r>
              <a:rPr lang="en-GB" altLang="en-US" sz="2800"/>
              <a:t>Helps people to understand more </a:t>
            </a:r>
          </a:p>
          <a:p>
            <a:pPr eaLnBrk="1" hangingPunct="1"/>
            <a:r>
              <a:rPr lang="en-GB" altLang="en-US" sz="2800"/>
              <a:t>Recognizes that  attitude may need to be changed first</a:t>
            </a:r>
          </a:p>
        </p:txBody>
      </p:sp>
      <p:pic>
        <p:nvPicPr>
          <p:cNvPr id="13319" name="Picture 7">
            <a:extLst>
              <a:ext uri="{FF2B5EF4-FFF2-40B4-BE49-F238E27FC236}">
                <a16:creationId xmlns:a16="http://schemas.microsoft.com/office/drawing/2014/main" id="{55528DCD-5B82-4514-BEB5-8838F12F7ED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060575"/>
            <a:ext cx="4402138" cy="4186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0" name="Line 8">
            <a:extLst>
              <a:ext uri="{FF2B5EF4-FFF2-40B4-BE49-F238E27FC236}">
                <a16:creationId xmlns:a16="http://schemas.microsoft.com/office/drawing/2014/main" id="{4D4BDE51-9220-4E35-9D63-E2AB1B10B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4365625"/>
            <a:ext cx="936625" cy="1295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4906E1C-4961-49AE-B170-8EAFFEA26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Laying a pathway</a:t>
            </a:r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FF15A207-497A-45F4-B4B3-ABE60992D25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844675"/>
            <a:ext cx="4525962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7" name="Picture 9">
            <a:extLst>
              <a:ext uri="{FF2B5EF4-FFF2-40B4-BE49-F238E27FC236}">
                <a16:creationId xmlns:a16="http://schemas.microsoft.com/office/drawing/2014/main" id="{EFA7D96D-9D5B-480E-ADF0-D1D44D689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0">
            <a:extLst>
              <a:ext uri="{FF2B5EF4-FFF2-40B4-BE49-F238E27FC236}">
                <a16:creationId xmlns:a16="http://schemas.microsoft.com/office/drawing/2014/main" id="{FB4709DD-6055-4364-8C2A-8D8B9A523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1">
            <a:extLst>
              <a:ext uri="{FF2B5EF4-FFF2-40B4-BE49-F238E27FC236}">
                <a16:creationId xmlns:a16="http://schemas.microsoft.com/office/drawing/2014/main" id="{84CC4637-D939-4BCF-AB23-9858E394C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>
            <a:extLst>
              <a:ext uri="{FF2B5EF4-FFF2-40B4-BE49-F238E27FC236}">
                <a16:creationId xmlns:a16="http://schemas.microsoft.com/office/drawing/2014/main" id="{2AE464DF-3E8C-4EDA-A3EB-F62955D2A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>
            <a:extLst>
              <a:ext uri="{FF2B5EF4-FFF2-40B4-BE49-F238E27FC236}">
                <a16:creationId xmlns:a16="http://schemas.microsoft.com/office/drawing/2014/main" id="{746F2D5F-783D-49CF-8E7E-C16CF0AA3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>
            <a:extLst>
              <a:ext uri="{FF2B5EF4-FFF2-40B4-BE49-F238E27FC236}">
                <a16:creationId xmlns:a16="http://schemas.microsoft.com/office/drawing/2014/main" id="{EBD12D7E-EFDD-423E-9265-B1D598EB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5">
            <a:extLst>
              <a:ext uri="{FF2B5EF4-FFF2-40B4-BE49-F238E27FC236}">
                <a16:creationId xmlns:a16="http://schemas.microsoft.com/office/drawing/2014/main" id="{C9007408-DAB5-4C2A-BEEB-41DC58163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6">
            <a:extLst>
              <a:ext uri="{FF2B5EF4-FFF2-40B4-BE49-F238E27FC236}">
                <a16:creationId xmlns:a16="http://schemas.microsoft.com/office/drawing/2014/main" id="{9F9423E8-FC79-4649-95E1-A96E6C93F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7">
            <a:extLst>
              <a:ext uri="{FF2B5EF4-FFF2-40B4-BE49-F238E27FC236}">
                <a16:creationId xmlns:a16="http://schemas.microsoft.com/office/drawing/2014/main" id="{D38E1CEF-2E2E-4618-B5AC-9240E3E28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8">
            <a:extLst>
              <a:ext uri="{FF2B5EF4-FFF2-40B4-BE49-F238E27FC236}">
                <a16:creationId xmlns:a16="http://schemas.microsoft.com/office/drawing/2014/main" id="{E11C6777-B1DA-4065-A752-C59095F2D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19">
            <a:extLst>
              <a:ext uri="{FF2B5EF4-FFF2-40B4-BE49-F238E27FC236}">
                <a16:creationId xmlns:a16="http://schemas.microsoft.com/office/drawing/2014/main" id="{99272BD2-A87C-4678-BD74-AF79D7D27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762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A8F39BB0-C195-416E-9E84-82A2DAE1B050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People and their paths in the matrix</a:t>
            </a:r>
          </a:p>
        </p:txBody>
      </p:sp>
      <p:pic>
        <p:nvPicPr>
          <p:cNvPr id="15371" name="Picture 11">
            <a:extLst>
              <a:ext uri="{FF2B5EF4-FFF2-40B4-BE49-F238E27FC236}">
                <a16:creationId xmlns:a16="http://schemas.microsoft.com/office/drawing/2014/main" id="{576E1008-3578-4433-9968-918E16021590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111375"/>
            <a:ext cx="4248150" cy="401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72" name="Picture 12">
            <a:extLst>
              <a:ext uri="{FF2B5EF4-FFF2-40B4-BE49-F238E27FC236}">
                <a16:creationId xmlns:a16="http://schemas.microsoft.com/office/drawing/2014/main" id="{E2AD1114-25C2-4E3E-8014-BFC18D8671D1}"/>
              </a:ext>
            </a:extLst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2133600"/>
            <a:ext cx="4105275" cy="3902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667</TotalTime>
  <Words>370</Words>
  <Application>Microsoft Office PowerPoint</Application>
  <PresentationFormat>On-screen Show (4:3)</PresentationFormat>
  <Paragraphs>62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Wingdings</vt:lpstr>
      <vt:lpstr>Quadrant</vt:lpstr>
      <vt:lpstr>The Gray Matrix</vt:lpstr>
      <vt:lpstr>Meeting People Where They Are</vt:lpstr>
      <vt:lpstr>Knowledge-based scale</vt:lpstr>
      <vt:lpstr>An “openness” scale</vt:lpstr>
      <vt:lpstr>Knowledge + Openness</vt:lpstr>
      <vt:lpstr>The Gray Matrix</vt:lpstr>
      <vt:lpstr>Effective faith communication</vt:lpstr>
      <vt:lpstr>Laying a pathway</vt:lpstr>
      <vt:lpstr>People and their paths in the matrix</vt:lpstr>
      <vt:lpstr>Pathway: Encounters</vt:lpstr>
      <vt:lpstr>A common problem:</vt:lpstr>
      <vt:lpstr>This PowerPoint presentation is available along with related materials and other PowerPoint presentations at http://home.snu.edu/~hculbert/ppt.htm </vt:lpstr>
    </vt:vector>
  </TitlesOfParts>
  <Company>FEBC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Gray Matrix</dc:title>
  <dc:creator>Frank Gray</dc:creator>
  <cp:lastModifiedBy>Howard Culbertson</cp:lastModifiedBy>
  <cp:revision>18</cp:revision>
  <dcterms:created xsi:type="dcterms:W3CDTF">2005-11-03T15:22:33Z</dcterms:created>
  <dcterms:modified xsi:type="dcterms:W3CDTF">2020-12-20T15:40:50Z</dcterms:modified>
</cp:coreProperties>
</file>