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02FFCAF-236C-4301-AC35-1DBAA7E10712}"/>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spcBef>
                <a:spcPct val="20000"/>
              </a:spcBef>
              <a:defRPr sz="1200"/>
            </a:lvl1pPr>
          </a:lstStyle>
          <a:p>
            <a:pPr>
              <a:defRPr/>
            </a:pPr>
            <a:endParaRPr lang="en-US" altLang="en-US"/>
          </a:p>
        </p:txBody>
      </p:sp>
      <p:sp>
        <p:nvSpPr>
          <p:cNvPr id="7171" name="Rectangle 3">
            <a:extLst>
              <a:ext uri="{FF2B5EF4-FFF2-40B4-BE49-F238E27FC236}">
                <a16:creationId xmlns:a16="http://schemas.microsoft.com/office/drawing/2014/main" id="{75B30209-128E-4075-BC4C-150720145E20}"/>
              </a:ext>
            </a:extLst>
          </p:cNvPr>
          <p:cNvSpPr>
            <a:spLocks noGrp="1" noChangeArrowheads="1"/>
          </p:cNvSpPr>
          <p:nvPr>
            <p:ph type="dt" sz="quarter"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spcBef>
                <a:spcPct val="20000"/>
              </a:spcBef>
              <a:defRPr sz="1200"/>
            </a:lvl1pPr>
          </a:lstStyle>
          <a:p>
            <a:pPr>
              <a:defRPr/>
            </a:pPr>
            <a:endParaRPr lang="en-US" altLang="en-US"/>
          </a:p>
        </p:txBody>
      </p:sp>
      <p:sp>
        <p:nvSpPr>
          <p:cNvPr id="7172" name="Rectangle 4">
            <a:extLst>
              <a:ext uri="{FF2B5EF4-FFF2-40B4-BE49-F238E27FC236}">
                <a16:creationId xmlns:a16="http://schemas.microsoft.com/office/drawing/2014/main" id="{17B8C719-5C09-4B56-BFAC-BB79BE31D193}"/>
              </a:ext>
            </a:extLst>
          </p:cNvPr>
          <p:cNvSpPr>
            <a:spLocks noGrp="1" noChangeArrowheads="1"/>
          </p:cNvSpPr>
          <p:nvPr>
            <p:ph type="ftr" sz="quarter" idx="2"/>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1" hangingPunct="1">
              <a:spcBef>
                <a:spcPct val="20000"/>
              </a:spcBef>
              <a:defRPr sz="1200"/>
            </a:lvl1pPr>
          </a:lstStyle>
          <a:p>
            <a:pPr>
              <a:defRPr/>
            </a:pPr>
            <a:endParaRPr lang="en-US" altLang="en-US"/>
          </a:p>
        </p:txBody>
      </p:sp>
      <p:sp>
        <p:nvSpPr>
          <p:cNvPr id="7173" name="Rectangle 5">
            <a:extLst>
              <a:ext uri="{FF2B5EF4-FFF2-40B4-BE49-F238E27FC236}">
                <a16:creationId xmlns:a16="http://schemas.microsoft.com/office/drawing/2014/main" id="{1019E36D-230D-4F5F-9FFA-476699A2E82F}"/>
              </a:ext>
            </a:extLst>
          </p:cNvPr>
          <p:cNvSpPr>
            <a:spLocks noGrp="1" noChangeArrowheads="1"/>
          </p:cNvSpPr>
          <p:nvPr>
            <p:ph type="sldNum" sz="quarter" idx="3"/>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spcBef>
                <a:spcPct val="20000"/>
              </a:spcBef>
              <a:defRPr sz="1200" smtClean="0"/>
            </a:lvl1pPr>
          </a:lstStyle>
          <a:p>
            <a:pPr>
              <a:defRPr/>
            </a:pPr>
            <a:fld id="{25AB28EA-AC0A-45EC-B5DF-02F014E7132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C4476C22-AD75-48C7-8E73-33A18ACB3091}"/>
              </a:ext>
            </a:extLst>
          </p:cNvPr>
          <p:cNvGrpSpPr>
            <a:grpSpLocks/>
          </p:cNvGrpSpPr>
          <p:nvPr/>
        </p:nvGrpSpPr>
        <p:grpSpPr bwMode="auto">
          <a:xfrm>
            <a:off x="0" y="0"/>
            <a:ext cx="6362700" cy="6858000"/>
            <a:chOff x="0" y="0"/>
            <a:chExt cx="4008" cy="4320"/>
          </a:xfrm>
        </p:grpSpPr>
        <p:pic>
          <p:nvPicPr>
            <p:cNvPr id="5" name="Picture 8">
              <a:extLst>
                <a:ext uri="{FF2B5EF4-FFF2-40B4-BE49-F238E27FC236}">
                  <a16:creationId xmlns:a16="http://schemas.microsoft.com/office/drawing/2014/main" id="{B9AFA5CD-B01E-495C-AB18-D2D2DDCF0F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0" y="0"/>
              <a:ext cx="432"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245A0051-0DE5-4B5F-BF1E-0865F73FD1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 y="3600"/>
              <a:ext cx="180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Picture 10">
            <a:extLst>
              <a:ext uri="{FF2B5EF4-FFF2-40B4-BE49-F238E27FC236}">
                <a16:creationId xmlns:a16="http://schemas.microsoft.com/office/drawing/2014/main" id="{9617F64C-D02A-4641-9E06-B21040C2E7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657600"/>
            <a:ext cx="57150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1752600" y="990600"/>
            <a:ext cx="6400800" cy="2514600"/>
          </a:xfrm>
        </p:spPr>
        <p:txBody>
          <a:bodyPr/>
          <a:lstStyle>
            <a:lvl1pPr algn="ctr">
              <a:defRPr/>
            </a:lvl1pPr>
          </a:lstStyle>
          <a:p>
            <a:pPr lvl="0"/>
            <a:r>
              <a:rPr lang="en-US" altLang="en-US" noProof="0"/>
              <a:t>Click to edit Master title style</a:t>
            </a:r>
          </a:p>
        </p:txBody>
      </p:sp>
      <p:sp>
        <p:nvSpPr>
          <p:cNvPr id="4099" name="Rectangle 3"/>
          <p:cNvSpPr>
            <a:spLocks noGrp="1" noChangeArrowheads="1"/>
          </p:cNvSpPr>
          <p:nvPr>
            <p:ph type="subTitle" idx="1"/>
          </p:nvPr>
        </p:nvSpPr>
        <p:spPr>
          <a:xfrm>
            <a:off x="1752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8" name="Rectangle 4">
            <a:extLst>
              <a:ext uri="{FF2B5EF4-FFF2-40B4-BE49-F238E27FC236}">
                <a16:creationId xmlns:a16="http://schemas.microsoft.com/office/drawing/2014/main" id="{87845609-1930-44AD-8663-6148F9DF480A}"/>
              </a:ext>
            </a:extLst>
          </p:cNvPr>
          <p:cNvSpPr>
            <a:spLocks noGrp="1" noChangeArrowheads="1"/>
          </p:cNvSpPr>
          <p:nvPr>
            <p:ph type="dt" sz="half" idx="10"/>
          </p:nvPr>
        </p:nvSpPr>
        <p:spPr>
          <a:xfrm>
            <a:off x="914400" y="6400800"/>
            <a:ext cx="1905000" cy="457200"/>
          </a:xfrm>
        </p:spPr>
        <p:txBody>
          <a:bodyPr anchorCtr="0"/>
          <a:lstStyle>
            <a:lvl1pPr>
              <a:defRPr/>
            </a:lvl1pPr>
          </a:lstStyle>
          <a:p>
            <a:pPr>
              <a:defRPr/>
            </a:pPr>
            <a:endParaRPr lang="en-US" altLang="en-US"/>
          </a:p>
        </p:txBody>
      </p:sp>
      <p:sp>
        <p:nvSpPr>
          <p:cNvPr id="9" name="Rectangle 5">
            <a:extLst>
              <a:ext uri="{FF2B5EF4-FFF2-40B4-BE49-F238E27FC236}">
                <a16:creationId xmlns:a16="http://schemas.microsoft.com/office/drawing/2014/main" id="{F9EA0E0C-B73A-4702-B40C-D73A5866681D}"/>
              </a:ext>
            </a:extLst>
          </p:cNvPr>
          <p:cNvSpPr>
            <a:spLocks noGrp="1" noChangeArrowheads="1"/>
          </p:cNvSpPr>
          <p:nvPr>
            <p:ph type="ftr" sz="quarter" idx="11"/>
          </p:nvPr>
        </p:nvSpPr>
        <p:spPr>
          <a:xfrm>
            <a:off x="3505200" y="6400800"/>
            <a:ext cx="2895600" cy="457200"/>
          </a:xfrm>
        </p:spPr>
        <p:txBody>
          <a:bodyPr anchorCtr="0"/>
          <a:lstStyle>
            <a:lvl1pPr>
              <a:defRPr/>
            </a:lvl1pPr>
          </a:lstStyle>
          <a:p>
            <a:pPr>
              <a:defRPr/>
            </a:pPr>
            <a:endParaRPr lang="en-US" altLang="en-US"/>
          </a:p>
        </p:txBody>
      </p:sp>
      <p:sp>
        <p:nvSpPr>
          <p:cNvPr id="10" name="Rectangle 6">
            <a:extLst>
              <a:ext uri="{FF2B5EF4-FFF2-40B4-BE49-F238E27FC236}">
                <a16:creationId xmlns:a16="http://schemas.microsoft.com/office/drawing/2014/main" id="{0DA4EEEF-3983-46FF-A626-B740DD7FDACC}"/>
              </a:ext>
            </a:extLst>
          </p:cNvPr>
          <p:cNvSpPr>
            <a:spLocks noGrp="1" noChangeArrowheads="1"/>
          </p:cNvSpPr>
          <p:nvPr>
            <p:ph type="sldNum" sz="quarter" idx="12"/>
          </p:nvPr>
        </p:nvSpPr>
        <p:spPr/>
        <p:txBody>
          <a:bodyPr anchorCtr="0"/>
          <a:lstStyle>
            <a:lvl1pPr>
              <a:defRPr smtClean="0"/>
            </a:lvl1pPr>
          </a:lstStyle>
          <a:p>
            <a:pPr>
              <a:defRPr/>
            </a:pPr>
            <a:fld id="{C6AEE4F8-7D1E-48F9-8CD2-AE99E35433C6}" type="slidenum">
              <a:rPr lang="en-US" altLang="en-US"/>
              <a:pPr>
                <a:defRPr/>
              </a:pPr>
              <a:t>‹#›</a:t>
            </a:fld>
            <a:endParaRPr lang="en-US" altLang="en-US"/>
          </a:p>
        </p:txBody>
      </p:sp>
    </p:spTree>
    <p:extLst>
      <p:ext uri="{BB962C8B-B14F-4D97-AF65-F5344CB8AC3E}">
        <p14:creationId xmlns:p14="http://schemas.microsoft.com/office/powerpoint/2010/main" val="1705638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8">
            <a:extLst>
              <a:ext uri="{FF2B5EF4-FFF2-40B4-BE49-F238E27FC236}">
                <a16:creationId xmlns:a16="http://schemas.microsoft.com/office/drawing/2014/main" id="{4FD9D72C-E762-444B-B870-B6F443A7A2F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29">
            <a:extLst>
              <a:ext uri="{FF2B5EF4-FFF2-40B4-BE49-F238E27FC236}">
                <a16:creationId xmlns:a16="http://schemas.microsoft.com/office/drawing/2014/main" id="{103306B8-3487-4679-9F9A-C5DCAFFFBDA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0">
            <a:extLst>
              <a:ext uri="{FF2B5EF4-FFF2-40B4-BE49-F238E27FC236}">
                <a16:creationId xmlns:a16="http://schemas.microsoft.com/office/drawing/2014/main" id="{31C977AA-7981-4853-8241-03BD5BE01636}"/>
              </a:ext>
            </a:extLst>
          </p:cNvPr>
          <p:cNvSpPr>
            <a:spLocks noGrp="1" noChangeArrowheads="1"/>
          </p:cNvSpPr>
          <p:nvPr>
            <p:ph type="sldNum" sz="quarter" idx="12"/>
          </p:nvPr>
        </p:nvSpPr>
        <p:spPr>
          <a:ln/>
        </p:spPr>
        <p:txBody>
          <a:bodyPr/>
          <a:lstStyle>
            <a:lvl1pPr>
              <a:defRPr/>
            </a:lvl1pPr>
          </a:lstStyle>
          <a:p>
            <a:pPr>
              <a:defRPr/>
            </a:pPr>
            <a:fld id="{005DBDFA-7238-4C7C-9322-1FA9F84215F6}" type="slidenum">
              <a:rPr lang="en-US" altLang="en-US"/>
              <a:pPr>
                <a:defRPr/>
              </a:pPr>
              <a:t>‹#›</a:t>
            </a:fld>
            <a:endParaRPr lang="en-US" altLang="en-US"/>
          </a:p>
        </p:txBody>
      </p:sp>
    </p:spTree>
    <p:extLst>
      <p:ext uri="{BB962C8B-B14F-4D97-AF65-F5344CB8AC3E}">
        <p14:creationId xmlns:p14="http://schemas.microsoft.com/office/powerpoint/2010/main" val="3769215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81000"/>
            <a:ext cx="1943100" cy="5499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2038" y="381000"/>
            <a:ext cx="5681662" cy="5499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8">
            <a:extLst>
              <a:ext uri="{FF2B5EF4-FFF2-40B4-BE49-F238E27FC236}">
                <a16:creationId xmlns:a16="http://schemas.microsoft.com/office/drawing/2014/main" id="{4FA54293-4F62-45AA-9CC9-6AFBC51E0E5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29">
            <a:extLst>
              <a:ext uri="{FF2B5EF4-FFF2-40B4-BE49-F238E27FC236}">
                <a16:creationId xmlns:a16="http://schemas.microsoft.com/office/drawing/2014/main" id="{06EF2B0C-E58A-4BD0-9916-BB11685E23B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0">
            <a:extLst>
              <a:ext uri="{FF2B5EF4-FFF2-40B4-BE49-F238E27FC236}">
                <a16:creationId xmlns:a16="http://schemas.microsoft.com/office/drawing/2014/main" id="{3969F40A-7F2F-4CFF-8C37-5AE537B1004A}"/>
              </a:ext>
            </a:extLst>
          </p:cNvPr>
          <p:cNvSpPr>
            <a:spLocks noGrp="1" noChangeArrowheads="1"/>
          </p:cNvSpPr>
          <p:nvPr>
            <p:ph type="sldNum" sz="quarter" idx="12"/>
          </p:nvPr>
        </p:nvSpPr>
        <p:spPr>
          <a:ln/>
        </p:spPr>
        <p:txBody>
          <a:bodyPr/>
          <a:lstStyle>
            <a:lvl1pPr>
              <a:defRPr/>
            </a:lvl1pPr>
          </a:lstStyle>
          <a:p>
            <a:pPr>
              <a:defRPr/>
            </a:pPr>
            <a:fld id="{1858D108-B7C6-407C-BD06-7254F7E85E30}" type="slidenum">
              <a:rPr lang="en-US" altLang="en-US"/>
              <a:pPr>
                <a:defRPr/>
              </a:pPr>
              <a:t>‹#›</a:t>
            </a:fld>
            <a:endParaRPr lang="en-US" altLang="en-US"/>
          </a:p>
        </p:txBody>
      </p:sp>
    </p:spTree>
    <p:extLst>
      <p:ext uri="{BB962C8B-B14F-4D97-AF65-F5344CB8AC3E}">
        <p14:creationId xmlns:p14="http://schemas.microsoft.com/office/powerpoint/2010/main" val="145567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8">
            <a:extLst>
              <a:ext uri="{FF2B5EF4-FFF2-40B4-BE49-F238E27FC236}">
                <a16:creationId xmlns:a16="http://schemas.microsoft.com/office/drawing/2014/main" id="{032AFA2B-1136-4731-BCD9-543DFC8354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29">
            <a:extLst>
              <a:ext uri="{FF2B5EF4-FFF2-40B4-BE49-F238E27FC236}">
                <a16:creationId xmlns:a16="http://schemas.microsoft.com/office/drawing/2014/main" id="{202D55FE-8B79-47A9-816F-C79D2C0B85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0">
            <a:extLst>
              <a:ext uri="{FF2B5EF4-FFF2-40B4-BE49-F238E27FC236}">
                <a16:creationId xmlns:a16="http://schemas.microsoft.com/office/drawing/2014/main" id="{C13C19B4-A219-4AE5-9B7A-98336C1927E1}"/>
              </a:ext>
            </a:extLst>
          </p:cNvPr>
          <p:cNvSpPr>
            <a:spLocks noGrp="1" noChangeArrowheads="1"/>
          </p:cNvSpPr>
          <p:nvPr>
            <p:ph type="sldNum" sz="quarter" idx="12"/>
          </p:nvPr>
        </p:nvSpPr>
        <p:spPr>
          <a:ln/>
        </p:spPr>
        <p:txBody>
          <a:bodyPr/>
          <a:lstStyle>
            <a:lvl1pPr>
              <a:defRPr/>
            </a:lvl1pPr>
          </a:lstStyle>
          <a:p>
            <a:pPr>
              <a:defRPr/>
            </a:pPr>
            <a:fld id="{BBBA9A39-9870-4AF7-8479-4360DD779341}" type="slidenum">
              <a:rPr lang="en-US" altLang="en-US"/>
              <a:pPr>
                <a:defRPr/>
              </a:pPr>
              <a:t>‹#›</a:t>
            </a:fld>
            <a:endParaRPr lang="en-US" altLang="en-US"/>
          </a:p>
        </p:txBody>
      </p:sp>
    </p:spTree>
    <p:extLst>
      <p:ext uri="{BB962C8B-B14F-4D97-AF65-F5344CB8AC3E}">
        <p14:creationId xmlns:p14="http://schemas.microsoft.com/office/powerpoint/2010/main" val="4228500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1028">
            <a:extLst>
              <a:ext uri="{FF2B5EF4-FFF2-40B4-BE49-F238E27FC236}">
                <a16:creationId xmlns:a16="http://schemas.microsoft.com/office/drawing/2014/main" id="{12404E2D-3252-4011-9C39-08E81ABB705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29">
            <a:extLst>
              <a:ext uri="{FF2B5EF4-FFF2-40B4-BE49-F238E27FC236}">
                <a16:creationId xmlns:a16="http://schemas.microsoft.com/office/drawing/2014/main" id="{2B0B44D7-D415-4F75-A2CA-AB08416BB73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0">
            <a:extLst>
              <a:ext uri="{FF2B5EF4-FFF2-40B4-BE49-F238E27FC236}">
                <a16:creationId xmlns:a16="http://schemas.microsoft.com/office/drawing/2014/main" id="{7489D646-E5A2-49DB-8C24-FF35F39DD72B}"/>
              </a:ext>
            </a:extLst>
          </p:cNvPr>
          <p:cNvSpPr>
            <a:spLocks noGrp="1" noChangeArrowheads="1"/>
          </p:cNvSpPr>
          <p:nvPr>
            <p:ph type="sldNum" sz="quarter" idx="12"/>
          </p:nvPr>
        </p:nvSpPr>
        <p:spPr>
          <a:ln/>
        </p:spPr>
        <p:txBody>
          <a:bodyPr/>
          <a:lstStyle>
            <a:lvl1pPr>
              <a:defRPr/>
            </a:lvl1pPr>
          </a:lstStyle>
          <a:p>
            <a:pPr>
              <a:defRPr/>
            </a:pPr>
            <a:fld id="{46036B50-B5C4-4B2A-A396-28A3356E48EA}" type="slidenum">
              <a:rPr lang="en-US" altLang="en-US"/>
              <a:pPr>
                <a:defRPr/>
              </a:pPr>
              <a:t>‹#›</a:t>
            </a:fld>
            <a:endParaRPr lang="en-US" altLang="en-US"/>
          </a:p>
        </p:txBody>
      </p:sp>
    </p:spTree>
    <p:extLst>
      <p:ext uri="{BB962C8B-B14F-4D97-AF65-F5344CB8AC3E}">
        <p14:creationId xmlns:p14="http://schemas.microsoft.com/office/powerpoint/2010/main" val="1683667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2038" y="1766888"/>
            <a:ext cx="3808412" cy="4113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2850" y="1766888"/>
            <a:ext cx="3808413" cy="4113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28">
            <a:extLst>
              <a:ext uri="{FF2B5EF4-FFF2-40B4-BE49-F238E27FC236}">
                <a16:creationId xmlns:a16="http://schemas.microsoft.com/office/drawing/2014/main" id="{89AA957A-3E57-402D-85C5-C22007F14E5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29">
            <a:extLst>
              <a:ext uri="{FF2B5EF4-FFF2-40B4-BE49-F238E27FC236}">
                <a16:creationId xmlns:a16="http://schemas.microsoft.com/office/drawing/2014/main" id="{4426A034-838C-46F3-87EF-5FC8A260112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0">
            <a:extLst>
              <a:ext uri="{FF2B5EF4-FFF2-40B4-BE49-F238E27FC236}">
                <a16:creationId xmlns:a16="http://schemas.microsoft.com/office/drawing/2014/main" id="{2C83FD8E-0E6E-4BBB-AD1D-30818B0BA324}"/>
              </a:ext>
            </a:extLst>
          </p:cNvPr>
          <p:cNvSpPr>
            <a:spLocks noGrp="1" noChangeArrowheads="1"/>
          </p:cNvSpPr>
          <p:nvPr>
            <p:ph type="sldNum" sz="quarter" idx="12"/>
          </p:nvPr>
        </p:nvSpPr>
        <p:spPr>
          <a:ln/>
        </p:spPr>
        <p:txBody>
          <a:bodyPr/>
          <a:lstStyle>
            <a:lvl1pPr>
              <a:defRPr/>
            </a:lvl1pPr>
          </a:lstStyle>
          <a:p>
            <a:pPr>
              <a:defRPr/>
            </a:pPr>
            <a:fld id="{8AEB2F94-E328-4224-8B60-C0B0DB8A8A72}" type="slidenum">
              <a:rPr lang="en-US" altLang="en-US"/>
              <a:pPr>
                <a:defRPr/>
              </a:pPr>
              <a:t>‹#›</a:t>
            </a:fld>
            <a:endParaRPr lang="en-US" altLang="en-US"/>
          </a:p>
        </p:txBody>
      </p:sp>
    </p:spTree>
    <p:extLst>
      <p:ext uri="{BB962C8B-B14F-4D97-AF65-F5344CB8AC3E}">
        <p14:creationId xmlns:p14="http://schemas.microsoft.com/office/powerpoint/2010/main" val="2064439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28">
            <a:extLst>
              <a:ext uri="{FF2B5EF4-FFF2-40B4-BE49-F238E27FC236}">
                <a16:creationId xmlns:a16="http://schemas.microsoft.com/office/drawing/2014/main" id="{CF92BA42-E220-4583-9707-F36B740CCC6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29">
            <a:extLst>
              <a:ext uri="{FF2B5EF4-FFF2-40B4-BE49-F238E27FC236}">
                <a16:creationId xmlns:a16="http://schemas.microsoft.com/office/drawing/2014/main" id="{A011DACB-7CD6-413A-BF82-2CB92ADEBCB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030">
            <a:extLst>
              <a:ext uri="{FF2B5EF4-FFF2-40B4-BE49-F238E27FC236}">
                <a16:creationId xmlns:a16="http://schemas.microsoft.com/office/drawing/2014/main" id="{87E1B4EE-EF91-4955-AD6C-90409A7ADB65}"/>
              </a:ext>
            </a:extLst>
          </p:cNvPr>
          <p:cNvSpPr>
            <a:spLocks noGrp="1" noChangeArrowheads="1"/>
          </p:cNvSpPr>
          <p:nvPr>
            <p:ph type="sldNum" sz="quarter" idx="12"/>
          </p:nvPr>
        </p:nvSpPr>
        <p:spPr>
          <a:ln/>
        </p:spPr>
        <p:txBody>
          <a:bodyPr/>
          <a:lstStyle>
            <a:lvl1pPr>
              <a:defRPr/>
            </a:lvl1pPr>
          </a:lstStyle>
          <a:p>
            <a:pPr>
              <a:defRPr/>
            </a:pPr>
            <a:fld id="{FE8E321E-7189-4B6F-9806-6539D9585041}" type="slidenum">
              <a:rPr lang="en-US" altLang="en-US"/>
              <a:pPr>
                <a:defRPr/>
              </a:pPr>
              <a:t>‹#›</a:t>
            </a:fld>
            <a:endParaRPr lang="en-US" altLang="en-US"/>
          </a:p>
        </p:txBody>
      </p:sp>
    </p:spTree>
    <p:extLst>
      <p:ext uri="{BB962C8B-B14F-4D97-AF65-F5344CB8AC3E}">
        <p14:creationId xmlns:p14="http://schemas.microsoft.com/office/powerpoint/2010/main" val="1750875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28">
            <a:extLst>
              <a:ext uri="{FF2B5EF4-FFF2-40B4-BE49-F238E27FC236}">
                <a16:creationId xmlns:a16="http://schemas.microsoft.com/office/drawing/2014/main" id="{04E74E2B-5090-4319-B49D-93EC6A27CD6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29">
            <a:extLst>
              <a:ext uri="{FF2B5EF4-FFF2-40B4-BE49-F238E27FC236}">
                <a16:creationId xmlns:a16="http://schemas.microsoft.com/office/drawing/2014/main" id="{3CB6C820-C640-41F1-A167-E307503BDBA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030">
            <a:extLst>
              <a:ext uri="{FF2B5EF4-FFF2-40B4-BE49-F238E27FC236}">
                <a16:creationId xmlns:a16="http://schemas.microsoft.com/office/drawing/2014/main" id="{C3224265-D451-4EAD-9A0B-E536DB4F7D92}"/>
              </a:ext>
            </a:extLst>
          </p:cNvPr>
          <p:cNvSpPr>
            <a:spLocks noGrp="1" noChangeArrowheads="1"/>
          </p:cNvSpPr>
          <p:nvPr>
            <p:ph type="sldNum" sz="quarter" idx="12"/>
          </p:nvPr>
        </p:nvSpPr>
        <p:spPr>
          <a:ln/>
        </p:spPr>
        <p:txBody>
          <a:bodyPr/>
          <a:lstStyle>
            <a:lvl1pPr>
              <a:defRPr/>
            </a:lvl1pPr>
          </a:lstStyle>
          <a:p>
            <a:pPr>
              <a:defRPr/>
            </a:pPr>
            <a:fld id="{A64ACE78-919D-4FEA-BE0D-78377770A0F4}" type="slidenum">
              <a:rPr lang="en-US" altLang="en-US"/>
              <a:pPr>
                <a:defRPr/>
              </a:pPr>
              <a:t>‹#›</a:t>
            </a:fld>
            <a:endParaRPr lang="en-US" altLang="en-US"/>
          </a:p>
        </p:txBody>
      </p:sp>
    </p:spTree>
    <p:extLst>
      <p:ext uri="{BB962C8B-B14F-4D97-AF65-F5344CB8AC3E}">
        <p14:creationId xmlns:p14="http://schemas.microsoft.com/office/powerpoint/2010/main" val="4099900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8">
            <a:extLst>
              <a:ext uri="{FF2B5EF4-FFF2-40B4-BE49-F238E27FC236}">
                <a16:creationId xmlns:a16="http://schemas.microsoft.com/office/drawing/2014/main" id="{BB8CED01-B6DD-4202-AADE-1E46B3DFB7B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29">
            <a:extLst>
              <a:ext uri="{FF2B5EF4-FFF2-40B4-BE49-F238E27FC236}">
                <a16:creationId xmlns:a16="http://schemas.microsoft.com/office/drawing/2014/main" id="{81545964-7F66-46C2-B0F8-7574B7A2170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030">
            <a:extLst>
              <a:ext uri="{FF2B5EF4-FFF2-40B4-BE49-F238E27FC236}">
                <a16:creationId xmlns:a16="http://schemas.microsoft.com/office/drawing/2014/main" id="{B28F3980-5987-4A1A-B824-58C5F7C825C3}"/>
              </a:ext>
            </a:extLst>
          </p:cNvPr>
          <p:cNvSpPr>
            <a:spLocks noGrp="1" noChangeArrowheads="1"/>
          </p:cNvSpPr>
          <p:nvPr>
            <p:ph type="sldNum" sz="quarter" idx="12"/>
          </p:nvPr>
        </p:nvSpPr>
        <p:spPr>
          <a:ln/>
        </p:spPr>
        <p:txBody>
          <a:bodyPr/>
          <a:lstStyle>
            <a:lvl1pPr>
              <a:defRPr/>
            </a:lvl1pPr>
          </a:lstStyle>
          <a:p>
            <a:pPr>
              <a:defRPr/>
            </a:pPr>
            <a:fld id="{4BB1F2D7-76BD-4749-A900-33A63EDCD1E1}" type="slidenum">
              <a:rPr lang="en-US" altLang="en-US"/>
              <a:pPr>
                <a:defRPr/>
              </a:pPr>
              <a:t>‹#›</a:t>
            </a:fld>
            <a:endParaRPr lang="en-US" altLang="en-US"/>
          </a:p>
        </p:txBody>
      </p:sp>
    </p:spTree>
    <p:extLst>
      <p:ext uri="{BB962C8B-B14F-4D97-AF65-F5344CB8AC3E}">
        <p14:creationId xmlns:p14="http://schemas.microsoft.com/office/powerpoint/2010/main" val="1393509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028">
            <a:extLst>
              <a:ext uri="{FF2B5EF4-FFF2-40B4-BE49-F238E27FC236}">
                <a16:creationId xmlns:a16="http://schemas.microsoft.com/office/drawing/2014/main" id="{1FA1D54F-0FEE-4200-A352-066BC862D82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29">
            <a:extLst>
              <a:ext uri="{FF2B5EF4-FFF2-40B4-BE49-F238E27FC236}">
                <a16:creationId xmlns:a16="http://schemas.microsoft.com/office/drawing/2014/main" id="{88C9A161-675E-4799-8E3A-51C5146B44F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0">
            <a:extLst>
              <a:ext uri="{FF2B5EF4-FFF2-40B4-BE49-F238E27FC236}">
                <a16:creationId xmlns:a16="http://schemas.microsoft.com/office/drawing/2014/main" id="{0A351FD4-4AA4-4068-B615-B1B5D2442D84}"/>
              </a:ext>
            </a:extLst>
          </p:cNvPr>
          <p:cNvSpPr>
            <a:spLocks noGrp="1" noChangeArrowheads="1"/>
          </p:cNvSpPr>
          <p:nvPr>
            <p:ph type="sldNum" sz="quarter" idx="12"/>
          </p:nvPr>
        </p:nvSpPr>
        <p:spPr>
          <a:ln/>
        </p:spPr>
        <p:txBody>
          <a:bodyPr/>
          <a:lstStyle>
            <a:lvl1pPr>
              <a:defRPr/>
            </a:lvl1pPr>
          </a:lstStyle>
          <a:p>
            <a:pPr>
              <a:defRPr/>
            </a:pPr>
            <a:fld id="{D5A0F0B0-1C5D-408F-81DA-5BF82BF4B068}" type="slidenum">
              <a:rPr lang="en-US" altLang="en-US"/>
              <a:pPr>
                <a:defRPr/>
              </a:pPr>
              <a:t>‹#›</a:t>
            </a:fld>
            <a:endParaRPr lang="en-US" altLang="en-US"/>
          </a:p>
        </p:txBody>
      </p:sp>
    </p:spTree>
    <p:extLst>
      <p:ext uri="{BB962C8B-B14F-4D97-AF65-F5344CB8AC3E}">
        <p14:creationId xmlns:p14="http://schemas.microsoft.com/office/powerpoint/2010/main" val="2065783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028">
            <a:extLst>
              <a:ext uri="{FF2B5EF4-FFF2-40B4-BE49-F238E27FC236}">
                <a16:creationId xmlns:a16="http://schemas.microsoft.com/office/drawing/2014/main" id="{A8C3D518-1A86-49CA-BEAD-3547C024BCB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29">
            <a:extLst>
              <a:ext uri="{FF2B5EF4-FFF2-40B4-BE49-F238E27FC236}">
                <a16:creationId xmlns:a16="http://schemas.microsoft.com/office/drawing/2014/main" id="{88CF12BA-AF82-4DA9-8340-107C305FD14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0">
            <a:extLst>
              <a:ext uri="{FF2B5EF4-FFF2-40B4-BE49-F238E27FC236}">
                <a16:creationId xmlns:a16="http://schemas.microsoft.com/office/drawing/2014/main" id="{D078D163-5D5D-47AE-9A89-8A67734B67FF}"/>
              </a:ext>
            </a:extLst>
          </p:cNvPr>
          <p:cNvSpPr>
            <a:spLocks noGrp="1" noChangeArrowheads="1"/>
          </p:cNvSpPr>
          <p:nvPr>
            <p:ph type="sldNum" sz="quarter" idx="12"/>
          </p:nvPr>
        </p:nvSpPr>
        <p:spPr>
          <a:ln/>
        </p:spPr>
        <p:txBody>
          <a:bodyPr/>
          <a:lstStyle>
            <a:lvl1pPr>
              <a:defRPr/>
            </a:lvl1pPr>
          </a:lstStyle>
          <a:p>
            <a:pPr>
              <a:defRPr/>
            </a:pPr>
            <a:fld id="{4C0F073C-300F-4974-A66F-806EAA9F4C5F}" type="slidenum">
              <a:rPr lang="en-US" altLang="en-US"/>
              <a:pPr>
                <a:defRPr/>
              </a:pPr>
              <a:t>‹#›</a:t>
            </a:fld>
            <a:endParaRPr lang="en-US" altLang="en-US"/>
          </a:p>
        </p:txBody>
      </p:sp>
    </p:spTree>
    <p:extLst>
      <p:ext uri="{BB962C8B-B14F-4D97-AF65-F5344CB8AC3E}">
        <p14:creationId xmlns:p14="http://schemas.microsoft.com/office/powerpoint/2010/main" val="3601905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pic>
        <p:nvPicPr>
          <p:cNvPr id="1026" name="Picture 1026">
            <a:extLst>
              <a:ext uri="{FF2B5EF4-FFF2-40B4-BE49-F238E27FC236}">
                <a16:creationId xmlns:a16="http://schemas.microsoft.com/office/drawing/2014/main" id="{2F9463E4-9D50-4200-9CC4-DD3A0FD9E63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027">
            <a:extLst>
              <a:ext uri="{FF2B5EF4-FFF2-40B4-BE49-F238E27FC236}">
                <a16:creationId xmlns:a16="http://schemas.microsoft.com/office/drawing/2014/main" id="{BF813BFF-6262-468F-AC5B-8E9E4517A829}"/>
              </a:ext>
            </a:extLst>
          </p:cNvPr>
          <p:cNvSpPr>
            <a:spLocks noGrp="1" noChangeArrowheads="1"/>
          </p:cNvSpPr>
          <p:nvPr>
            <p:ph type="title"/>
          </p:nvPr>
        </p:nvSpPr>
        <p:spPr bwMode="auto">
          <a:xfrm>
            <a:off x="10668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76" name="Rectangle 1028">
            <a:extLst>
              <a:ext uri="{FF2B5EF4-FFF2-40B4-BE49-F238E27FC236}">
                <a16:creationId xmlns:a16="http://schemas.microsoft.com/office/drawing/2014/main" id="{BA2E99B0-E38E-436A-A54B-6D0A11591AC5}"/>
              </a:ext>
            </a:extLst>
          </p:cNvPr>
          <p:cNvSpPr>
            <a:spLocks noGrp="1" noChangeArrowheads="1"/>
          </p:cNvSpPr>
          <p:nvPr>
            <p:ph type="dt" sz="half" idx="2"/>
          </p:nvPr>
        </p:nvSpPr>
        <p:spPr bwMode="auto">
          <a:xfrm>
            <a:off x="838200" y="6400800"/>
            <a:ext cx="1905000" cy="457200"/>
          </a:xfrm>
          <a:prstGeom prst="rect">
            <a:avLst/>
          </a:prstGeom>
          <a:noFill/>
          <a:ln>
            <a:noFill/>
          </a:ln>
          <a:effectLst/>
        </p:spPr>
        <p:txBody>
          <a:bodyPr vert="horz" wrap="square" lIns="91440" tIns="45720" rIns="91440" bIns="45720" numCol="1" anchor="b" anchorCtr="1" compatLnSpc="1">
            <a:prstTxWarp prst="textNoShape">
              <a:avLst/>
            </a:prstTxWarp>
          </a:bodyPr>
          <a:lstStyle>
            <a:lvl1pPr algn="l" eaLnBrk="1" hangingPunct="1">
              <a:spcBef>
                <a:spcPct val="0"/>
              </a:spcBef>
              <a:defRPr sz="1400">
                <a:solidFill>
                  <a:schemeClr val="tx2"/>
                </a:solidFill>
                <a:latin typeface="Arial" panose="020B0604020202020204" pitchFamily="34" charset="0"/>
              </a:defRPr>
            </a:lvl1pPr>
          </a:lstStyle>
          <a:p>
            <a:pPr>
              <a:defRPr/>
            </a:pPr>
            <a:endParaRPr lang="en-US" altLang="en-US"/>
          </a:p>
        </p:txBody>
      </p:sp>
      <p:sp>
        <p:nvSpPr>
          <p:cNvPr id="3077" name="Rectangle 1029">
            <a:extLst>
              <a:ext uri="{FF2B5EF4-FFF2-40B4-BE49-F238E27FC236}">
                <a16:creationId xmlns:a16="http://schemas.microsoft.com/office/drawing/2014/main" id="{894FA8C1-10F2-47B6-AA19-4C2CA7CA9498}"/>
              </a:ext>
            </a:extLst>
          </p:cNvPr>
          <p:cNvSpPr>
            <a:spLocks noGrp="1" noChangeArrowheads="1"/>
          </p:cNvSpPr>
          <p:nvPr>
            <p:ph type="ftr" sz="quarter" idx="3"/>
          </p:nvPr>
        </p:nvSpPr>
        <p:spPr bwMode="auto">
          <a:xfrm>
            <a:off x="3429000" y="6400800"/>
            <a:ext cx="2895600" cy="457200"/>
          </a:xfrm>
          <a:prstGeom prst="rect">
            <a:avLst/>
          </a:prstGeom>
          <a:noFill/>
          <a:ln>
            <a:noFill/>
          </a:ln>
          <a:effectLst/>
        </p:spPr>
        <p:txBody>
          <a:bodyPr vert="horz" wrap="square" lIns="91440" tIns="45720" rIns="91440" bIns="45720" numCol="1" anchor="b" anchorCtr="1" compatLnSpc="1">
            <a:prstTxWarp prst="textNoShape">
              <a:avLst/>
            </a:prstTxWarp>
          </a:bodyPr>
          <a:lstStyle>
            <a:lvl1pPr algn="ctr" eaLnBrk="1" hangingPunct="1">
              <a:spcBef>
                <a:spcPct val="0"/>
              </a:spcBef>
              <a:defRPr sz="1400">
                <a:solidFill>
                  <a:schemeClr val="tx2"/>
                </a:solidFill>
                <a:latin typeface="Arial" panose="020B0604020202020204" pitchFamily="34" charset="0"/>
              </a:defRPr>
            </a:lvl1pPr>
          </a:lstStyle>
          <a:p>
            <a:pPr>
              <a:defRPr/>
            </a:pPr>
            <a:endParaRPr lang="en-US" altLang="en-US"/>
          </a:p>
        </p:txBody>
      </p:sp>
      <p:sp>
        <p:nvSpPr>
          <p:cNvPr id="3078" name="Rectangle 1030">
            <a:extLst>
              <a:ext uri="{FF2B5EF4-FFF2-40B4-BE49-F238E27FC236}">
                <a16:creationId xmlns:a16="http://schemas.microsoft.com/office/drawing/2014/main" id="{9B14EF2C-D288-4810-87F8-A331BBBA3424}"/>
              </a:ext>
            </a:extLst>
          </p:cNvPr>
          <p:cNvSpPr>
            <a:spLocks noGrp="1" noChangeArrowheads="1"/>
          </p:cNvSpPr>
          <p:nvPr>
            <p:ph type="sldNum" sz="quarter" idx="4"/>
          </p:nvPr>
        </p:nvSpPr>
        <p:spPr bwMode="auto">
          <a:xfrm>
            <a:off x="7010400" y="6400800"/>
            <a:ext cx="1905000" cy="457200"/>
          </a:xfrm>
          <a:prstGeom prst="rect">
            <a:avLst/>
          </a:prstGeom>
          <a:noFill/>
          <a:ln>
            <a:noFill/>
          </a:ln>
          <a:effectLst/>
        </p:spPr>
        <p:txBody>
          <a:bodyPr vert="horz" wrap="square" lIns="91440" tIns="45720" rIns="91440" bIns="45720" numCol="1" anchor="b" anchorCtr="1" compatLnSpc="1">
            <a:prstTxWarp prst="textNoShape">
              <a:avLst/>
            </a:prstTxWarp>
          </a:bodyPr>
          <a:lstStyle>
            <a:lvl1pPr algn="r" eaLnBrk="1" hangingPunct="1">
              <a:spcBef>
                <a:spcPct val="0"/>
              </a:spcBef>
              <a:defRPr sz="1400" smtClean="0">
                <a:solidFill>
                  <a:schemeClr val="tx2"/>
                </a:solidFill>
                <a:latin typeface="Arial" panose="020B0604020202020204" pitchFamily="34" charset="0"/>
              </a:defRPr>
            </a:lvl1pPr>
          </a:lstStyle>
          <a:p>
            <a:pPr>
              <a:defRPr/>
            </a:pPr>
            <a:fld id="{3843F0EF-4A0F-4A90-B443-EFE10863F42F}" type="slidenum">
              <a:rPr lang="en-US" altLang="en-US"/>
              <a:pPr>
                <a:defRPr/>
              </a:pPr>
              <a:t>‹#›</a:t>
            </a:fld>
            <a:endParaRPr lang="en-US" altLang="en-US"/>
          </a:p>
        </p:txBody>
      </p:sp>
      <p:pic>
        <p:nvPicPr>
          <p:cNvPr id="1031" name="Picture 1031">
            <a:extLst>
              <a:ext uri="{FF2B5EF4-FFF2-40B4-BE49-F238E27FC236}">
                <a16:creationId xmlns:a16="http://schemas.microsoft.com/office/drawing/2014/main" id="{4EED50F3-8C3F-4B54-99D2-B05A2468ED02}"/>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66800" y="1600200"/>
            <a:ext cx="7772400"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032">
            <a:extLst>
              <a:ext uri="{FF2B5EF4-FFF2-40B4-BE49-F238E27FC236}">
                <a16:creationId xmlns:a16="http://schemas.microsoft.com/office/drawing/2014/main" id="{8799B234-3EE8-4BF8-871D-A27E5DA94665}"/>
              </a:ext>
            </a:extLst>
          </p:cNvPr>
          <p:cNvSpPr>
            <a:spLocks noGrp="1" noChangeArrowheads="1"/>
          </p:cNvSpPr>
          <p:nvPr>
            <p:ph type="body" idx="1"/>
          </p:nvPr>
        </p:nvSpPr>
        <p:spPr bwMode="auto">
          <a:xfrm>
            <a:off x="1062038" y="1766888"/>
            <a:ext cx="7769225" cy="411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anose="02020603050405020304" pitchFamily="18" charset="0"/>
        </a:defRPr>
      </a:lvl2pPr>
      <a:lvl3pPr algn="l" rtl="0" eaLnBrk="0" fontAlgn="base" hangingPunct="0">
        <a:spcBef>
          <a:spcPct val="0"/>
        </a:spcBef>
        <a:spcAft>
          <a:spcPct val="0"/>
        </a:spcAft>
        <a:defRPr sz="4400">
          <a:solidFill>
            <a:schemeClr val="tx2"/>
          </a:solidFill>
          <a:latin typeface="Times New Roman" panose="02020603050405020304" pitchFamily="18" charset="0"/>
        </a:defRPr>
      </a:lvl3pPr>
      <a:lvl4pPr algn="l" rtl="0" eaLnBrk="0" fontAlgn="base" hangingPunct="0">
        <a:spcBef>
          <a:spcPct val="0"/>
        </a:spcBef>
        <a:spcAft>
          <a:spcPct val="0"/>
        </a:spcAft>
        <a:defRPr sz="4400">
          <a:solidFill>
            <a:schemeClr val="tx2"/>
          </a:solidFill>
          <a:latin typeface="Times New Roman" panose="02020603050405020304" pitchFamily="18" charset="0"/>
        </a:defRPr>
      </a:lvl4pPr>
      <a:lvl5pPr algn="l" rtl="0" eaLnBrk="0" fontAlgn="base" hangingPunct="0">
        <a:spcBef>
          <a:spcPct val="0"/>
        </a:spcBef>
        <a:spcAft>
          <a:spcPct val="0"/>
        </a:spcAft>
        <a:defRPr sz="4400">
          <a:solidFill>
            <a:schemeClr val="tx2"/>
          </a:solidFill>
          <a:latin typeface="Times New Roman" panose="02020603050405020304" pitchFamily="18" charset="0"/>
        </a:defRPr>
      </a:lvl5pPr>
      <a:lvl6pPr marL="457200" algn="l" rtl="0" fontAlgn="base">
        <a:spcBef>
          <a:spcPct val="0"/>
        </a:spcBef>
        <a:spcAft>
          <a:spcPct val="0"/>
        </a:spcAft>
        <a:defRPr sz="4400">
          <a:solidFill>
            <a:schemeClr val="tx2"/>
          </a:solidFill>
          <a:latin typeface="Times New Roman" panose="02020603050405020304" pitchFamily="18" charset="0"/>
        </a:defRPr>
      </a:lvl6pPr>
      <a:lvl7pPr marL="914400" algn="l" rtl="0" fontAlgn="base">
        <a:spcBef>
          <a:spcPct val="0"/>
        </a:spcBef>
        <a:spcAft>
          <a:spcPct val="0"/>
        </a:spcAft>
        <a:defRPr sz="4400">
          <a:solidFill>
            <a:schemeClr val="tx2"/>
          </a:solidFill>
          <a:latin typeface="Times New Roman" panose="02020603050405020304" pitchFamily="18" charset="0"/>
        </a:defRPr>
      </a:lvl7pPr>
      <a:lvl8pPr marL="1371600" algn="l" rtl="0" fontAlgn="base">
        <a:spcBef>
          <a:spcPct val="0"/>
        </a:spcBef>
        <a:spcAft>
          <a:spcPct val="0"/>
        </a:spcAft>
        <a:defRPr sz="4400">
          <a:solidFill>
            <a:schemeClr val="tx2"/>
          </a:solidFill>
          <a:latin typeface="Times New Roman" panose="02020603050405020304" pitchFamily="18" charset="0"/>
        </a:defRPr>
      </a:lvl8pPr>
      <a:lvl9pPr marL="1828800" algn="l"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Blip>
          <a:blip r:embed="rId16"/>
        </a:buBlip>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Blip>
          <a:blip r:embed="rId17"/>
        </a:buBlip>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Wingdings" panose="05000000000000000000" pitchFamily="2" charset="2"/>
        <a:buChar char="s"/>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Wingdings" panose="05000000000000000000" pitchFamily="2" charset="2"/>
        <a:buChar char="s"/>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This%20PowerPoint%20presentation%20is%20available%20along%20with%20related%20http:/home.snu.edu/~hculbert/ppt.ht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9F1C914-BD30-4760-A37F-782EF89D33C9}"/>
              </a:ext>
            </a:extLst>
          </p:cNvPr>
          <p:cNvSpPr>
            <a:spLocks noGrp="1" noChangeArrowheads="1"/>
          </p:cNvSpPr>
          <p:nvPr>
            <p:ph type="ctrTitle"/>
          </p:nvPr>
        </p:nvSpPr>
        <p:spPr>
          <a:xfrm>
            <a:off x="1066800" y="457200"/>
            <a:ext cx="8077200" cy="274320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folHlink"/>
                </a:solidFill>
                <a:miter lim="800000"/>
                <a:headEnd/>
                <a:tailEnd/>
              </a14:hiddenLine>
            </a:ext>
          </a:extLst>
        </p:spPr>
        <p:txBody>
          <a:bodyPr/>
          <a:lstStyle/>
          <a:p>
            <a:pPr eaLnBrk="1" hangingPunct="1"/>
            <a:r>
              <a:rPr lang="en-US" altLang="en-US"/>
              <a:t>“Indigenizing” the</a:t>
            </a:r>
            <a:br>
              <a:rPr lang="en-US" altLang="en-US"/>
            </a:br>
            <a:r>
              <a:rPr lang="en-US" altLang="en-US"/>
              <a:t> Church’s Ministries</a:t>
            </a:r>
            <a:br>
              <a:rPr lang="en-US" altLang="en-US"/>
            </a:br>
            <a:r>
              <a:rPr lang="en-US" altLang="en-US" sz="2400"/>
              <a:t>Based on material in George Hunter’s “To Spread the Power”</a:t>
            </a:r>
            <a:endParaRPr lang="en-US" altLang="en-US" sz="3600"/>
          </a:p>
        </p:txBody>
      </p:sp>
      <p:sp>
        <p:nvSpPr>
          <p:cNvPr id="4099" name="Rectangle 3">
            <a:extLst>
              <a:ext uri="{FF2B5EF4-FFF2-40B4-BE49-F238E27FC236}">
                <a16:creationId xmlns:a16="http://schemas.microsoft.com/office/drawing/2014/main" id="{400EC7BC-2B0E-4E2D-BE22-8F8F388604AD}"/>
              </a:ext>
            </a:extLst>
          </p:cNvPr>
          <p:cNvSpPr>
            <a:spLocks noGrp="1" noChangeArrowheads="1"/>
          </p:cNvSpPr>
          <p:nvPr>
            <p:ph type="subTitle" idx="1"/>
          </p:nvPr>
        </p:nvSpPr>
        <p:spPr>
          <a:xfrm>
            <a:off x="990600" y="3886200"/>
            <a:ext cx="7772400" cy="236220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folHlink"/>
                </a:solidFill>
                <a:miter lim="800000"/>
                <a:headEnd/>
                <a:tailEnd/>
              </a14:hiddenLine>
            </a:ext>
          </a:extLst>
        </p:spPr>
        <p:txBody>
          <a:bodyPr/>
          <a:lstStyle/>
          <a:p>
            <a:pPr eaLnBrk="1" hangingPunct="1"/>
            <a:r>
              <a:rPr lang="en-US" altLang="en-US"/>
              <a:t>Mark Murray </a:t>
            </a:r>
          </a:p>
          <a:p>
            <a:pPr eaLnBrk="1" hangingPunct="1"/>
            <a:r>
              <a:rPr lang="en-US" altLang="en-US"/>
              <a:t>Matt Goodwin</a:t>
            </a:r>
          </a:p>
          <a:p>
            <a:pPr eaLnBrk="1" hangingPunct="1"/>
            <a:r>
              <a:rPr lang="en-US" altLang="en-US"/>
              <a:t>Bill Flather</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5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FF9A61D-FFF3-47BC-AFFA-637A221A21E2}"/>
              </a:ext>
            </a:extLst>
          </p:cNvPr>
          <p:cNvSpPr>
            <a:spLocks noGrp="1" noChangeArrowheads="1"/>
          </p:cNvSpPr>
          <p:nvPr>
            <p:ph type="title"/>
          </p:nvPr>
        </p:nvSpPr>
        <p:spPr>
          <a:xfrm>
            <a:off x="1066800" y="381000"/>
            <a:ext cx="7772400" cy="914400"/>
          </a:xfrm>
        </p:spPr>
        <p:txBody>
          <a:bodyPr/>
          <a:lstStyle/>
          <a:p>
            <a:pPr eaLnBrk="1" hangingPunct="1"/>
            <a:r>
              <a:rPr lang="en-US" altLang="en-US"/>
              <a:t>Test yourself…</a:t>
            </a:r>
          </a:p>
        </p:txBody>
      </p:sp>
      <p:sp>
        <p:nvSpPr>
          <p:cNvPr id="13315" name="Rectangle 3">
            <a:extLst>
              <a:ext uri="{FF2B5EF4-FFF2-40B4-BE49-F238E27FC236}">
                <a16:creationId xmlns:a16="http://schemas.microsoft.com/office/drawing/2014/main" id="{C63AA44D-B963-452A-A261-1D30F71DB220}"/>
              </a:ext>
            </a:extLst>
          </p:cNvPr>
          <p:cNvSpPr>
            <a:spLocks noGrp="1" noChangeArrowheads="1"/>
          </p:cNvSpPr>
          <p:nvPr>
            <p:ph type="body" idx="1"/>
          </p:nvPr>
        </p:nvSpPr>
        <p:spPr>
          <a:xfrm>
            <a:off x="838200" y="1677988"/>
            <a:ext cx="7769225" cy="4113212"/>
          </a:xfrm>
        </p:spPr>
        <p:txBody>
          <a:bodyPr/>
          <a:lstStyle/>
          <a:p>
            <a:pPr eaLnBrk="1" hangingPunct="1"/>
            <a:r>
              <a:rPr lang="en-US" altLang="en-US" sz="2800"/>
              <a:t>What has changed since the church started taking culture seriously?</a:t>
            </a:r>
          </a:p>
          <a:p>
            <a:pPr eaLnBrk="1" hangingPunct="1"/>
            <a:r>
              <a:rPr lang="en-US" altLang="en-US" sz="2800"/>
              <a:t>Does the target population feel comfortable?</a:t>
            </a:r>
          </a:p>
          <a:p>
            <a:pPr eaLnBrk="1" hangingPunct="1"/>
            <a:r>
              <a:rPr lang="en-US" altLang="en-US" sz="2800"/>
              <a:t>Do we identify with each other and our surroundings?</a:t>
            </a:r>
          </a:p>
          <a:p>
            <a:pPr eaLnBrk="1" hangingPunct="1"/>
            <a:r>
              <a:rPr lang="en-US" altLang="en-US" sz="2800"/>
              <a:t>Does the target group feel ownership?</a:t>
            </a:r>
          </a:p>
          <a:p>
            <a:pPr eaLnBrk="1" hangingPunct="1"/>
            <a:r>
              <a:rPr lang="en-US" altLang="en-US" sz="2800"/>
              <a:t>Is the meaning of the gospel getting through?</a:t>
            </a:r>
          </a:p>
          <a:p>
            <a:pPr eaLnBrk="1" hangingPunct="1"/>
            <a:r>
              <a:rPr lang="en-US" altLang="en-US" sz="2800"/>
              <a:t>Are outreach and invitation occurring across natural social networks?</a:t>
            </a:r>
          </a:p>
        </p:txBody>
      </p:sp>
      <p:pic>
        <p:nvPicPr>
          <p:cNvPr id="15364" name="Picture 4">
            <a:extLst>
              <a:ext uri="{FF2B5EF4-FFF2-40B4-BE49-F238E27FC236}">
                <a16:creationId xmlns:a16="http://schemas.microsoft.com/office/drawing/2014/main" id="{95ED688D-F7BA-4914-A4CB-3158EFCEB5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7588" y="4648200"/>
            <a:ext cx="1776412"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dissolve">
                                      <p:cBhvr>
                                        <p:cTn id="7"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8074F82-5698-4BFB-BFA4-F8ABEC71CE07}"/>
              </a:ext>
            </a:extLst>
          </p:cNvPr>
          <p:cNvSpPr>
            <a:spLocks noGrp="1" noChangeArrowheads="1"/>
          </p:cNvSpPr>
          <p:nvPr>
            <p:ph type="title"/>
          </p:nvPr>
        </p:nvSpPr>
        <p:spPr/>
        <p:txBody>
          <a:bodyPr/>
          <a:lstStyle/>
          <a:p>
            <a:pPr eaLnBrk="1" hangingPunct="1"/>
            <a:r>
              <a:rPr lang="en-US" altLang="en-US"/>
              <a:t>“Homogenous units”</a:t>
            </a:r>
          </a:p>
        </p:txBody>
      </p:sp>
      <p:sp>
        <p:nvSpPr>
          <p:cNvPr id="14339" name="Rectangle 3">
            <a:extLst>
              <a:ext uri="{FF2B5EF4-FFF2-40B4-BE49-F238E27FC236}">
                <a16:creationId xmlns:a16="http://schemas.microsoft.com/office/drawing/2014/main" id="{9E0BC9EE-591C-430C-9DB2-BC28C94BAF4B}"/>
              </a:ext>
            </a:extLst>
          </p:cNvPr>
          <p:cNvSpPr>
            <a:spLocks noGrp="1" noChangeArrowheads="1"/>
          </p:cNvSpPr>
          <p:nvPr>
            <p:ph type="body" idx="1"/>
          </p:nvPr>
        </p:nvSpPr>
        <p:spPr/>
        <p:txBody>
          <a:bodyPr/>
          <a:lstStyle/>
          <a:p>
            <a:pPr eaLnBrk="1" hangingPunct="1">
              <a:lnSpc>
                <a:spcPct val="90000"/>
              </a:lnSpc>
            </a:pPr>
            <a:r>
              <a:rPr lang="en-US" altLang="en-US"/>
              <a:t>McGavran: “People like to become Christian without crossing racial, linguistic, or class barriers”  (McGavran, 1980, p 223)</a:t>
            </a:r>
          </a:p>
          <a:p>
            <a:pPr eaLnBrk="1" hangingPunct="1">
              <a:lnSpc>
                <a:spcPct val="90000"/>
              </a:lnSpc>
            </a:pPr>
            <a:r>
              <a:rPr lang="en-US" altLang="en-US"/>
              <a:t>Every church should be open to all, but no church can reach everyone</a:t>
            </a:r>
          </a:p>
          <a:p>
            <a:pPr eaLnBrk="1" hangingPunct="1">
              <a:lnSpc>
                <a:spcPct val="90000"/>
              </a:lnSpc>
            </a:pPr>
            <a:r>
              <a:rPr lang="en-US" altLang="en-US"/>
              <a:t>Because of interaction of cultures outside the church, it is sometimes impossible to include them in the same congregation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1C8D1488-6845-41AA-828C-7F3C2FD4DA2C}"/>
              </a:ext>
            </a:extLst>
          </p:cNvPr>
          <p:cNvSpPr>
            <a:spLocks noGrp="1" noChangeArrowheads="1"/>
          </p:cNvSpPr>
          <p:nvPr>
            <p:ph type="title"/>
          </p:nvPr>
        </p:nvSpPr>
        <p:spPr/>
        <p:txBody>
          <a:bodyPr/>
          <a:lstStyle/>
          <a:p>
            <a:pPr eaLnBrk="1" hangingPunct="1"/>
            <a:r>
              <a:rPr lang="en-US" altLang="en-US"/>
              <a:t>Conglomerate churches</a:t>
            </a:r>
          </a:p>
        </p:txBody>
      </p:sp>
      <p:sp>
        <p:nvSpPr>
          <p:cNvPr id="15363" name="Rectangle 10">
            <a:extLst>
              <a:ext uri="{FF2B5EF4-FFF2-40B4-BE49-F238E27FC236}">
                <a16:creationId xmlns:a16="http://schemas.microsoft.com/office/drawing/2014/main" id="{3EE32858-2CB8-4D9E-AE3C-64DEF4A4D783}"/>
              </a:ext>
            </a:extLst>
          </p:cNvPr>
          <p:cNvSpPr>
            <a:spLocks noGrp="1" noChangeArrowheads="1"/>
          </p:cNvSpPr>
          <p:nvPr>
            <p:ph type="body" idx="1"/>
          </p:nvPr>
        </p:nvSpPr>
        <p:spPr/>
        <p:txBody>
          <a:bodyPr/>
          <a:lstStyle/>
          <a:p>
            <a:pPr eaLnBrk="1" hangingPunct="1"/>
            <a:r>
              <a:rPr lang="en-US" altLang="en-US"/>
              <a:t>Leaders must be culturally aware and intentionally involve each culture</a:t>
            </a:r>
          </a:p>
          <a:p>
            <a:pPr eaLnBrk="1" hangingPunct="1"/>
            <a:r>
              <a:rPr lang="en-US" altLang="en-US"/>
              <a:t>Church must provide funds and staff for each diverse ministry</a:t>
            </a:r>
          </a:p>
        </p:txBody>
      </p:sp>
      <p:pic>
        <p:nvPicPr>
          <p:cNvPr id="17419" name="Picture 11">
            <a:extLst>
              <a:ext uri="{FF2B5EF4-FFF2-40B4-BE49-F238E27FC236}">
                <a16:creationId xmlns:a16="http://schemas.microsoft.com/office/drawing/2014/main" id="{02BC4B0F-B9FE-4063-9EF0-F35C6B82D6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0"/>
            <a:ext cx="1785938"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nodePh="1">
                                  <p:stCondLst>
                                    <p:cond delay="0"/>
                                  </p:stCondLst>
                                  <p:endCondLst>
                                    <p:cond evt="begin" delay="0">
                                      <p:tn val="5"/>
                                    </p:cond>
                                  </p:endCondLst>
                                  <p:childTnLst>
                                    <p:set>
                                      <p:cBhvr>
                                        <p:cTn id="6" dur="1" fill="hold">
                                          <p:stCondLst>
                                            <p:cond delay="0"/>
                                          </p:stCondLst>
                                        </p:cTn>
                                        <p:tgtEl>
                                          <p:spTgt spid="17419"/>
                                        </p:tgtEl>
                                        <p:attrNameLst>
                                          <p:attrName>style.visibility</p:attrName>
                                        </p:attrNameLst>
                                      </p:cBhvr>
                                      <p:to>
                                        <p:strVal val="visible"/>
                                      </p:to>
                                    </p:set>
                                    <p:anim calcmode="lin" valueType="num">
                                      <p:cBhvr>
                                        <p:cTn id="7" dur="500" fill="hold"/>
                                        <p:tgtEl>
                                          <p:spTgt spid="17419"/>
                                        </p:tgtEl>
                                        <p:attrNameLst>
                                          <p:attrName>ppt_w</p:attrName>
                                        </p:attrNameLst>
                                      </p:cBhvr>
                                      <p:tavLst>
                                        <p:tav tm="0">
                                          <p:val>
                                            <p:fltVal val="0"/>
                                          </p:val>
                                        </p:tav>
                                        <p:tav tm="100000">
                                          <p:val>
                                            <p:strVal val="#ppt_w"/>
                                          </p:val>
                                        </p:tav>
                                      </p:tavLst>
                                    </p:anim>
                                    <p:anim calcmode="lin" valueType="num">
                                      <p:cBhvr>
                                        <p:cTn id="8" dur="500" fill="hold"/>
                                        <p:tgtEl>
                                          <p:spTgt spid="17419"/>
                                        </p:tgtEl>
                                        <p:attrNameLst>
                                          <p:attrName>ppt_h</p:attrName>
                                        </p:attrNameLst>
                                      </p:cBhvr>
                                      <p:tavLst>
                                        <p:tav tm="0">
                                          <p:val>
                                            <p:fltVal val="0"/>
                                          </p:val>
                                        </p:tav>
                                        <p:tav tm="100000">
                                          <p:val>
                                            <p:strVal val="#ppt_h"/>
                                          </p:val>
                                        </p:tav>
                                      </p:tavLst>
                                    </p:anim>
                                    <p:anim calcmode="lin" valueType="num">
                                      <p:cBhvr>
                                        <p:cTn id="9" dur="500" fill="hold"/>
                                        <p:tgtEl>
                                          <p:spTgt spid="17419"/>
                                        </p:tgtEl>
                                        <p:attrNameLst>
                                          <p:attrName>ppt_x</p:attrName>
                                        </p:attrNameLst>
                                      </p:cBhvr>
                                      <p:tavLst>
                                        <p:tav tm="0">
                                          <p:val>
                                            <p:fltVal val="0.5"/>
                                          </p:val>
                                        </p:tav>
                                        <p:tav tm="100000">
                                          <p:val>
                                            <p:strVal val="#ppt_x"/>
                                          </p:val>
                                        </p:tav>
                                      </p:tavLst>
                                    </p:anim>
                                    <p:anim calcmode="lin" valueType="num">
                                      <p:cBhvr>
                                        <p:cTn id="10" dur="500" fill="hold"/>
                                        <p:tgtEl>
                                          <p:spTgt spid="1741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752169D-6B27-4645-B7D4-B339D3A2BCBF}"/>
              </a:ext>
            </a:extLst>
          </p:cNvPr>
          <p:cNvSpPr>
            <a:spLocks noGrp="1" noChangeArrowheads="1"/>
          </p:cNvSpPr>
          <p:nvPr>
            <p:ph type="title"/>
          </p:nvPr>
        </p:nvSpPr>
        <p:spPr/>
        <p:txBody>
          <a:bodyPr/>
          <a:lstStyle/>
          <a:p>
            <a:pPr eaLnBrk="1" hangingPunct="1"/>
            <a:r>
              <a:rPr lang="en-US" altLang="en-US"/>
              <a:t>Conglomerate Churches</a:t>
            </a:r>
          </a:p>
        </p:txBody>
      </p:sp>
      <p:sp>
        <p:nvSpPr>
          <p:cNvPr id="16387" name="Rectangle 3">
            <a:extLst>
              <a:ext uri="{FF2B5EF4-FFF2-40B4-BE49-F238E27FC236}">
                <a16:creationId xmlns:a16="http://schemas.microsoft.com/office/drawing/2014/main" id="{7EE77395-246B-4328-B520-A6DDE30F1AE5}"/>
              </a:ext>
            </a:extLst>
          </p:cNvPr>
          <p:cNvSpPr>
            <a:spLocks noGrp="1" noChangeArrowheads="1"/>
          </p:cNvSpPr>
          <p:nvPr>
            <p:ph type="body" idx="1"/>
          </p:nvPr>
        </p:nvSpPr>
        <p:spPr/>
        <p:txBody>
          <a:bodyPr/>
          <a:lstStyle/>
          <a:p>
            <a:pPr eaLnBrk="1" hangingPunct="1">
              <a:lnSpc>
                <a:spcPct val="90000"/>
              </a:lnSpc>
            </a:pPr>
            <a:r>
              <a:rPr lang="en-US" altLang="en-US" sz="2800"/>
              <a:t>Conflict is natural and can become part of the energy of the church, but must be managed properly</a:t>
            </a:r>
          </a:p>
          <a:p>
            <a:pPr eaLnBrk="1" hangingPunct="1">
              <a:lnSpc>
                <a:spcPct val="90000"/>
              </a:lnSpc>
            </a:pPr>
            <a:r>
              <a:rPr lang="en-US" altLang="en-US" sz="2800"/>
              <a:t>“Any homogeneous church is penultimate to the church that is to be, and while homogeneous churches seem to be more effective at bringing people like them into faith and church, heterogeneous churches more effectively model the kingdom of God and what the church is intended to be.” (p 176)</a:t>
            </a:r>
          </a:p>
        </p:txBody>
      </p:sp>
      <p:pic>
        <p:nvPicPr>
          <p:cNvPr id="16388" name="Picture 4">
            <a:extLst>
              <a:ext uri="{FF2B5EF4-FFF2-40B4-BE49-F238E27FC236}">
                <a16:creationId xmlns:a16="http://schemas.microsoft.com/office/drawing/2014/main" id="{B6D99832-5374-4F88-A954-5EC4589109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0"/>
            <a:ext cx="1785938"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BAFCFCB-B3A6-4CD5-9297-06AE5E9F070C}"/>
              </a:ext>
            </a:extLst>
          </p:cNvPr>
          <p:cNvSpPr>
            <a:spLocks noGrp="1"/>
          </p:cNvSpPr>
          <p:nvPr>
            <p:ph type="ctrTitle"/>
          </p:nvPr>
        </p:nvSpPr>
        <p:spPr>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folHlink"/>
                </a:solidFill>
                <a:miter lim="800000"/>
                <a:headEnd/>
                <a:tailEnd/>
              </a14:hiddenLine>
            </a:ext>
          </a:extLst>
        </p:spPr>
        <p:txBody>
          <a:bodyPr/>
          <a:lstStyle/>
          <a:p>
            <a:pPr eaLnBrk="1" hangingPunct="1"/>
            <a:r>
              <a:rPr lang="en-US" altLang="en-US" sz="1600"/>
              <a:t>This PowerPoint presentation is available along with related materials and other PowerPoint presentations at </a:t>
            </a:r>
            <a:r>
              <a:rPr lang="en-US" altLang="en-US" sz="1600">
                <a:hlinkClick r:id="rId2"/>
              </a:rPr>
              <a:t>http://home.snu.edu/~hculbert/ppt.htm</a:t>
            </a:r>
            <a:br>
              <a:rPr lang="en-US" altLang="en-US" sz="1600"/>
            </a:br>
            <a:endParaRPr lang="en-US" altLang="en-US" sz="1600"/>
          </a:p>
        </p:txBody>
      </p:sp>
      <p:sp>
        <p:nvSpPr>
          <p:cNvPr id="17411" name="Subtitle 2">
            <a:extLst>
              <a:ext uri="{FF2B5EF4-FFF2-40B4-BE49-F238E27FC236}">
                <a16:creationId xmlns:a16="http://schemas.microsoft.com/office/drawing/2014/main" id="{84E169F8-C570-4784-AFEA-8660155FE6FC}"/>
              </a:ext>
            </a:extLst>
          </p:cNvPr>
          <p:cNvSpPr>
            <a:spLocks noGrp="1"/>
          </p:cNvSpPr>
          <p:nvPr>
            <p:ph type="subTitle" idx="1"/>
          </p:nvPr>
        </p:nvSpPr>
        <p:spPr>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folHlink"/>
                </a:solidFill>
                <a:miter lim="800000"/>
                <a:headEnd/>
                <a:tailEnd/>
              </a14:hiddenLine>
            </a:ext>
          </a:extLst>
        </p:spPr>
        <p:txBody>
          <a:bodyPr/>
          <a:lstStyle/>
          <a:p>
            <a:pPr eaLnBrk="1" hangingPunct="1"/>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2034152-4662-47F6-BD57-8B969B0B2945}"/>
              </a:ext>
            </a:extLst>
          </p:cNvPr>
          <p:cNvSpPr>
            <a:spLocks noGrp="1" noChangeArrowheads="1"/>
          </p:cNvSpPr>
          <p:nvPr>
            <p:ph type="title"/>
          </p:nvPr>
        </p:nvSpPr>
        <p:spPr/>
        <p:txBody>
          <a:bodyPr/>
          <a:lstStyle/>
          <a:p>
            <a:pPr eaLnBrk="1" hangingPunct="1"/>
            <a:r>
              <a:rPr lang="en-US" altLang="en-US"/>
              <a:t>Education as hindrance</a:t>
            </a:r>
          </a:p>
        </p:txBody>
      </p:sp>
      <p:sp>
        <p:nvSpPr>
          <p:cNvPr id="5123" name="Rectangle 3">
            <a:extLst>
              <a:ext uri="{FF2B5EF4-FFF2-40B4-BE49-F238E27FC236}">
                <a16:creationId xmlns:a16="http://schemas.microsoft.com/office/drawing/2014/main" id="{16A5EE0C-9ED8-4C09-B723-DD8E8F38A104}"/>
              </a:ext>
            </a:extLst>
          </p:cNvPr>
          <p:cNvSpPr>
            <a:spLocks noGrp="1" noChangeArrowheads="1"/>
          </p:cNvSpPr>
          <p:nvPr>
            <p:ph type="body" idx="1"/>
          </p:nvPr>
        </p:nvSpPr>
        <p:spPr/>
        <p:txBody>
          <a:bodyPr/>
          <a:lstStyle/>
          <a:p>
            <a:pPr eaLnBrk="1" hangingPunct="1">
              <a:lnSpc>
                <a:spcPct val="90000"/>
              </a:lnSpc>
            </a:pPr>
            <a:r>
              <a:rPr lang="en-US" altLang="en-US"/>
              <a:t>All education alienates those who have it from those who don’t.</a:t>
            </a:r>
          </a:p>
          <a:p>
            <a:pPr eaLnBrk="1" hangingPunct="1">
              <a:lnSpc>
                <a:spcPct val="90000"/>
              </a:lnSpc>
            </a:pPr>
            <a:r>
              <a:rPr lang="en-US" altLang="en-US"/>
              <a:t>We must exegete our community as well as we exegete the text.</a:t>
            </a:r>
          </a:p>
          <a:p>
            <a:pPr eaLnBrk="1" hangingPunct="1">
              <a:lnSpc>
                <a:spcPct val="90000"/>
              </a:lnSpc>
            </a:pPr>
            <a:r>
              <a:rPr lang="en-US" altLang="en-US"/>
              <a:t>“The theological academy assumes its customs, jargon, taste, aesthetics, and style are superior to those of the members of Shiloh church…” (p 153)</a:t>
            </a:r>
          </a:p>
        </p:txBody>
      </p:sp>
      <p:graphicFrame>
        <p:nvGraphicFramePr>
          <p:cNvPr id="5124" name="Object 4">
            <a:extLst>
              <a:ext uri="{FF2B5EF4-FFF2-40B4-BE49-F238E27FC236}">
                <a16:creationId xmlns:a16="http://schemas.microsoft.com/office/drawing/2014/main" id="{9151C236-1BF6-4B87-A08F-23040C8D5090}"/>
              </a:ext>
            </a:extLst>
          </p:cNvPr>
          <p:cNvGraphicFramePr>
            <a:graphicFrameLocks noChangeAspect="1"/>
          </p:cNvGraphicFramePr>
          <p:nvPr/>
        </p:nvGraphicFramePr>
        <p:xfrm>
          <a:off x="7469188" y="5056188"/>
          <a:ext cx="1674812" cy="1801812"/>
        </p:xfrm>
        <a:graphic>
          <a:graphicData uri="http://schemas.openxmlformats.org/presentationml/2006/ole">
            <mc:AlternateContent xmlns:mc="http://schemas.openxmlformats.org/markup-compatibility/2006">
              <mc:Choice xmlns:v="urn:schemas-microsoft-com:vml" Requires="v">
                <p:oleObj name="Clip" r:id="rId2" imgW="1675181" imgH="1801368" progId="MS_ClipArt_Gallery.2">
                  <p:embed/>
                </p:oleObj>
              </mc:Choice>
              <mc:Fallback>
                <p:oleObj name="Clip" r:id="rId2" imgW="1675181" imgH="1801368" progId="MS_ClipArt_Gallery.2">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9188" y="5056188"/>
                        <a:ext cx="1674812" cy="180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nodeType="after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5000" fill="hold"/>
                                        <p:tgtEl>
                                          <p:spTgt spid="5124"/>
                                        </p:tgtEl>
                                        <p:attrNameLst>
                                          <p:attrName>ppt_x</p:attrName>
                                        </p:attrNameLst>
                                      </p:cBhvr>
                                      <p:tavLst>
                                        <p:tav tm="0">
                                          <p:val>
                                            <p:strVal val="#ppt_x"/>
                                          </p:val>
                                        </p:tav>
                                        <p:tav tm="100000">
                                          <p:val>
                                            <p:strVal val="#ppt_x"/>
                                          </p:val>
                                        </p:tav>
                                      </p:tavLst>
                                    </p:anim>
                                    <p:anim calcmode="lin" valueType="num">
                                      <p:cBhvr additive="base">
                                        <p:cTn id="8" dur="5000" fill="hold"/>
                                        <p:tgtEl>
                                          <p:spTgt spid="51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6663467-98AA-4CED-BCF9-4E67C5E482A7}"/>
              </a:ext>
            </a:extLst>
          </p:cNvPr>
          <p:cNvSpPr>
            <a:spLocks noGrp="1" noChangeArrowheads="1"/>
          </p:cNvSpPr>
          <p:nvPr>
            <p:ph type="title"/>
          </p:nvPr>
        </p:nvSpPr>
        <p:spPr/>
        <p:txBody>
          <a:bodyPr/>
          <a:lstStyle/>
          <a:p>
            <a:pPr eaLnBrk="1" hangingPunct="1"/>
            <a:r>
              <a:rPr lang="en-US" altLang="en-US"/>
              <a:t>Church forms its own culture</a:t>
            </a:r>
          </a:p>
        </p:txBody>
      </p:sp>
      <p:sp>
        <p:nvSpPr>
          <p:cNvPr id="6147" name="Rectangle 3">
            <a:extLst>
              <a:ext uri="{FF2B5EF4-FFF2-40B4-BE49-F238E27FC236}">
                <a16:creationId xmlns:a16="http://schemas.microsoft.com/office/drawing/2014/main" id="{DF30C123-0F61-4961-A9E2-B207EAF5AF4C}"/>
              </a:ext>
            </a:extLst>
          </p:cNvPr>
          <p:cNvSpPr>
            <a:spLocks noGrp="1" noChangeArrowheads="1"/>
          </p:cNvSpPr>
          <p:nvPr>
            <p:ph type="body" idx="1"/>
          </p:nvPr>
        </p:nvSpPr>
        <p:spPr/>
        <p:txBody>
          <a:bodyPr/>
          <a:lstStyle/>
          <a:p>
            <a:pPr eaLnBrk="1" hangingPunct="1"/>
            <a:r>
              <a:rPr lang="en-US" altLang="en-US"/>
              <a:t>Longtime members may not see the need to adapt the church’s ministries to the culture of the unchurched</a:t>
            </a:r>
          </a:p>
          <a:p>
            <a:pPr eaLnBrk="1" hangingPunct="1"/>
            <a:r>
              <a:rPr lang="en-US" altLang="en-US"/>
              <a:t>North America has 170 million secularized undiscipled persons</a:t>
            </a:r>
          </a:p>
          <a:p>
            <a:pPr lvl="1" eaLnBrk="1" hangingPunct="1"/>
            <a:r>
              <a:rPr lang="en-US" altLang="en-US"/>
              <a:t>12% black</a:t>
            </a:r>
          </a:p>
          <a:p>
            <a:pPr lvl="1" eaLnBrk="1" hangingPunct="1"/>
            <a:r>
              <a:rPr lang="en-US" altLang="en-US"/>
              <a:t>6% Hispanic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a:extLst>
              <a:ext uri="{FF2B5EF4-FFF2-40B4-BE49-F238E27FC236}">
                <a16:creationId xmlns:a16="http://schemas.microsoft.com/office/drawing/2014/main" id="{2587720D-F3AD-40FC-B130-30265AF19369}"/>
              </a:ext>
            </a:extLst>
          </p:cNvPr>
          <p:cNvSpPr>
            <a:spLocks noGrp="1" noChangeArrowheads="1"/>
          </p:cNvSpPr>
          <p:nvPr>
            <p:ph type="title"/>
          </p:nvPr>
        </p:nvSpPr>
        <p:spPr/>
        <p:txBody>
          <a:bodyPr/>
          <a:lstStyle/>
          <a:p>
            <a:pPr eaLnBrk="1" hangingPunct="1"/>
            <a:r>
              <a:rPr lang="en-US" altLang="en-US"/>
              <a:t>Culture</a:t>
            </a:r>
          </a:p>
        </p:txBody>
      </p:sp>
      <p:sp>
        <p:nvSpPr>
          <p:cNvPr id="7171" name="Rectangle 1027">
            <a:extLst>
              <a:ext uri="{FF2B5EF4-FFF2-40B4-BE49-F238E27FC236}">
                <a16:creationId xmlns:a16="http://schemas.microsoft.com/office/drawing/2014/main" id="{4DE8ACC7-5FCE-4495-89C1-BFDC03E8456E}"/>
              </a:ext>
            </a:extLst>
          </p:cNvPr>
          <p:cNvSpPr>
            <a:spLocks noGrp="1" noChangeArrowheads="1"/>
          </p:cNvSpPr>
          <p:nvPr>
            <p:ph type="body" idx="1"/>
          </p:nvPr>
        </p:nvSpPr>
        <p:spPr/>
        <p:txBody>
          <a:bodyPr/>
          <a:lstStyle/>
          <a:p>
            <a:pPr eaLnBrk="1" hangingPunct="1"/>
            <a:r>
              <a:rPr lang="en-US" altLang="en-US" sz="2800"/>
              <a:t>Anthropological definition of culture:  “The integrated system of learned ideas, behavior patterns, and products characteristic of a society.”</a:t>
            </a:r>
          </a:p>
          <a:p>
            <a:pPr eaLnBrk="1" hangingPunct="1"/>
            <a:r>
              <a:rPr lang="en-US" altLang="en-US" sz="2800"/>
              <a:t>Culture </a:t>
            </a:r>
          </a:p>
          <a:p>
            <a:pPr lvl="1" eaLnBrk="1" hangingPunct="1"/>
            <a:r>
              <a:rPr lang="en-US" altLang="en-US" sz="2400"/>
              <a:t>Helps reduce decision making</a:t>
            </a:r>
          </a:p>
          <a:p>
            <a:pPr lvl="1" eaLnBrk="1" hangingPunct="1"/>
            <a:r>
              <a:rPr lang="en-US" altLang="en-US" sz="2400"/>
              <a:t>Increases life’s predictability</a:t>
            </a:r>
          </a:p>
          <a:p>
            <a:pPr lvl="1" eaLnBrk="1" hangingPunct="1"/>
            <a:r>
              <a:rPr lang="en-US" altLang="en-US" sz="2400"/>
              <a:t>Helps cope with basic human needs</a:t>
            </a:r>
          </a:p>
          <a:p>
            <a:pPr eaLnBrk="1" hangingPunct="1"/>
            <a:r>
              <a:rPr lang="en-US" altLang="en-US" sz="2800"/>
              <a:t>“A people’s culture is the incarnate medium of God’s revelation to them.” (p 153)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38D3F17-5D0A-48B9-BC99-13CCEA0EC97E}"/>
              </a:ext>
            </a:extLst>
          </p:cNvPr>
          <p:cNvSpPr>
            <a:spLocks noGrp="1" noChangeArrowheads="1"/>
          </p:cNvSpPr>
          <p:nvPr>
            <p:ph type="title"/>
          </p:nvPr>
        </p:nvSpPr>
        <p:spPr/>
        <p:txBody>
          <a:bodyPr/>
          <a:lstStyle/>
          <a:p>
            <a:pPr eaLnBrk="1" hangingPunct="1"/>
            <a:r>
              <a:rPr lang="en-US" altLang="en-US"/>
              <a:t>Church and culture</a:t>
            </a:r>
          </a:p>
        </p:txBody>
      </p:sp>
      <p:sp>
        <p:nvSpPr>
          <p:cNvPr id="8195" name="Rectangle 3">
            <a:extLst>
              <a:ext uri="{FF2B5EF4-FFF2-40B4-BE49-F238E27FC236}">
                <a16:creationId xmlns:a16="http://schemas.microsoft.com/office/drawing/2014/main" id="{B877A2DD-0371-4258-A80D-A2F70B1508C2}"/>
              </a:ext>
            </a:extLst>
          </p:cNvPr>
          <p:cNvSpPr>
            <a:spLocks noGrp="1" noChangeArrowheads="1"/>
          </p:cNvSpPr>
          <p:nvPr>
            <p:ph type="body" idx="1"/>
          </p:nvPr>
        </p:nvSpPr>
        <p:spPr/>
        <p:txBody>
          <a:bodyPr/>
          <a:lstStyle/>
          <a:p>
            <a:pPr eaLnBrk="1" hangingPunct="1"/>
            <a:r>
              <a:rPr lang="en-US" altLang="en-US" sz="2800"/>
              <a:t>“When we too closely identify the gospel treasure with the earthen vessels in which we received it, its communication … is frustrated.  Our task is to ‘</a:t>
            </a:r>
            <a:r>
              <a:rPr lang="en-US" altLang="en-US" sz="2800" i="1"/>
              <a:t>rewrap’</a:t>
            </a:r>
            <a:r>
              <a:rPr lang="en-US" altLang="en-US" sz="2800"/>
              <a:t> the gospel in the clothing of their culture…” (p 158)</a:t>
            </a:r>
          </a:p>
          <a:p>
            <a:pPr eaLnBrk="1" hangingPunct="1"/>
            <a:r>
              <a:rPr lang="en-US" altLang="en-US" sz="2800"/>
              <a:t>Indigenous church principles should be used in all parts of the world.</a:t>
            </a:r>
          </a:p>
          <a:p>
            <a:pPr eaLnBrk="1" hangingPunct="1"/>
            <a:r>
              <a:rPr lang="en-US" altLang="en-US" sz="2800"/>
              <a:t>The lesson taught by the Jerusalem council must be relearned every few years.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2A83DEF-B1D5-404A-9A9D-68722BF3C273}"/>
              </a:ext>
            </a:extLst>
          </p:cNvPr>
          <p:cNvSpPr>
            <a:spLocks noGrp="1" noChangeArrowheads="1"/>
          </p:cNvSpPr>
          <p:nvPr>
            <p:ph type="title"/>
          </p:nvPr>
        </p:nvSpPr>
        <p:spPr/>
        <p:txBody>
          <a:bodyPr/>
          <a:lstStyle/>
          <a:p>
            <a:pPr eaLnBrk="1" hangingPunct="1"/>
            <a:r>
              <a:rPr lang="en-US" altLang="en-US"/>
              <a:t>Levels of cultural difference</a:t>
            </a:r>
          </a:p>
        </p:txBody>
      </p:sp>
      <p:sp>
        <p:nvSpPr>
          <p:cNvPr id="9219" name="Rectangle 3">
            <a:extLst>
              <a:ext uri="{FF2B5EF4-FFF2-40B4-BE49-F238E27FC236}">
                <a16:creationId xmlns:a16="http://schemas.microsoft.com/office/drawing/2014/main" id="{239B0AFF-0E52-4EC6-BB49-CDB616C9EF69}"/>
              </a:ext>
            </a:extLst>
          </p:cNvPr>
          <p:cNvSpPr>
            <a:spLocks noGrp="1" noChangeArrowheads="1"/>
          </p:cNvSpPr>
          <p:nvPr>
            <p:ph type="body" idx="1"/>
          </p:nvPr>
        </p:nvSpPr>
        <p:spPr/>
        <p:txBody>
          <a:bodyPr/>
          <a:lstStyle/>
          <a:p>
            <a:pPr eaLnBrk="1" hangingPunct="1"/>
            <a:r>
              <a:rPr lang="en-US" altLang="en-US" sz="2800"/>
              <a:t>E 1 – Evangelizing in my own language and culture, though still dealing with “stained-glass barrier”</a:t>
            </a:r>
          </a:p>
          <a:p>
            <a:pPr eaLnBrk="1" hangingPunct="1"/>
            <a:r>
              <a:rPr lang="en-US" altLang="en-US" sz="2800"/>
              <a:t>E 2 – Evangelizing in a different language and culture, but similar cultural “family” (i.e. “Western” cultures)</a:t>
            </a:r>
          </a:p>
          <a:p>
            <a:pPr eaLnBrk="1" hangingPunct="1"/>
            <a:r>
              <a:rPr lang="en-US" altLang="en-US" sz="2800"/>
              <a:t>E 3 – Evangelizing in a different language, culture and cultural family (i.e. western to eastern)</a:t>
            </a:r>
          </a:p>
        </p:txBody>
      </p:sp>
      <p:pic>
        <p:nvPicPr>
          <p:cNvPr id="11268" name="Picture 4">
            <a:extLst>
              <a:ext uri="{FF2B5EF4-FFF2-40B4-BE49-F238E27FC236}">
                <a16:creationId xmlns:a16="http://schemas.microsoft.com/office/drawing/2014/main" id="{B1F5E6E3-8743-4940-88F4-EAC7C2AD69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5499100"/>
            <a:ext cx="16002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ppt_x"/>
                                          </p:val>
                                        </p:tav>
                                        <p:tav tm="100000">
                                          <p:val>
                                            <p:strVal val="#ppt_x"/>
                                          </p:val>
                                        </p:tav>
                                      </p:tavLst>
                                    </p:anim>
                                    <p:anim calcmode="lin" valueType="num">
                                      <p:cBhvr additive="base">
                                        <p:cTn id="8"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6155A65-0E0D-4390-9BCB-398CCCA10AFC}"/>
              </a:ext>
            </a:extLst>
          </p:cNvPr>
          <p:cNvSpPr>
            <a:spLocks noGrp="1" noChangeArrowheads="1"/>
          </p:cNvSpPr>
          <p:nvPr>
            <p:ph type="title"/>
          </p:nvPr>
        </p:nvSpPr>
        <p:spPr/>
        <p:txBody>
          <a:bodyPr/>
          <a:lstStyle/>
          <a:p>
            <a:pPr eaLnBrk="1" hangingPunct="1"/>
            <a:r>
              <a:rPr lang="en-US" altLang="en-US"/>
              <a:t>E1 evangelism levels</a:t>
            </a:r>
          </a:p>
        </p:txBody>
      </p:sp>
      <p:sp>
        <p:nvSpPr>
          <p:cNvPr id="10243" name="Rectangle 3">
            <a:extLst>
              <a:ext uri="{FF2B5EF4-FFF2-40B4-BE49-F238E27FC236}">
                <a16:creationId xmlns:a16="http://schemas.microsoft.com/office/drawing/2014/main" id="{8CC91DEF-81F4-44E7-9DAF-6A9381D72C85}"/>
              </a:ext>
            </a:extLst>
          </p:cNvPr>
          <p:cNvSpPr>
            <a:spLocks noGrp="1" noChangeArrowheads="1"/>
          </p:cNvSpPr>
          <p:nvPr>
            <p:ph type="body" idx="1"/>
          </p:nvPr>
        </p:nvSpPr>
        <p:spPr/>
        <p:txBody>
          <a:bodyPr/>
          <a:lstStyle/>
          <a:p>
            <a:pPr eaLnBrk="1" hangingPunct="1">
              <a:lnSpc>
                <a:spcPct val="90000"/>
              </a:lnSpc>
            </a:pPr>
            <a:r>
              <a:rPr lang="en-US" altLang="en-US" sz="2800"/>
              <a:t>E 1-A – Those with whom we share many natural links (family, close friends)</a:t>
            </a:r>
          </a:p>
          <a:p>
            <a:pPr eaLnBrk="1" hangingPunct="1">
              <a:lnSpc>
                <a:spcPct val="90000"/>
              </a:lnSpc>
            </a:pPr>
            <a:r>
              <a:rPr lang="en-US" altLang="en-US" sz="2800"/>
              <a:t>E 1-B – Those who are much like us, but with whom we have not developed a close relationship (acquaintances, occasional colleagues)</a:t>
            </a:r>
          </a:p>
          <a:p>
            <a:pPr eaLnBrk="1" hangingPunct="1">
              <a:lnSpc>
                <a:spcPct val="90000"/>
              </a:lnSpc>
            </a:pPr>
            <a:r>
              <a:rPr lang="en-US" altLang="en-US" sz="2800"/>
              <a:t>E 1-C – Those of a different subculture (educational, economic, aesthetic differences)</a:t>
            </a:r>
          </a:p>
          <a:p>
            <a:pPr eaLnBrk="1" hangingPunct="1">
              <a:lnSpc>
                <a:spcPct val="90000"/>
              </a:lnSpc>
            </a:pPr>
            <a:r>
              <a:rPr lang="en-US" altLang="en-US" sz="2800"/>
              <a:t>E 1-D – Those who live in our communities, but keep close ties to their former culture (Mexican-Americans, Korean-Americans, etc.)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E96D5C6-1DEB-4E75-A2A5-D43DC9908454}"/>
              </a:ext>
            </a:extLst>
          </p:cNvPr>
          <p:cNvSpPr>
            <a:spLocks noGrp="1" noChangeArrowheads="1"/>
          </p:cNvSpPr>
          <p:nvPr>
            <p:ph type="title"/>
          </p:nvPr>
        </p:nvSpPr>
        <p:spPr/>
        <p:txBody>
          <a:bodyPr/>
          <a:lstStyle/>
          <a:p>
            <a:pPr eaLnBrk="1" hangingPunct="1"/>
            <a:r>
              <a:rPr lang="en-US" altLang="en-US"/>
              <a:t>E 0 – Nominal Christians</a:t>
            </a:r>
          </a:p>
        </p:txBody>
      </p:sp>
      <p:sp>
        <p:nvSpPr>
          <p:cNvPr id="11267" name="Rectangle 3">
            <a:extLst>
              <a:ext uri="{FF2B5EF4-FFF2-40B4-BE49-F238E27FC236}">
                <a16:creationId xmlns:a16="http://schemas.microsoft.com/office/drawing/2014/main" id="{3AFB07AF-F43E-42EF-92A0-AF3A19266B7A}"/>
              </a:ext>
            </a:extLst>
          </p:cNvPr>
          <p:cNvSpPr>
            <a:spLocks noGrp="1" noChangeArrowheads="1"/>
          </p:cNvSpPr>
          <p:nvPr>
            <p:ph type="body" idx="1"/>
          </p:nvPr>
        </p:nvSpPr>
        <p:spPr>
          <a:xfrm>
            <a:off x="1062038" y="1766888"/>
            <a:ext cx="7777162" cy="4710112"/>
          </a:xfrm>
        </p:spPr>
        <p:txBody>
          <a:bodyPr/>
          <a:lstStyle/>
          <a:p>
            <a:pPr eaLnBrk="1" hangingPunct="1">
              <a:lnSpc>
                <a:spcPct val="90000"/>
              </a:lnSpc>
            </a:pPr>
            <a:r>
              <a:rPr lang="en-US" altLang="en-US"/>
              <a:t>No “stained-glass” barrier, familiar with church culture</a:t>
            </a:r>
          </a:p>
          <a:p>
            <a:pPr eaLnBrk="1" hangingPunct="1">
              <a:lnSpc>
                <a:spcPct val="90000"/>
              </a:lnSpc>
            </a:pPr>
            <a:r>
              <a:rPr lang="en-US" altLang="en-US"/>
              <a:t>Just because they attend church now does not mean they always will</a:t>
            </a:r>
          </a:p>
          <a:p>
            <a:pPr eaLnBrk="1" hangingPunct="1">
              <a:lnSpc>
                <a:spcPct val="90000"/>
              </a:lnSpc>
            </a:pPr>
            <a:r>
              <a:rPr lang="en-US" altLang="en-US"/>
              <a:t>John Wesley advocated involving nominal Christians in classes when they are searching</a:t>
            </a:r>
          </a:p>
          <a:p>
            <a:pPr eaLnBrk="1" hangingPunct="1">
              <a:lnSpc>
                <a:spcPct val="90000"/>
              </a:lnSpc>
            </a:pPr>
            <a:r>
              <a:rPr lang="en-US" altLang="en-US"/>
              <a:t>90% of evangelistic efforts are focused here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A1649DA-A8BC-464A-AC4A-AABF060D9658}"/>
              </a:ext>
            </a:extLst>
          </p:cNvPr>
          <p:cNvSpPr>
            <a:spLocks noGrp="1" noChangeArrowheads="1"/>
          </p:cNvSpPr>
          <p:nvPr>
            <p:ph type="title"/>
          </p:nvPr>
        </p:nvSpPr>
        <p:spPr/>
        <p:txBody>
          <a:bodyPr/>
          <a:lstStyle/>
          <a:p>
            <a:pPr eaLnBrk="1" hangingPunct="1"/>
            <a:r>
              <a:rPr lang="en-US" altLang="en-US"/>
              <a:t>How do we indigenize?</a:t>
            </a:r>
          </a:p>
        </p:txBody>
      </p:sp>
      <p:sp>
        <p:nvSpPr>
          <p:cNvPr id="12291" name="Rectangle 3">
            <a:extLst>
              <a:ext uri="{FF2B5EF4-FFF2-40B4-BE49-F238E27FC236}">
                <a16:creationId xmlns:a16="http://schemas.microsoft.com/office/drawing/2014/main" id="{A5C37816-9F47-44E4-8995-4CE81EAF5A94}"/>
              </a:ext>
            </a:extLst>
          </p:cNvPr>
          <p:cNvSpPr>
            <a:spLocks noGrp="1" noChangeArrowheads="1"/>
          </p:cNvSpPr>
          <p:nvPr>
            <p:ph type="body" idx="1"/>
          </p:nvPr>
        </p:nvSpPr>
        <p:spPr/>
        <p:txBody>
          <a:bodyPr/>
          <a:lstStyle/>
          <a:p>
            <a:pPr eaLnBrk="1" hangingPunct="1">
              <a:lnSpc>
                <a:spcPct val="90000"/>
              </a:lnSpc>
            </a:pPr>
            <a:r>
              <a:rPr lang="en-US" altLang="en-US" sz="2800"/>
              <a:t>Actively acquire </a:t>
            </a:r>
            <a:r>
              <a:rPr lang="en-US" altLang="en-US" sz="2800" i="1"/>
              <a:t>sensitivity</a:t>
            </a:r>
            <a:r>
              <a:rPr lang="en-US" altLang="en-US" sz="2800"/>
              <a:t> to cultural issues</a:t>
            </a:r>
          </a:p>
          <a:p>
            <a:pPr eaLnBrk="1" hangingPunct="1">
              <a:lnSpc>
                <a:spcPct val="90000"/>
              </a:lnSpc>
            </a:pPr>
            <a:r>
              <a:rPr lang="en-US" altLang="en-US" sz="2800"/>
              <a:t>Work towards </a:t>
            </a:r>
            <a:r>
              <a:rPr lang="en-US" altLang="en-US" sz="2800" i="1"/>
              <a:t>identify</a:t>
            </a:r>
            <a:r>
              <a:rPr lang="en-US" altLang="en-US" sz="2800"/>
              <a:t>ing yourself with them</a:t>
            </a:r>
          </a:p>
          <a:p>
            <a:pPr eaLnBrk="1" hangingPunct="1">
              <a:lnSpc>
                <a:spcPct val="90000"/>
              </a:lnSpc>
            </a:pPr>
            <a:r>
              <a:rPr lang="en-US" altLang="en-US" sz="2800"/>
              <a:t>Use their </a:t>
            </a:r>
            <a:r>
              <a:rPr lang="en-US" altLang="en-US" sz="2800" i="1"/>
              <a:t>language</a:t>
            </a:r>
          </a:p>
          <a:p>
            <a:pPr eaLnBrk="1" hangingPunct="1">
              <a:lnSpc>
                <a:spcPct val="90000"/>
              </a:lnSpc>
            </a:pPr>
            <a:r>
              <a:rPr lang="en-US" altLang="en-US" sz="2800"/>
              <a:t>Structure the </a:t>
            </a:r>
            <a:r>
              <a:rPr lang="en-US" altLang="en-US" sz="2800" i="1"/>
              <a:t>style</a:t>
            </a:r>
            <a:r>
              <a:rPr lang="en-US" altLang="en-US" sz="2800"/>
              <a:t> of church (clothing, architecture, music, etc.) to fit their subculture</a:t>
            </a:r>
          </a:p>
          <a:p>
            <a:pPr eaLnBrk="1" hangingPunct="1">
              <a:lnSpc>
                <a:spcPct val="90000"/>
              </a:lnSpc>
            </a:pPr>
            <a:r>
              <a:rPr lang="en-US" altLang="en-US" sz="2800"/>
              <a:t>Ask for appropriate</a:t>
            </a:r>
            <a:r>
              <a:rPr lang="en-US" altLang="en-US" sz="2800" i="1"/>
              <a:t> responses</a:t>
            </a:r>
          </a:p>
          <a:p>
            <a:pPr eaLnBrk="1" hangingPunct="1">
              <a:lnSpc>
                <a:spcPct val="90000"/>
              </a:lnSpc>
            </a:pPr>
            <a:r>
              <a:rPr lang="en-US" altLang="en-US" sz="2800"/>
              <a:t>Employ an indigenous style of </a:t>
            </a:r>
            <a:r>
              <a:rPr lang="en-US" altLang="en-US" sz="2800" i="1"/>
              <a:t>leadership</a:t>
            </a:r>
          </a:p>
          <a:p>
            <a:pPr eaLnBrk="1" hangingPunct="1">
              <a:lnSpc>
                <a:spcPct val="90000"/>
              </a:lnSpc>
            </a:pPr>
            <a:r>
              <a:rPr lang="en-US" altLang="en-US" sz="2800"/>
              <a:t>Recruit </a:t>
            </a:r>
            <a:r>
              <a:rPr lang="en-US" altLang="en-US" sz="2800" i="1"/>
              <a:t>indigenous leaders</a:t>
            </a:r>
          </a:p>
          <a:p>
            <a:pPr eaLnBrk="1" hangingPunct="1">
              <a:lnSpc>
                <a:spcPct val="90000"/>
              </a:lnSpc>
            </a:pPr>
            <a:r>
              <a:rPr lang="en-US" altLang="en-US" sz="2800"/>
              <a:t>Encourage indigenous </a:t>
            </a:r>
            <a:r>
              <a:rPr lang="en-US" altLang="en-US" sz="2800" i="1"/>
              <a:t>theologizing</a:t>
            </a:r>
            <a:endParaRPr lang="en-US" altLang="en-US" sz="2800"/>
          </a:p>
        </p:txBody>
      </p:sp>
    </p:spTree>
  </p:cSld>
  <p:clrMapOvr>
    <a:masterClrMapping/>
  </p:clrMapOvr>
</p:sld>
</file>

<file path=ppt/theme/theme1.xml><?xml version="1.0" encoding="utf-8"?>
<a:theme xmlns:a="http://schemas.openxmlformats.org/drawingml/2006/main" name="Expedition">
  <a:themeElements>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Expedi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Expedition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Expedition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Designs\Expedition.pot</Template>
  <TotalTime>356</TotalTime>
  <Words>761</Words>
  <Application>Microsoft Office PowerPoint</Application>
  <PresentationFormat>On-screen Show (4:3)</PresentationFormat>
  <Paragraphs>65</Paragraphs>
  <Slides>14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Times New Roman</vt:lpstr>
      <vt:lpstr>Arial</vt:lpstr>
      <vt:lpstr>Wingdings</vt:lpstr>
      <vt:lpstr>Calibri</vt:lpstr>
      <vt:lpstr>Expedition</vt:lpstr>
      <vt:lpstr>Microsoft Clip Gallery</vt:lpstr>
      <vt:lpstr>“Indigenizing” the  Church’s Ministries Based on material in George Hunter’s “To Spread the Power”</vt:lpstr>
      <vt:lpstr>Education as hindrance</vt:lpstr>
      <vt:lpstr>Church forms its own culture</vt:lpstr>
      <vt:lpstr>Culture</vt:lpstr>
      <vt:lpstr>Church and culture</vt:lpstr>
      <vt:lpstr>Levels of cultural difference</vt:lpstr>
      <vt:lpstr>E1 evangelism levels</vt:lpstr>
      <vt:lpstr>E 0 – Nominal Christians</vt:lpstr>
      <vt:lpstr>How do we indigenize?</vt:lpstr>
      <vt:lpstr>Test yourself…</vt:lpstr>
      <vt:lpstr>“Homogenous units”</vt:lpstr>
      <vt:lpstr>Conglomerate churches</vt:lpstr>
      <vt:lpstr>Conglomerate Churches</vt:lpstr>
      <vt:lpstr>This PowerPoint presentation is available along with related materials and other PowerPoint presentations at http://home.snu.edu/~hculbert/ppt.htm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“Indigenizing” the  Church’s Ministries</dc:title>
  <dc:creator>Mark Murray</dc:creator>
  <cp:lastModifiedBy>Howard Culbertson</cp:lastModifiedBy>
  <cp:revision>7</cp:revision>
  <dcterms:created xsi:type="dcterms:W3CDTF">2001-02-28T05:50:19Z</dcterms:created>
  <dcterms:modified xsi:type="dcterms:W3CDTF">2020-12-19T12:53:13Z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60</vt:i4>
  </property>
  <property fmtid="{D5CDD505-2E9C-101B-9397-08002B2CF9AE}" pid="5" name="ScreenSize">
    <vt:i4>1</vt:i4>
  </property>
  <property fmtid="{D5CDD505-2E9C-101B-9397-08002B2CF9AE}" pid="6" name="ScreenUsage">
    <vt:i4>2</vt:i4>
  </property>
  <property fmtid="{D5CDD505-2E9C-101B-9397-08002B2CF9AE}" pid="7" name="MailAddress">
    <vt:lpwstr>hculbert@snu.edu</vt:lpwstr>
  </property>
  <property fmtid="{D5CDD505-2E9C-101B-9397-08002B2CF9AE}" pid="8" name="HomePage">
    <vt:lpwstr>http://home.snu.edu/~hculbert.fs</vt:lpwstr>
  </property>
  <property fmtid="{D5CDD505-2E9C-101B-9397-08002B2CF9AE}" pid="9" name="Other">
    <vt:lpwstr>Feel free to use and modify this presentation.  Please make sure you credit the source, however.</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f:\public.www</vt:lpwstr>
  </property>
</Properties>
</file>