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7" r:id="rId5"/>
    <p:sldId id="272" r:id="rId6"/>
    <p:sldId id="263" r:id="rId7"/>
    <p:sldId id="271" r:id="rId8"/>
    <p:sldId id="261" r:id="rId9"/>
    <p:sldId id="262" r:id="rId10"/>
    <p:sldId id="270" r:id="rId11"/>
    <p:sldId id="273" r:id="rId12"/>
    <p:sldId id="259" r:id="rId13"/>
    <p:sldId id="268" r:id="rId14"/>
    <p:sldId id="269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0">
            <a:extLst>
              <a:ext uri="{FF2B5EF4-FFF2-40B4-BE49-F238E27FC236}">
                <a16:creationId xmlns:a16="http://schemas.microsoft.com/office/drawing/2014/main" id="{E6EA4DF8-49CA-4A51-A27B-D13A2B1A0F56}"/>
              </a:ext>
            </a:extLst>
          </p:cNvPr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247AAB3-D84E-498B-AD10-3BFA288859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04BE549-B87A-4D80-89EC-73ED2809B7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D56B28A-9723-4400-A4C8-2A44F7410A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EF1301C-0A7F-42DD-BDCC-E2E2A68B33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FDAB304F-89A0-4338-BE66-4832B22305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95496065-C9D2-4769-A7DF-5F81D844B721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CFD8C0EF-DE22-446D-816C-B9AEF36699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6300F529-A70A-4C11-8FDD-E2A8F1B3627E}"/>
                </a:ext>
              </a:extLst>
            </p:cNvPr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701B779-2B20-4A62-B1CD-FE180006FC27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A7FAD1C5-BBFC-4BC0-A58B-0C8F29C37831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7A3CBF60-6A5D-4392-8082-8449AD3EE7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63690D3C-4718-4986-BE5C-F79D2335299C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443378B-11CC-4AEE-BC93-C4EA930E2EC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C5915B35-B472-4425-B5D8-B8942033DED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E8527ADE-0EE6-469D-AF65-AB84DDC85451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id="{3328826D-BABC-4564-B800-85C86158CE2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1F640499-6439-4DA0-862D-0B478EF3350C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2AB14087-8A5E-496C-A6DA-D4241B23CDE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8686700F-E07A-4BD3-956D-9E5FAAFD5E09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A6462F40-EA6D-4025-B66A-4E8F6E36064E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DE92C4E2-9AEC-4084-8CC8-0AEC5CD60991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7028D0A3-61D6-44EE-A79E-BC8F2E77EFEE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F4C7F3A6-1C01-4ED5-8673-9C0A8EF2FE96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6AC0D729-ADCD-4746-B719-2393EC8BDA10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0E15383F-A7B2-4087-8D0F-2BA5E99C839D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C78D0935-4EDE-4A32-A214-E85FF793ED53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" name="Rectangle 37">
              <a:extLst>
                <a:ext uri="{FF2B5EF4-FFF2-40B4-BE49-F238E27FC236}">
                  <a16:creationId xmlns:a16="http://schemas.microsoft.com/office/drawing/2014/main" id="{AE83A531-8DD1-4FA2-9CEA-F434A361C2E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" name="Rectangle 45">
              <a:extLst>
                <a:ext uri="{FF2B5EF4-FFF2-40B4-BE49-F238E27FC236}">
                  <a16:creationId xmlns:a16="http://schemas.microsoft.com/office/drawing/2014/main" id="{64EE4E06-5C7A-4F7A-98EA-7F08D45475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Rectangle 46">
              <a:extLst>
                <a:ext uri="{FF2B5EF4-FFF2-40B4-BE49-F238E27FC236}">
                  <a16:creationId xmlns:a16="http://schemas.microsoft.com/office/drawing/2014/main" id="{28224601-E012-4EF3-ADEE-9065B1899F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34" name="Picture 43">
              <a:extLst>
                <a:ext uri="{FF2B5EF4-FFF2-40B4-BE49-F238E27FC236}">
                  <a16:creationId xmlns:a16="http://schemas.microsoft.com/office/drawing/2014/main" id="{7CCEE5FF-3468-4284-8B1F-847A6CCB06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5" name="Rectangle 40">
            <a:extLst>
              <a:ext uri="{FF2B5EF4-FFF2-40B4-BE49-F238E27FC236}">
                <a16:creationId xmlns:a16="http://schemas.microsoft.com/office/drawing/2014/main" id="{75F74A31-42F4-4C65-AAEB-7995A288C4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" name="Rectangle 41">
            <a:extLst>
              <a:ext uri="{FF2B5EF4-FFF2-40B4-BE49-F238E27FC236}">
                <a16:creationId xmlns:a16="http://schemas.microsoft.com/office/drawing/2014/main" id="{782E6371-2E16-433A-B307-1E191B62C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" name="Rectangle 42">
            <a:extLst>
              <a:ext uri="{FF2B5EF4-FFF2-40B4-BE49-F238E27FC236}">
                <a16:creationId xmlns:a16="http://schemas.microsoft.com/office/drawing/2014/main" id="{E7328E2C-2AB0-4121-A2E7-3E8C3F8CD8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4FA1B8-139C-48EE-AB7D-88D6F23D2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29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B37BB1-7F67-48AE-AAAD-0257F0FB5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AAB0D2-88E1-4470-95CF-B06D1819C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59770A-BB12-43E0-BCD4-474376351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0078-D3F4-4F72-ACB2-191A8747F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99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B2521-CB3A-4D7B-A575-ED4162292A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753340-2A03-4ABC-9791-E90E616E4F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5343CD-88C9-4BE4-81A7-9A3F05BB70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4E24E-2C92-4C9B-AF34-0FD930FA5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06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6DE8AE-220D-4C94-87D6-0A97C3CFFD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EAD029-3CED-4E3A-A3C5-D6050AD81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2DB9C8-1643-4262-BB90-B503F99D0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9F1FA-F635-43EB-8DBD-CB2F87BD01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92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0D4466-8D75-488B-9BB3-D3F72F0BE5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0C2857-FF1E-4B54-AE81-4F5EBE714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EB4BC9-E0BE-49B0-AA7F-42D3723E7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D3E2-7069-4AE9-9C33-86E6DFEEF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26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E9C828-51F6-4AF6-9EC3-CBD182FA7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1CC927-82BB-471E-8700-77A0967CA9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0BAB76-409B-443B-84BB-A2947069AB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31530-2278-4DC3-939C-17D1723F6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70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2EB8418-FACA-45B1-85B8-8DA5863CCE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FB8D1F-39BF-43BF-AC35-C68978328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9614EF-64D5-4CEC-BEF0-4D4B8E9C0B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51546-C348-43C0-A869-BE12B9F94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7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3CF11F-2DCF-404F-89C6-25ED53A713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E2B605-316E-4056-B42B-FE830B09E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B650D1-15AB-4013-AA05-A1BE9E449E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B5F55-186B-4B6A-80A4-202C35BF2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06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87E50B8-CDFD-428B-BA9A-4BF887B882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2B972EF-BEE6-46A4-9988-EEF17FE93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DC0E9D-9D57-4C1B-8BA2-8A4A22A3D2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0688-66DA-4BE9-B383-81D55E3D1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43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2D8FF5-1386-4FFC-AFBD-395E9D26F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F74DEE-0051-49DA-853B-BDA77F750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687385-FBE3-4AE7-898B-2F348956C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BB16-99AB-41BD-A93A-518867A52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09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1F388D-CE38-4FF6-8F42-68BEAF7EF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4FAD00-F6FD-4561-9180-4EC7C69C1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925CC-CB70-42DC-B139-4BC8AC864D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478AF-E7F9-446B-B31A-691BA4C113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22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9">
            <a:extLst>
              <a:ext uri="{FF2B5EF4-FFF2-40B4-BE49-F238E27FC236}">
                <a16:creationId xmlns:a16="http://schemas.microsoft.com/office/drawing/2014/main" id="{CD445515-CC35-4955-B6A8-35C0828007F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8">
              <a:extLst>
                <a:ext uri="{FF2B5EF4-FFF2-40B4-BE49-F238E27FC236}">
                  <a16:creationId xmlns:a16="http://schemas.microsoft.com/office/drawing/2014/main" id="{346F3180-1DB7-473B-8C12-88D9445A78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9">
              <a:extLst>
                <a:ext uri="{FF2B5EF4-FFF2-40B4-BE49-F238E27FC236}">
                  <a16:creationId xmlns:a16="http://schemas.microsoft.com/office/drawing/2014/main" id="{538AD949-B7B5-4B69-9F7C-8CE03AA46B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10">
              <a:extLst>
                <a:ext uri="{FF2B5EF4-FFF2-40B4-BE49-F238E27FC236}">
                  <a16:creationId xmlns:a16="http://schemas.microsoft.com/office/drawing/2014/main" id="{AFBD2BE2-4843-4365-818E-060F296E14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>
              <a:extLst>
                <a:ext uri="{FF2B5EF4-FFF2-40B4-BE49-F238E27FC236}">
                  <a16:creationId xmlns:a16="http://schemas.microsoft.com/office/drawing/2014/main" id="{2E103B21-8D86-433B-9E32-745B3656CB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17">
              <a:extLst>
                <a:ext uri="{FF2B5EF4-FFF2-40B4-BE49-F238E27FC236}">
                  <a16:creationId xmlns:a16="http://schemas.microsoft.com/office/drawing/2014/main" id="{5CE4C86C-EA9F-4D34-B361-4DE8F43CF1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2" name="Freeform 18">
              <a:extLst>
                <a:ext uri="{FF2B5EF4-FFF2-40B4-BE49-F238E27FC236}">
                  <a16:creationId xmlns:a16="http://schemas.microsoft.com/office/drawing/2014/main" id="{B1E641C1-7848-4E03-B1DA-2D0743473965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3" name="Freeform 19">
              <a:extLst>
                <a:ext uri="{FF2B5EF4-FFF2-40B4-BE49-F238E27FC236}">
                  <a16:creationId xmlns:a16="http://schemas.microsoft.com/office/drawing/2014/main" id="{6F39FB0A-536A-49D0-8B24-229C5CED9F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4" name="Freeform 20">
              <a:extLst>
                <a:ext uri="{FF2B5EF4-FFF2-40B4-BE49-F238E27FC236}">
                  <a16:creationId xmlns:a16="http://schemas.microsoft.com/office/drawing/2014/main" id="{C993CF39-6CAA-4587-8405-C63E0574DDAD}"/>
                </a:ext>
              </a:extLst>
            </p:cNvPr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5" name="Freeform 21">
              <a:extLst>
                <a:ext uri="{FF2B5EF4-FFF2-40B4-BE49-F238E27FC236}">
                  <a16:creationId xmlns:a16="http://schemas.microsoft.com/office/drawing/2014/main" id="{A523A12D-8FF2-4743-A983-A0C85A3C3764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6" name="Freeform 22">
              <a:extLst>
                <a:ext uri="{FF2B5EF4-FFF2-40B4-BE49-F238E27FC236}">
                  <a16:creationId xmlns:a16="http://schemas.microsoft.com/office/drawing/2014/main" id="{AB7E8036-F89A-4B94-8B6E-AC560D7DFD27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7" name="Freeform 23">
              <a:extLst>
                <a:ext uri="{FF2B5EF4-FFF2-40B4-BE49-F238E27FC236}">
                  <a16:creationId xmlns:a16="http://schemas.microsoft.com/office/drawing/2014/main" id="{DF54275A-68C8-4B80-9646-32821D2A86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" name="Rectangle 25">
              <a:extLst>
                <a:ext uri="{FF2B5EF4-FFF2-40B4-BE49-F238E27FC236}">
                  <a16:creationId xmlns:a16="http://schemas.microsoft.com/office/drawing/2014/main" id="{9653C691-6949-48A7-9478-77F8E69FDA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" name="Freeform 27">
              <a:extLst>
                <a:ext uri="{FF2B5EF4-FFF2-40B4-BE49-F238E27FC236}">
                  <a16:creationId xmlns:a16="http://schemas.microsoft.com/office/drawing/2014/main" id="{26AA44CB-F68C-4FCF-BA82-01690C9510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Freeform 28">
              <a:extLst>
                <a:ext uri="{FF2B5EF4-FFF2-40B4-BE49-F238E27FC236}">
                  <a16:creationId xmlns:a16="http://schemas.microsoft.com/office/drawing/2014/main" id="{754DC6A6-33B4-480D-964E-16AA2917A0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9">
              <a:extLst>
                <a:ext uri="{FF2B5EF4-FFF2-40B4-BE49-F238E27FC236}">
                  <a16:creationId xmlns:a16="http://schemas.microsoft.com/office/drawing/2014/main" id="{5BC23569-53B7-4299-A644-E1B711F02E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0">
              <a:extLst>
                <a:ext uri="{FF2B5EF4-FFF2-40B4-BE49-F238E27FC236}">
                  <a16:creationId xmlns:a16="http://schemas.microsoft.com/office/drawing/2014/main" id="{F7738D1D-8130-4736-AB7E-7543BA4391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34">
              <a:extLst>
                <a:ext uri="{FF2B5EF4-FFF2-40B4-BE49-F238E27FC236}">
                  <a16:creationId xmlns:a16="http://schemas.microsoft.com/office/drawing/2014/main" id="{D07D2193-F1DB-4C9C-9C3E-05CCD9A62F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Freeform 35">
              <a:extLst>
                <a:ext uri="{FF2B5EF4-FFF2-40B4-BE49-F238E27FC236}">
                  <a16:creationId xmlns:a16="http://schemas.microsoft.com/office/drawing/2014/main" id="{FD700D7B-144B-490D-91C1-E52CD52E2A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0" name="Freeform 36">
              <a:extLst>
                <a:ext uri="{FF2B5EF4-FFF2-40B4-BE49-F238E27FC236}">
                  <a16:creationId xmlns:a16="http://schemas.microsoft.com/office/drawing/2014/main" id="{9743C06A-9BEC-4B5A-89B5-CCEFDD9D6E99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1" name="Freeform 37">
              <a:extLst>
                <a:ext uri="{FF2B5EF4-FFF2-40B4-BE49-F238E27FC236}">
                  <a16:creationId xmlns:a16="http://schemas.microsoft.com/office/drawing/2014/main" id="{6739E154-EC0C-4D62-BF62-2D4B16AE5ECC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2" name="Freeform 38">
              <a:extLst>
                <a:ext uri="{FF2B5EF4-FFF2-40B4-BE49-F238E27FC236}">
                  <a16:creationId xmlns:a16="http://schemas.microsoft.com/office/drawing/2014/main" id="{AC26B122-DD45-464E-8B84-D9F5563F7AC5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3" name="Freeform 39">
              <a:extLst>
                <a:ext uri="{FF2B5EF4-FFF2-40B4-BE49-F238E27FC236}">
                  <a16:creationId xmlns:a16="http://schemas.microsoft.com/office/drawing/2014/main" id="{B6619624-CF07-4F22-83C6-78F16BCD0509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4" name="Freeform 40">
              <a:extLst>
                <a:ext uri="{FF2B5EF4-FFF2-40B4-BE49-F238E27FC236}">
                  <a16:creationId xmlns:a16="http://schemas.microsoft.com/office/drawing/2014/main" id="{6D1E078F-D96C-4FE7-9CD7-16FB85A3EFEB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5" name="Freeform 41">
              <a:extLst>
                <a:ext uri="{FF2B5EF4-FFF2-40B4-BE49-F238E27FC236}">
                  <a16:creationId xmlns:a16="http://schemas.microsoft.com/office/drawing/2014/main" id="{8AB1DC3A-80E2-461C-BB11-D93432583F8A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6" name="Freeform 42">
              <a:extLst>
                <a:ext uri="{FF2B5EF4-FFF2-40B4-BE49-F238E27FC236}">
                  <a16:creationId xmlns:a16="http://schemas.microsoft.com/office/drawing/2014/main" id="{3E5ADB41-C9E5-4BC3-ACF4-E1A9D6E75297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7" name="Freeform 43">
              <a:extLst>
                <a:ext uri="{FF2B5EF4-FFF2-40B4-BE49-F238E27FC236}">
                  <a16:creationId xmlns:a16="http://schemas.microsoft.com/office/drawing/2014/main" id="{2CFAF0EB-E07F-4067-99B8-648DEB8C946C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8" name="Rectangle 44">
              <a:extLst>
                <a:ext uri="{FF2B5EF4-FFF2-40B4-BE49-F238E27FC236}">
                  <a16:creationId xmlns:a16="http://schemas.microsoft.com/office/drawing/2014/main" id="{879B1EC5-2CCB-4047-9C29-82D634AB61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C20FD3DC-4318-45B5-94BC-05EE1F669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3FE5EB43-E840-4DDD-997E-B238B6B68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658A7BE-B7B0-4F52-BAC3-1C9DB1D4C0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D29423-3AD3-41B8-BF09-26FC0CB714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6A133D-AC03-4F1E-9656-F4688A2E91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7D67ADB7-6480-499B-9F5F-95695E9B3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http:/home.snu.edu/~hculbert/ppt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hotcinema.com/club/oscar/oscar.gif&amp;imgrefurl=http://www.hotcinema.com/club/oscar/oscar.htm&amp;h=200&amp;w=140&amp;prev=/images%3Fq%3Doscar.gif%26start%3D240%26svnum%3D10%26hl%3Den%26sa%3DN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hlinkClick r:id="rId2"/>
            <a:extLst>
              <a:ext uri="{FF2B5EF4-FFF2-40B4-BE49-F238E27FC236}">
                <a16:creationId xmlns:a16="http://schemas.microsoft.com/office/drawing/2014/main" id="{722CAC62-DCA0-4230-9A73-CA03D549A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0907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5B3132EE-EF83-4FE5-B518-1662AFBE4C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2134225"/>
            <a:ext cx="7239000" cy="1446550"/>
          </a:xfrm>
        </p:spPr>
        <p:txBody>
          <a:bodyPr/>
          <a:lstStyle/>
          <a:p>
            <a:pPr eaLnBrk="1" hangingPunct="1"/>
            <a:r>
              <a:rPr lang="en-US" altLang="en-US" dirty="0"/>
              <a:t>Exegesis paper feedback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0CE5770-1B61-416D-B0BF-C20DDCE719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Theology of Missions</a:t>
            </a:r>
          </a:p>
        </p:txBody>
      </p:sp>
      <p:sp>
        <p:nvSpPr>
          <p:cNvPr id="3077" name="AutoShape 9">
            <a:hlinkClick r:id="" action="ppaction://noaction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3A383D34-5D8F-421B-A141-33BA1EF29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381000" cy="3810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6A94C497-FB03-47C3-A0E5-F74658F88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Best titles:  </a:t>
            </a:r>
          </a:p>
          <a:p>
            <a:pPr lvl="1" eaLnBrk="1" hangingPunct="1"/>
            <a:r>
              <a:rPr lang="en-US" altLang="en-US"/>
              <a:t>“Call to action” – Sarah Snyder</a:t>
            </a:r>
          </a:p>
          <a:p>
            <a:pPr lvl="1" eaLnBrk="1" hangingPunct="1"/>
            <a:r>
              <a:rPr lang="en-US" altLang="en-US"/>
              <a:t>“The end is near” – Justin Obendorfer</a:t>
            </a:r>
          </a:p>
          <a:p>
            <a:pPr lvl="1" eaLnBrk="1" hangingPunct="1"/>
            <a:r>
              <a:rPr lang="en-US" altLang="en-US"/>
              <a:t>“When is the end?” – Adrianne Showalter</a:t>
            </a:r>
          </a:p>
        </p:txBody>
      </p:sp>
      <p:pic>
        <p:nvPicPr>
          <p:cNvPr id="13315" name="Picture 3">
            <a:hlinkClick r:id="rId3"/>
            <a:extLst>
              <a:ext uri="{FF2B5EF4-FFF2-40B4-BE49-F238E27FC236}">
                <a16:creationId xmlns:a16="http://schemas.microsoft.com/office/drawing/2014/main" id="{364A6AA2-7AD0-4BA5-9BFE-15CE2CE3E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34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715F8A0-6BDB-4600-A40B-3408489E7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8B2129D-6A5A-45F9-BFE3-B5704A033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Connections to other New Testament material:  Sybil Ludington</a:t>
            </a:r>
          </a:p>
        </p:txBody>
      </p:sp>
      <p:pic>
        <p:nvPicPr>
          <p:cNvPr id="14340" name="Picture 4">
            <a:hlinkClick r:id="rId3"/>
            <a:extLst>
              <a:ext uri="{FF2B5EF4-FFF2-40B4-BE49-F238E27FC236}">
                <a16:creationId xmlns:a16="http://schemas.microsoft.com/office/drawing/2014/main" id="{55E8D10A-68D5-4EB0-B8A2-E13645D5B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4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E1BCAB59-D83A-4028-B33C-C411B0327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disappointing:  EVERYONE</a:t>
            </a:r>
          </a:p>
          <a:p>
            <a:pPr lvl="1" eaLnBrk="1" hangingPunct="1"/>
            <a:r>
              <a:rPr lang="en-US" altLang="en-US"/>
              <a:t>(no one specifically mentioned Genesis 12:1-3)</a:t>
            </a:r>
          </a:p>
        </p:txBody>
      </p:sp>
      <p:pic>
        <p:nvPicPr>
          <p:cNvPr id="15363" name="Picture 6">
            <a:hlinkClick r:id="rId3"/>
            <a:extLst>
              <a:ext uri="{FF2B5EF4-FFF2-40B4-BE49-F238E27FC236}">
                <a16:creationId xmlns:a16="http://schemas.microsoft.com/office/drawing/2014/main" id="{4E228AAB-B5E1-43D4-9BC0-28A0534BF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0574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A9CD4C7-7272-4723-865A-B8906F9E1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picturesque phrase:  Adrianne Showalter</a:t>
            </a:r>
          </a:p>
          <a:p>
            <a:pPr lvl="1" eaLnBrk="1" hangingPunct="1"/>
            <a:r>
              <a:rPr lang="en-US" altLang="en-US"/>
              <a:t>“murky water statements”</a:t>
            </a:r>
          </a:p>
        </p:txBody>
      </p:sp>
      <p:pic>
        <p:nvPicPr>
          <p:cNvPr id="16387" name="Picture 3">
            <a:hlinkClick r:id="rId3"/>
            <a:extLst>
              <a:ext uri="{FF2B5EF4-FFF2-40B4-BE49-F238E27FC236}">
                <a16:creationId xmlns:a16="http://schemas.microsoft.com/office/drawing/2014/main" id="{767D9547-39DD-4796-B311-0B95E092E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242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B28ADF20-EBD7-4937-991E-65E33338BC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C57D695A-4ABE-4BC3-A7AC-A5C526A76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Best questions raised: </a:t>
            </a:r>
          </a:p>
          <a:p>
            <a:pPr lvl="1" eaLnBrk="1" hangingPunct="1"/>
            <a:r>
              <a:rPr lang="en-US" altLang="en-US"/>
              <a:t>“If the church had at times been more faithful to the missionary call, would the Lord have already returned?” – Brian Matlock</a:t>
            </a:r>
          </a:p>
          <a:p>
            <a:pPr lvl="1" eaLnBrk="1" hangingPunct="1"/>
            <a:r>
              <a:rPr lang="en-US" altLang="en-US"/>
              <a:t>“How could Christ, who has been given all power, have intended founding a pious little Jewish club?” – Jon-Erik Beelby</a:t>
            </a:r>
          </a:p>
        </p:txBody>
      </p:sp>
      <p:pic>
        <p:nvPicPr>
          <p:cNvPr id="17412" name="Picture 3">
            <a:hlinkClick r:id="rId3"/>
            <a:extLst>
              <a:ext uri="{FF2B5EF4-FFF2-40B4-BE49-F238E27FC236}">
                <a16:creationId xmlns:a16="http://schemas.microsoft.com/office/drawing/2014/main" id="{FB10EC57-5401-4C41-B0E4-DE6638EA0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10">
            <a:hlinkClick r:id="" action="ppaction://noaction" highlightClick="1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E9530CAC-9FA6-4670-9FBE-CD56173EA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381000" cy="3810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2B1DD19-2F55-42F4-8194-CF76AE8D13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2319338"/>
            <a:ext cx="7239000" cy="1076325"/>
          </a:xfrm>
        </p:spPr>
        <p:txBody>
          <a:bodyPr/>
          <a:lstStyle/>
          <a:p>
            <a:pPr eaLnBrk="1" hangingPunct="1"/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/>
            </a:br>
            <a:endParaRPr lang="en-US" altLang="en-US" sz="1600"/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009C9247-B6E6-456F-8010-7B3072D48E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27">
            <a:extLst>
              <a:ext uri="{FF2B5EF4-FFF2-40B4-BE49-F238E27FC236}">
                <a16:creationId xmlns:a16="http://schemas.microsoft.com/office/drawing/2014/main" id="{C0E362EE-C1ED-4D14-B1D8-D32E07E7E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8001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Best restatement:  Jon-Erik Beelby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“Friends, you have to go to the ends of the world and evangelize to all my creation that I am alive and well.  Proclaim that I have conquered death and paid the price for their sins, and I long to bring them to me in paradise.  Teach them to obey all my teachings and be to them as I was to you.  You will be opposed fiercely in this line of work, but do not fear because I have been given all authority in heaven and earth.  I will be with you, even until the end of earth and time.  Now, you must go in my name and in my power.”</a:t>
            </a:r>
          </a:p>
        </p:txBody>
      </p:sp>
      <p:pic>
        <p:nvPicPr>
          <p:cNvPr id="5123" name="Picture 1032">
            <a:hlinkClick r:id="rId3"/>
            <a:extLst>
              <a:ext uri="{FF2B5EF4-FFF2-40B4-BE49-F238E27FC236}">
                <a16:creationId xmlns:a16="http://schemas.microsoft.com/office/drawing/2014/main" id="{FEE2E823-8207-4B1C-8CDC-E3B28B8B6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768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07648DF-8556-42E9-812C-DF17D01C9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Most incisive quote:  Stan Martin</a:t>
            </a:r>
          </a:p>
          <a:p>
            <a:pPr lvl="1" eaLnBrk="1" hangingPunct="1"/>
            <a:r>
              <a:rPr lang="en-US" altLang="en-US"/>
              <a:t>“Evangelizing the world is like a relay race.  In areas where there is no church, missionaries run the first lap.” – Steve Saint</a:t>
            </a:r>
          </a:p>
        </p:txBody>
      </p:sp>
      <p:pic>
        <p:nvPicPr>
          <p:cNvPr id="6147" name="Picture 3">
            <a:hlinkClick r:id="rId3"/>
            <a:extLst>
              <a:ext uri="{FF2B5EF4-FFF2-40B4-BE49-F238E27FC236}">
                <a16:creationId xmlns:a16="http://schemas.microsoft.com/office/drawing/2014/main" id="{CA216E15-121B-42BA-94E4-FE06A4327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17CE7CBE-3942-434A-AD0B-7DF096E2D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Best closing:  Sarah Snyder</a:t>
            </a:r>
          </a:p>
          <a:p>
            <a:pPr lvl="1" eaLnBrk="1" hangingPunct="1"/>
            <a:r>
              <a:rPr lang="en-US" altLang="en-US"/>
              <a:t>“Oh, may our hearts be compassionate and tender to His call to missions, His call to action.”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7171" name="Picture 5">
            <a:hlinkClick r:id="rId3"/>
            <a:extLst>
              <a:ext uri="{FF2B5EF4-FFF2-40B4-BE49-F238E27FC236}">
                <a16:creationId xmlns:a16="http://schemas.microsoft.com/office/drawing/2014/main" id="{ECE11C8E-DCFA-4356-816F-D4C3B348A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42672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AE8976D-5474-4B7C-9BAA-A0C2BE376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Best phrase:  Justin Obendorfer</a:t>
            </a:r>
          </a:p>
          <a:p>
            <a:pPr lvl="1" eaLnBrk="1" hangingPunct="1"/>
            <a:r>
              <a:rPr lang="en-US" altLang="en-US"/>
              <a:t>“We are not fulfilling God’s goal for us just by sitting and enjoying the show.”</a:t>
            </a:r>
          </a:p>
        </p:txBody>
      </p:sp>
      <p:pic>
        <p:nvPicPr>
          <p:cNvPr id="8195" name="Picture 3">
            <a:hlinkClick r:id="rId3"/>
            <a:extLst>
              <a:ext uri="{FF2B5EF4-FFF2-40B4-BE49-F238E27FC236}">
                <a16:creationId xmlns:a16="http://schemas.microsoft.com/office/drawing/2014/main" id="{6730CDA3-2B0F-46F4-9C2B-F6EA4B965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42672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80783ED-1A54-43A8-8BF4-F40064CBE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sources:  Jennifer Lester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9219" name="Picture 3">
            <a:hlinkClick r:id="rId3"/>
            <a:extLst>
              <a:ext uri="{FF2B5EF4-FFF2-40B4-BE49-F238E27FC236}">
                <a16:creationId xmlns:a16="http://schemas.microsoft.com/office/drawing/2014/main" id="{A117EC45-1C08-4973-9482-DA61651FD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46482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AA98006-42C8-46C5-AF8D-987C93055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Newest source:  Justin Obendorfer</a:t>
            </a:r>
          </a:p>
          <a:p>
            <a:pPr eaLnBrk="1" hangingPunct="1"/>
            <a:r>
              <a:rPr lang="en-US" altLang="en-US"/>
              <a:t>Oldest source: Jennifer Lester / Jim Greenlee</a:t>
            </a:r>
          </a:p>
        </p:txBody>
      </p:sp>
      <p:pic>
        <p:nvPicPr>
          <p:cNvPr id="10243" name="Picture 3">
            <a:hlinkClick r:id="rId3"/>
            <a:extLst>
              <a:ext uri="{FF2B5EF4-FFF2-40B4-BE49-F238E27FC236}">
                <a16:creationId xmlns:a16="http://schemas.microsoft.com/office/drawing/2014/main" id="{22AF331A-5346-4F58-86D9-301651D17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46482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>
            <a:hlinkClick r:id="rId3"/>
            <a:extLst>
              <a:ext uri="{FF2B5EF4-FFF2-40B4-BE49-F238E27FC236}">
                <a16:creationId xmlns:a16="http://schemas.microsoft.com/office/drawing/2014/main" id="{78EEEB37-AF09-4170-8EFC-760C54E47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528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7232D0DF-F6BC-4457-B456-3F35297C1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digging into original Greek: Jim Greenleee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>
            <a:extLst>
              <a:ext uri="{FF2B5EF4-FFF2-40B4-BE49-F238E27FC236}">
                <a16:creationId xmlns:a16="http://schemas.microsoft.com/office/drawing/2014/main" id="{00F1DC56-6A09-466F-A36D-7A6FD36A1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complete look at context: Stan Martin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12291" name="Picture 6">
            <a:hlinkClick r:id="rId3"/>
            <a:extLst>
              <a:ext uri="{FF2B5EF4-FFF2-40B4-BE49-F238E27FC236}">
                <a16:creationId xmlns:a16="http://schemas.microsoft.com/office/drawing/2014/main" id="{4CAB7937-B358-4F59-9CEC-1CC928FBA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0"/>
            <a:ext cx="1073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 advAuto="0"/>
    </p:bldLst>
  </p:timing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134</TotalTime>
  <Words>391</Words>
  <Application>Microsoft Office PowerPoint</Application>
  <PresentationFormat>On-screen Show (4:3)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Times New Roman</vt:lpstr>
      <vt:lpstr>Wingdings</vt:lpstr>
      <vt:lpstr>Network Blitz</vt:lpstr>
      <vt:lpstr>Exegesis paper feedback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Exegesis papers</dc:title>
  <dc:creator>it</dc:creator>
  <cp:lastModifiedBy>Howard Culbertson</cp:lastModifiedBy>
  <cp:revision>8</cp:revision>
  <cp:lastPrinted>1601-01-01T00:00:00Z</cp:lastPrinted>
  <dcterms:created xsi:type="dcterms:W3CDTF">2002-03-25T22:32:53Z</dcterms:created>
  <dcterms:modified xsi:type="dcterms:W3CDTF">2020-12-19T12:52:14Z</dcterms:modified>
</cp:coreProperties>
</file>