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sldIdLst>
    <p:sldId id="256" r:id="rId2"/>
    <p:sldId id="265" r:id="rId3"/>
    <p:sldId id="270" r:id="rId4"/>
    <p:sldId id="257" r:id="rId5"/>
    <p:sldId id="267" r:id="rId6"/>
    <p:sldId id="258" r:id="rId7"/>
    <p:sldId id="259" r:id="rId8"/>
    <p:sldId id="260" r:id="rId9"/>
    <p:sldId id="261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C1CCD4E-34F1-48DB-AAD3-3874D6C48A8B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1E151AC1-8692-4AE9-8B7C-8C8CDEEDC52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17B64059-5E49-4FC2-921A-81EFE16F661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CF6B6ED4-16D6-401F-838E-73EEBDF97B9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68580AA5-8D9C-4BA1-9AFA-7B13E4F3812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BB143070-E0C2-4453-A97E-3782EC47E2C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57CD294D-C176-41A2-B328-F18BE93F5C24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44B1B8A2-1931-45AD-97F3-BAECC9126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18A2F2DF-8ED3-49E5-8370-9EE265F80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DD51BCA7-0781-42F8-9219-5C84F70A1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A6A50-4DD4-4582-B4E6-4CDCD3C8A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84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CC64E60-0721-4991-8C27-F8C566CA7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4631217-2B65-423F-B973-806AADFF3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DCBEF39-80D9-428A-8FB1-D243139B8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4151-64ED-48E6-B0E3-2DBCA01CB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1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FD80F3B-273C-4ACF-8AF2-768ABD611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AE3F939-40F9-4EA6-B0E3-58D57A12D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30DD9F0-AAAB-4CF1-A2B6-913B1F9DC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64A8-1BC6-44FE-84F7-92736834F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8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ECE9089-8CA5-4FEF-B9E7-3DD3D83B5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F57367B-C3A2-4EE3-9457-9545EE2FF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2D8B84B-14E4-4BD0-87A0-07B59A8D5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CC502-E1B5-4F8D-85BA-B64B8BF4D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87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E394A5F-F24E-45CA-B479-AF0C2A222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9342976-8361-4952-BB08-239058E387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339B5F9-038B-4756-BED8-95B921560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15F23-89CE-4AC6-BC95-1EB01F39F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99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50B89FE-BDAD-45F3-949A-60D7B7B02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757E671-9182-4495-8A4A-AAD1BE4C4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172F7E4-FBEF-4055-A8EE-FC33E15FD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CCF0C-0FA9-4FFA-9D79-147CF1C57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3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4B45604-9671-4364-AB3A-0BC0590BA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75AA885-D055-4267-9025-D4BE26E9E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21390A83-5B59-49B1-86B2-5941D872F4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93FA-4F80-4FC5-AC3E-86996CAAD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1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91E74A-8240-419D-9B61-C40B25F89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97DF852-DFFB-4D50-9DDE-2B1DA57D1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FCC503D-840F-4B5F-93EB-AD0D92357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5240-A0D2-45C8-A8F0-DD389C9E1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0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64F4A75-B1EC-4CB5-8904-60824D2EF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5FEF629-44C5-4527-9CFB-88E8B3EE2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D45D5BE-52CD-46A0-A6A1-201F1C521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09BA-1AC5-41E3-B83B-E52C76E76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64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45C8E64-8531-4B39-8093-359FAAD60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FC4D234-F9AA-4F43-A2C2-C462D1FCB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7688143-3BF2-4FDB-BBF5-6619E66BF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EA9B-C484-4F07-8652-B55A5B928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31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7CCD887-BD8E-4A2C-B1CA-4D4814B2DB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9276F12-6E2F-4229-AC64-6628AF01B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9BDD7F1-F66F-4F51-9F8A-20885F41C0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3EB2-3351-454F-9C0A-67ECAEFC0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85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C077A68-CF7F-46DB-9983-D86CF067F3B6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26613F6F-25F5-474B-BBBD-EDD471FC1D1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DB041268-95C7-4EDF-89BB-C2B688B85C8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BAED87DC-3CAD-4210-B056-82C0D2A2835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9F123C94-6416-4650-B682-8D47CA99E0D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1F396D0C-3671-45E9-8F91-E7B8C6E562C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9E1FB484-F931-475C-8C7B-10E4FA516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56387D30-23C0-4D9E-A2DF-6A3D80C526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7B03F4EB-AEE9-4875-A21B-6A42DC4EAA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CD48B6D8-EE6D-4982-AA18-42157A7C7E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A6B75FEE-3207-45F3-8D31-F51F9BFED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2D72F921-99C5-46A2-A0F7-7CA09B0DD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/pp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91C11A-51E3-4F8A-93EB-D57BBE01A0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3276600"/>
          </a:xfrm>
        </p:spPr>
        <p:txBody>
          <a:bodyPr/>
          <a:lstStyle/>
          <a:p>
            <a:pPr eaLnBrk="1" hangingPunct="1"/>
            <a:r>
              <a:rPr lang="en-US" altLang="en-US" sz="6600" b="1">
                <a:latin typeface="Arial Narrow" panose="020B0606020202030204" pitchFamily="34" charset="0"/>
              </a:rPr>
              <a:t>Viewing Other Cultures:</a:t>
            </a:r>
            <a:br>
              <a:rPr lang="en-US" altLang="en-US" sz="6600" b="1">
                <a:latin typeface="Arial Narrow" panose="020B0606020202030204" pitchFamily="34" charset="0"/>
              </a:rPr>
            </a:br>
            <a:r>
              <a:rPr lang="en-US" altLang="en-US" sz="6600" b="1">
                <a:latin typeface="Arial Narrow" panose="020B0606020202030204" pitchFamily="34" charset="0"/>
              </a:rPr>
              <a:t>  The Attitude Spectrum</a:t>
            </a:r>
            <a:r>
              <a:rPr lang="en-US" altLang="en-US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38EC040-92C4-4FD2-A261-7503080A1F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Howard Culbertson</a:t>
            </a:r>
          </a:p>
          <a:p>
            <a:pPr eaLnBrk="1" hangingPunct="1"/>
            <a:r>
              <a:rPr lang="en-US" altLang="en-US"/>
              <a:t>Southern Nazarene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C55406C4-4948-43D3-8516-1CE62E756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7A46AC22-6C43-469C-BA40-DAC20A1E5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we deal with those things in a culture which we think go against biblical principles?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3A2AEC0-6507-4BD5-89B8-A221BC3A7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4025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200"/>
              <a:t>Attitudes toward other cultures</a:t>
            </a:r>
            <a:br>
              <a:rPr lang="en-US" altLang="en-US" sz="5100"/>
            </a:br>
            <a:r>
              <a:rPr lang="en-US" altLang="en-US" sz="5100" b="1"/>
              <a:t>The Continuum</a:t>
            </a:r>
            <a:endParaRPr lang="en-US" altLang="en-US"/>
          </a:p>
        </p:txBody>
      </p:sp>
      <p:sp>
        <p:nvSpPr>
          <p:cNvPr id="17411" name="AutoShape 3">
            <a:extLst>
              <a:ext uri="{FF2B5EF4-FFF2-40B4-BE49-F238E27FC236}">
                <a16:creationId xmlns:a16="http://schemas.microsoft.com/office/drawing/2014/main" id="{12CA8427-537D-4E0C-9A07-260EDE712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581400"/>
            <a:ext cx="8305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latin typeface="Univers Condensed" panose="020B0506020202050204" pitchFamily="34" charset="0"/>
              </a:rPr>
              <a:t>Ignore    Reject    Tolerate    Understand    Embrace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35C135AC-8E87-4673-949B-3B7DF7705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2590800"/>
            <a:ext cx="5410200" cy="533400"/>
          </a:xfrm>
          <a:prstGeom prst="leftRightArrow">
            <a:avLst>
              <a:gd name="adj1" fmla="val 50000"/>
              <a:gd name="adj2" fmla="val 20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B36BDBCD-EAC5-4FB7-9C36-314F108A4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371B7077-3F00-4498-A9E3-BEE7FA16A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>
            <a:extLst>
              <a:ext uri="{FF2B5EF4-FFF2-40B4-BE49-F238E27FC236}">
                <a16:creationId xmlns:a16="http://schemas.microsoft.com/office/drawing/2014/main" id="{5945757F-9484-4559-A731-1AD665198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>
            <a:extLst>
              <a:ext uri="{FF2B5EF4-FFF2-40B4-BE49-F238E27FC236}">
                <a16:creationId xmlns:a16="http://schemas.microsoft.com/office/drawing/2014/main" id="{C2BDD23B-DCE5-41E7-9953-FFCF6E05C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>
            <a:extLst>
              <a:ext uri="{FF2B5EF4-FFF2-40B4-BE49-F238E27FC236}">
                <a16:creationId xmlns:a16="http://schemas.microsoft.com/office/drawing/2014/main" id="{81449BE4-3155-4495-8454-824E184B1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B23C12B-AA8C-4BC6-A744-38777A0FC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DDBE7-FA1C-4F9C-A829-2E21E82A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endParaRPr lang="en-US" sz="1600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>
            <a:extLst>
              <a:ext uri="{FF2B5EF4-FFF2-40B4-BE49-F238E27FC236}">
                <a16:creationId xmlns:a16="http://schemas.microsoft.com/office/drawing/2014/main" id="{6B4E58F2-2BAC-46A8-B7A5-EE436C63D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Attitudes toward other cultures</a:t>
            </a:r>
            <a:br>
              <a:rPr lang="en-US" altLang="en-US"/>
            </a:br>
            <a:r>
              <a:rPr lang="en-US" altLang="en-US"/>
              <a:t>The Continuum</a:t>
            </a:r>
          </a:p>
        </p:txBody>
      </p:sp>
      <p:sp>
        <p:nvSpPr>
          <p:cNvPr id="4099" name="Rectangle 16">
            <a:extLst>
              <a:ext uri="{FF2B5EF4-FFF2-40B4-BE49-F238E27FC236}">
                <a16:creationId xmlns:a16="http://schemas.microsoft.com/office/drawing/2014/main" id="{8591CF22-A581-4DAC-9185-6460B5679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D127C69E-D339-46E9-9383-06DE72DF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581400"/>
            <a:ext cx="8305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>
                <a:latin typeface="Univers Condensed" panose="020B0506020202050204" pitchFamily="34" charset="0"/>
              </a:rPr>
              <a:t>Ignore    Reject    Tolerate    Understand    Embrace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3319" name="AutoShape 7">
            <a:extLst>
              <a:ext uri="{FF2B5EF4-FFF2-40B4-BE49-F238E27FC236}">
                <a16:creationId xmlns:a16="http://schemas.microsoft.com/office/drawing/2014/main" id="{4A0BF52E-A925-4B17-AB1E-7B54F43D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2590800"/>
            <a:ext cx="5410200" cy="533400"/>
          </a:xfrm>
          <a:prstGeom prst="leftRightArrow">
            <a:avLst>
              <a:gd name="adj1" fmla="val 50000"/>
              <a:gd name="adj2" fmla="val 20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102" name="Picture 8">
            <a:extLst>
              <a:ext uri="{FF2B5EF4-FFF2-40B4-BE49-F238E27FC236}">
                <a16:creationId xmlns:a16="http://schemas.microsoft.com/office/drawing/2014/main" id="{8B14079F-5113-4759-B79B-336B6CB4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9">
            <a:extLst>
              <a:ext uri="{FF2B5EF4-FFF2-40B4-BE49-F238E27FC236}">
                <a16:creationId xmlns:a16="http://schemas.microsoft.com/office/drawing/2014/main" id="{8201E611-AB83-41D1-9A72-CF5259F1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0">
            <a:extLst>
              <a:ext uri="{FF2B5EF4-FFF2-40B4-BE49-F238E27FC236}">
                <a16:creationId xmlns:a16="http://schemas.microsoft.com/office/drawing/2014/main" id="{13F33B60-A5E5-4A75-A9B4-8A3BCB974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1">
            <a:extLst>
              <a:ext uri="{FF2B5EF4-FFF2-40B4-BE49-F238E27FC236}">
                <a16:creationId xmlns:a16="http://schemas.microsoft.com/office/drawing/2014/main" id="{62BB7E96-6FB7-4AD3-9ABA-5061B2D43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4924425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2">
            <a:extLst>
              <a:ext uri="{FF2B5EF4-FFF2-40B4-BE49-F238E27FC236}">
                <a16:creationId xmlns:a16="http://schemas.microsoft.com/office/drawing/2014/main" id="{521E1B02-3EA7-42C8-9A0D-7494E0FF4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714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F16A66A3-2719-4C1B-B535-F0EEFC91B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Words to Keep in Mind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C087F246-A78F-450B-8735-0716FE142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Ethnocentrism</a:t>
            </a:r>
          </a:p>
          <a:p>
            <a:pPr eaLnBrk="1" hangingPunct="1"/>
            <a:r>
              <a:rPr lang="en-US" altLang="en-US"/>
              <a:t>Assimilation / acculturation</a:t>
            </a:r>
          </a:p>
          <a:p>
            <a:pPr eaLnBrk="1" hangingPunct="1"/>
            <a:r>
              <a:rPr lang="en-US" altLang="en-US"/>
              <a:t>Syncretism / contextualization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FB8A23BF-320F-4102-9226-532E1EF17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88" y="2286000"/>
            <a:ext cx="3249612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6">
            <a:extLst>
              <a:ext uri="{FF2B5EF4-FFF2-40B4-BE49-F238E27FC236}">
                <a16:creationId xmlns:a16="http://schemas.microsoft.com/office/drawing/2014/main" id="{1B25F709-173F-43A3-A576-E87EA4F4D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7DF543C3-2876-48AE-BA23-EB62FE354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Ignore</a:t>
            </a:r>
          </a:p>
        </p:txBody>
      </p:sp>
      <p:sp>
        <p:nvSpPr>
          <p:cNvPr id="7171" name="Rectangle 7">
            <a:extLst>
              <a:ext uri="{FF2B5EF4-FFF2-40B4-BE49-F238E27FC236}">
                <a16:creationId xmlns:a16="http://schemas.microsoft.com/office/drawing/2014/main" id="{AFBB9024-380D-4344-BAAA-EEC24CC7B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Active or passive denial:  “It may exist,  but I don’t want to hear about it.” </a:t>
            </a:r>
          </a:p>
          <a:p>
            <a:pPr eaLnBrk="1" hangingPunct="1"/>
            <a:r>
              <a:rPr lang="en-US" altLang="en-US"/>
              <a:t>Disdain or disregard for anything different</a:t>
            </a:r>
          </a:p>
          <a:p>
            <a:pPr lvl="1" eaLnBrk="1" hangingPunct="1"/>
            <a:r>
              <a:rPr lang="en-US" altLang="en-US"/>
              <a:t>Example:  American GI’s who never leave military bases in foreign country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>
            <a:extLst>
              <a:ext uri="{FF2B5EF4-FFF2-40B4-BE49-F238E27FC236}">
                <a16:creationId xmlns:a16="http://schemas.microsoft.com/office/drawing/2014/main" id="{D401FC6A-FD07-4F24-94A1-80186EF4A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Reject</a:t>
            </a:r>
          </a:p>
        </p:txBody>
      </p:sp>
      <p:sp>
        <p:nvSpPr>
          <p:cNvPr id="8195" name="Rectangle 9">
            <a:extLst>
              <a:ext uri="{FF2B5EF4-FFF2-40B4-BE49-F238E27FC236}">
                <a16:creationId xmlns:a16="http://schemas.microsoft.com/office/drawing/2014/main" id="{A74C053F-5ABA-42BD-AFA1-D59080801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Thinks in stereotypes</a:t>
            </a:r>
          </a:p>
          <a:p>
            <a:pPr eaLnBrk="1" hangingPunct="1"/>
            <a:r>
              <a:rPr lang="en-US" altLang="en-US"/>
              <a:t>Feelings of repulsion </a:t>
            </a:r>
          </a:p>
          <a:p>
            <a:pPr eaLnBrk="1" hangingPunct="1"/>
            <a:r>
              <a:rPr lang="en-US" altLang="en-US"/>
              <a:t>Rebuff and repel on contact</a:t>
            </a:r>
          </a:p>
          <a:p>
            <a:pPr lvl="1" eaLnBrk="1" hangingPunct="1"/>
            <a:r>
              <a:rPr lang="en-US" altLang="en-US"/>
              <a:t>Examples?</a:t>
            </a:r>
          </a:p>
          <a:p>
            <a:pPr eaLnBrk="1" hangingPunct="1"/>
            <a:r>
              <a:rPr lang="en-US" altLang="en-US"/>
              <a:t>Any overtures are spurned</a:t>
            </a:r>
          </a:p>
        </p:txBody>
      </p:sp>
      <p:pic>
        <p:nvPicPr>
          <p:cNvPr id="8196" name="Picture 6">
            <a:extLst>
              <a:ext uri="{FF2B5EF4-FFF2-40B4-BE49-F238E27FC236}">
                <a16:creationId xmlns:a16="http://schemas.microsoft.com/office/drawing/2014/main" id="{81B7C1E4-34C9-4E89-9F24-109420EA8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10">
            <a:extLst>
              <a:ext uri="{FF2B5EF4-FFF2-40B4-BE49-F238E27FC236}">
                <a16:creationId xmlns:a16="http://schemas.microsoft.com/office/drawing/2014/main" id="{12D0BBC6-DBD2-473A-B160-C5B179D97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685800"/>
            <a:ext cx="22415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4FA0726-EC88-4232-B61E-E32FAE4A5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Tolerate</a:t>
            </a: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FF086664-283B-42C9-8138-2BEAA72A8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Adjectives used: </a:t>
            </a:r>
          </a:p>
          <a:p>
            <a:pPr lvl="2" eaLnBrk="1" hangingPunct="1"/>
            <a:r>
              <a:rPr lang="en-US" altLang="en-US"/>
              <a:t>Irrational, rude, ignorant</a:t>
            </a:r>
          </a:p>
          <a:p>
            <a:pPr eaLnBrk="1" hangingPunct="1"/>
            <a:r>
              <a:rPr lang="en-US" altLang="en-US"/>
              <a:t>How it’s managed</a:t>
            </a:r>
          </a:p>
          <a:p>
            <a:pPr lvl="2" eaLnBrk="1" hangingPunct="1"/>
            <a:r>
              <a:rPr lang="en-US" altLang="en-US"/>
              <a:t>“I can survive this.” </a:t>
            </a:r>
          </a:p>
          <a:p>
            <a:pPr lvl="2" eaLnBrk="1" hangingPunct="1"/>
            <a:r>
              <a:rPr lang="en-US" altLang="en-US"/>
              <a:t>“I don’t like it, but I can bear it.”</a:t>
            </a:r>
          </a:p>
          <a:p>
            <a:pPr lvl="2" eaLnBrk="1" hangingPunct="1"/>
            <a:r>
              <a:rPr lang="en-US" altLang="en-US"/>
              <a:t>“It’s awful, but I will stomach it.”</a:t>
            </a:r>
          </a:p>
        </p:txBody>
      </p:sp>
      <p:pic>
        <p:nvPicPr>
          <p:cNvPr id="9220" name="Picture 6">
            <a:extLst>
              <a:ext uri="{FF2B5EF4-FFF2-40B4-BE49-F238E27FC236}">
                <a16:creationId xmlns:a16="http://schemas.microsoft.com/office/drawing/2014/main" id="{E4ED08F0-181F-42B1-85D8-A63508EFB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41926FE9-FC07-45F0-B700-C13154864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Understand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06C4CEE0-2345-485E-838F-EA466866D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Accept</a:t>
            </a:r>
          </a:p>
          <a:p>
            <a:pPr eaLnBrk="1" hangingPunct="1"/>
            <a:r>
              <a:rPr lang="en-US" altLang="en-US"/>
              <a:t>Appreciate</a:t>
            </a:r>
          </a:p>
          <a:p>
            <a:pPr eaLnBrk="1" hangingPunct="1"/>
            <a:r>
              <a:rPr lang="en-US" altLang="en-US"/>
              <a:t>Empathize with . . 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4FE6B3B9-6821-4E14-A3E2-71D3FC901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Embrace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296A9EB2-B8A0-4ADF-B5A6-1D4F63281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“I love you for who you are.”</a:t>
            </a:r>
          </a:p>
          <a:p>
            <a:pPr eaLnBrk="1" hangingPunct="1"/>
            <a:r>
              <a:rPr lang="en-US" altLang="en-US"/>
              <a:t>Welcome and even adopt</a:t>
            </a:r>
          </a:p>
          <a:p>
            <a:pPr lvl="1" eaLnBrk="1" hangingPunct="1"/>
            <a:r>
              <a:rPr lang="en-US" altLang="en-US"/>
              <a:t>Integration</a:t>
            </a:r>
          </a:p>
          <a:p>
            <a:pPr lvl="1" eaLnBrk="1" hangingPunct="1"/>
            <a:r>
              <a:rPr lang="en-US" altLang="en-US"/>
              <a:t>Incorporate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1222</TotalTime>
  <Words>217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Arial Narrow</vt:lpstr>
      <vt:lpstr>Univers Condensed</vt:lpstr>
      <vt:lpstr>Watermark</vt:lpstr>
      <vt:lpstr>Viewing Other Cultures:   The Attitude Spectrum </vt:lpstr>
      <vt:lpstr>Attitudes toward other cultures The Continuum</vt:lpstr>
      <vt:lpstr>Words to Keep in Mind</vt:lpstr>
      <vt:lpstr>Ignoring</vt:lpstr>
      <vt:lpstr>Ignore</vt:lpstr>
      <vt:lpstr>Reject</vt:lpstr>
      <vt:lpstr>Tolerate</vt:lpstr>
      <vt:lpstr>Understand</vt:lpstr>
      <vt:lpstr>Embrace</vt:lpstr>
      <vt:lpstr>Question</vt:lpstr>
      <vt:lpstr>Attitudes toward other cultures The Continuum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Face Other Cultures:   The Attitude Spectrum</dc:title>
  <dc:creator>Howard Culbertson</dc:creator>
  <cp:lastModifiedBy>Howard Culbertson</cp:lastModifiedBy>
  <cp:revision>35</cp:revision>
  <dcterms:created xsi:type="dcterms:W3CDTF">1999-06-12T13:59:09Z</dcterms:created>
  <dcterms:modified xsi:type="dcterms:W3CDTF">2020-12-18T02:09:21Z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60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