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74" r:id="rId3"/>
    <p:sldId id="257" r:id="rId4"/>
    <p:sldId id="279" r:id="rId5"/>
    <p:sldId id="298" r:id="rId6"/>
    <p:sldId id="280" r:id="rId7"/>
    <p:sldId id="259" r:id="rId8"/>
    <p:sldId id="281" r:id="rId9"/>
    <p:sldId id="282" r:id="rId10"/>
    <p:sldId id="260" r:id="rId11"/>
    <p:sldId id="261" r:id="rId12"/>
    <p:sldId id="283" r:id="rId13"/>
    <p:sldId id="297" r:id="rId14"/>
    <p:sldId id="262" r:id="rId15"/>
    <p:sldId id="263" r:id="rId16"/>
    <p:sldId id="284" r:id="rId17"/>
    <p:sldId id="285" r:id="rId18"/>
    <p:sldId id="264" r:id="rId19"/>
    <p:sldId id="275" r:id="rId20"/>
    <p:sldId id="276" r:id="rId21"/>
    <p:sldId id="286" r:id="rId22"/>
    <p:sldId id="265" r:id="rId23"/>
    <p:sldId id="287" r:id="rId24"/>
    <p:sldId id="288" r:id="rId25"/>
    <p:sldId id="277" r:id="rId26"/>
    <p:sldId id="271" r:id="rId27"/>
    <p:sldId id="272" r:id="rId28"/>
    <p:sldId id="289" r:id="rId29"/>
    <p:sldId id="273" r:id="rId30"/>
    <p:sldId id="290" r:id="rId31"/>
    <p:sldId id="266" r:id="rId32"/>
    <p:sldId id="291" r:id="rId33"/>
    <p:sldId id="267" r:id="rId34"/>
    <p:sldId id="292" r:id="rId35"/>
    <p:sldId id="270" r:id="rId36"/>
    <p:sldId id="293" r:id="rId37"/>
    <p:sldId id="268" r:id="rId38"/>
    <p:sldId id="294" r:id="rId39"/>
    <p:sldId id="269" r:id="rId40"/>
    <p:sldId id="295" r:id="rId41"/>
    <p:sldId id="278" r:id="rId42"/>
    <p:sldId id="296" r:id="rId43"/>
    <p:sldId id="300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8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1" d="100"/>
          <a:sy n="61" d="100"/>
        </p:scale>
        <p:origin x="7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>
            <a:extLst>
              <a:ext uri="{FF2B5EF4-FFF2-40B4-BE49-F238E27FC236}">
                <a16:creationId xmlns:a16="http://schemas.microsoft.com/office/drawing/2014/main" id="{021E3ABD-ABC5-4DD9-8E89-C7A73A4C7EF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84188" y="1549400"/>
            <a:ext cx="8158162" cy="16891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5" name="AutoShape 1027">
            <a:extLst>
              <a:ext uri="{FF2B5EF4-FFF2-40B4-BE49-F238E27FC236}">
                <a16:creationId xmlns:a16="http://schemas.microsoft.com/office/drawing/2014/main" id="{AAA1544E-6A04-4AB8-95CC-84890B47DB6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6" name="AutoShape 1028">
            <a:extLst>
              <a:ext uri="{FF2B5EF4-FFF2-40B4-BE49-F238E27FC236}">
                <a16:creationId xmlns:a16="http://schemas.microsoft.com/office/drawing/2014/main" id="{7FD9192E-28A8-4742-B969-55BA8B03DF2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7" name="AutoShape 1029">
            <a:extLst>
              <a:ext uri="{FF2B5EF4-FFF2-40B4-BE49-F238E27FC236}">
                <a16:creationId xmlns:a16="http://schemas.microsoft.com/office/drawing/2014/main" id="{7B4B83D9-989C-4E41-918B-F56988F01A1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623300" y="124618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8" name="AutoShape 1030">
            <a:extLst>
              <a:ext uri="{FF2B5EF4-FFF2-40B4-BE49-F238E27FC236}">
                <a16:creationId xmlns:a16="http://schemas.microsoft.com/office/drawing/2014/main" id="{00559B23-E478-4A6D-8C95-2133791CB8B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9" name="AutoShape 1031">
            <a:extLst>
              <a:ext uri="{FF2B5EF4-FFF2-40B4-BE49-F238E27FC236}">
                <a16:creationId xmlns:a16="http://schemas.microsoft.com/office/drawing/2014/main" id="{BE63E864-B239-4ED8-92AC-13365D5B982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" name="Rectangle 1032">
            <a:extLst>
              <a:ext uri="{FF2B5EF4-FFF2-40B4-BE49-F238E27FC236}">
                <a16:creationId xmlns:a16="http://schemas.microsoft.com/office/drawing/2014/main" id="{71B9F4FD-88FC-4D8C-822E-FAF1AA501F2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45065" name="Rectangle 1033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5066" name="Rectangle 103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" name="Rectangle 1035">
            <a:extLst>
              <a:ext uri="{FF2B5EF4-FFF2-40B4-BE49-F238E27FC236}">
                <a16:creationId xmlns:a16="http://schemas.microsoft.com/office/drawing/2014/main" id="{094C138A-3007-4068-9F17-DFEDFD243C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036">
            <a:extLst>
              <a:ext uri="{FF2B5EF4-FFF2-40B4-BE49-F238E27FC236}">
                <a16:creationId xmlns:a16="http://schemas.microsoft.com/office/drawing/2014/main" id="{F69F52EC-78B3-4C1B-8042-41478AC75D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037">
            <a:extLst>
              <a:ext uri="{FF2B5EF4-FFF2-40B4-BE49-F238E27FC236}">
                <a16:creationId xmlns:a16="http://schemas.microsoft.com/office/drawing/2014/main" id="{996CA0D9-8C0F-4DA2-A840-D940E96470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BF04DD0-A6E8-4FEE-8CA5-24774C179D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562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42D050-FF72-40C1-8F0A-9EA5E2BD44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4077A3-A102-4DEB-BF12-61C7B55BC4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F98907F-E461-4044-98DF-E000A02FC2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14854-2721-4058-B619-DE84967887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159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1488" y="284163"/>
            <a:ext cx="2044700" cy="58118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4163"/>
            <a:ext cx="5983288" cy="5811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4C3282-769E-43A3-BA95-D602FE1B4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B796AD-545F-46AB-8047-FFE3B47772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213EBC0-2391-4298-820D-EF100CCE2A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8CAF1-EC27-49F6-A3E9-F033B91BB4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123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28416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AD6859-2460-464B-BB7C-EE8A36C4ED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CAC3DE-24A0-4422-8F74-0154E773FE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25353C2-9BD4-4509-A9B5-30EA78205F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51A78-9DEB-4717-9745-22EDA1576C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65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28416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3810000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10000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DA61BBD-006F-421D-A4A6-E0001A65AA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CFF7075-23B7-461C-9755-5F13389A56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903DE012-63ED-47CB-A18A-72F417F43E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4F101-98ED-43F3-BC96-19286EC962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558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28416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05000"/>
            <a:ext cx="3810000" cy="4191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160A9E-77C0-451A-ABA1-F0F626F2DB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9A69F9-E05A-49A6-A85B-884D5CE1CD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414F3BC-30B9-4B65-B047-7BBBE406C5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28AA7-46B5-4E27-ACC2-864F05A364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60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17556B-5255-4072-BEB7-F4F27F3B08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EBCDD9-78C1-44D5-98A9-C61C0E91C9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F2380EF-A405-4158-A78B-E1A79DDC03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1613F-2B82-4298-A8FF-C6D3C13485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92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56A9F2-A981-4BF5-91A9-6C8409398F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345BEA-DB6C-4860-BE07-7F196C81B7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73A0CF3-4E79-4DF5-8A2F-2FCE5EA1EA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B1FCE-27E0-4596-8B2D-B9B641D7AB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252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BE6757-D19C-4B3D-A0E6-B23DBD2DCF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6EDFDD-A0D6-4F9F-BEED-C6018E3C9D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78DF4355-4DE9-4176-A392-321BA7B210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2A8C8-E477-4478-96FE-E63E389DEC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386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FCCCA94-88E8-40AD-B69E-F1A276F53D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68BDC5F-95DE-4951-AB89-143539341E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8E8CEE8C-CFD8-4723-81E9-4C799D2195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13987-9AD2-4355-9A17-AF54580BAB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630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3FE7342-DA0F-4313-8D08-E13DB843F4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CD0385A-53C4-453A-99E3-3A28EA879B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70FC1F6-B0E4-4359-A858-59297D90F7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5CBC8-20C3-43BE-97E5-ECF773A8FE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977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044BE19-2D36-441B-B65F-66DD48B6D3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2D0C4A9-FAD5-4A48-A1F5-6725487BA4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F869F88-B39D-43C0-833D-9CB4D74D1A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DFF89-AC0B-4F4A-859C-EE5980954B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34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BB2CED-52B0-4395-98DC-9F792BFD2D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D42712-D62C-419F-AEC5-87964DCF74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DB71802-53AC-4C9F-9818-AD14E2DF80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EC80C-AD8C-4BC0-AD92-D460AB34D9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493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8A7C66-92A6-414C-8675-8CB1A8E965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8D30CE-4804-4C17-84E9-88D8D8FE90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12E0FA6A-A635-429F-9879-BE489F0628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441D3-EBC5-4555-9CB3-98D1D6CECE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66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06872AA-DDD9-4E9E-AFC0-31D072213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28416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7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F6125C1-6873-4BE3-AEC7-A021C4318B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B957450E-92D4-4037-8844-2F310C02173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700460DD-D94D-4269-AFBF-7216A68750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F9A11E9-E6CD-4CBB-B08D-B41B580EB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762836CF-A116-4574-9CA0-0FD3CCB2D39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blipFill dpi="0" rotWithShape="0">
            <a:blip r:embed="rId17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14EDFB66-5030-44E8-AFB6-18AA1385C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44041" name="Rectangle 9">
            <a:extLst>
              <a:ext uri="{FF2B5EF4-FFF2-40B4-BE49-F238E27FC236}">
                <a16:creationId xmlns:a16="http://schemas.microsoft.com/office/drawing/2014/main" id="{826E2BD0-2333-4B69-9FF0-796BABD157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16900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F7EC953-BFCF-475F-A934-9724995D3F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8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www.dragonwood.com/bible.gif&amp;imgrefurl=http://www.dragonwood.com/&amp;h=159&amp;w=170&amp;prev=/images%3Fq%3Dbible.gif%26start%3D20%26svnum%3D10%26hl%3Den%26sa%3D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google.com/imgres?imgurl=www.hagalil.com/czech/koscher/images/samson.gif&amp;imgrefurl=http://www.hagalil.com/czech/koscher/koscher-in-prag.htm&amp;h=147&amp;w=145&amp;prev=/images%3Fq%3Dsamson.gif%26start%3D20%26svnum%3D10%26hl%3Den%26sa%3D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images.google.com/imgres?imgurl=www.bravewc.com/haven/character/courage/gideon.gif&amp;imgrefurl=http://www.bravewc.com/haven/character/courage/3-8.htm&amp;h=379&amp;w=315&amp;prev=/images%3Fq%3Dgideon.gif%26start%3D20%26svnum%3D10%26hl%3Den%26sa%3DN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google.com/imgres?imgurl=www.hebrewworld.com/graphics/temple.gif&amp;imgrefurl=http://www.hebrewworld.com/Jewishtreasure.html&amp;h=173&amp;w=230&amp;prev=/images%3Fq%3Dtemple.gif%26start%3D80%26svnum%3D10%26hl%3Den%26sa%3D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epicturegallery.com/Pictures/Nehemiah/Cylinder%20of%20Cyrus%20proclaiming%20restoration%20of%20the%20%20pa.htm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google.com/imgres?imgurl=www.intouch.org/images/magazines/Esther.gif&amp;imgrefurl=http://www.intouch.org/myintouch/mighty/esther_36940028.html&amp;h=214&amp;w=288&amp;prev=/images%3Fq%3Desther.gif%26svnum%3D10%26hl%3Den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google.com/imgres?imgurl=www.icdc.com/~peacock/images/solomon.gif&amp;imgrefurl=http://www.icdc.com/~peacock/characters.html&amp;h=100&amp;w=100&amp;prev=/images%3Fq%3Dsolomon.gif%26start%3D280%26svnum%3D10%26hl%3Den%26sa%3DN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talkorigins.org/pictures/rose.gi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WPDOCS\BIBLIT\The_Delta_Rhythm_Boys_-_Dry_Bones_LP_-_Dry_Bones.mp3" TargetMode="External"/><Relationship Id="rId1" Type="http://schemas.openxmlformats.org/officeDocument/2006/relationships/audio" Target="file:///C:\WPDOCS\BIBLIT\The_Delta_Rhythm_Boys_-_Dry_Bones_LP_-_Ezekiel_Saw_De_Wheel.mp3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images.google.com/imgres?imgurl=primary_art.tripod.com/hosea.gif&amp;imgrefurl=http://primary_art.tripod.com/old_testjr.html&amp;h=120&amp;w=250&amp;prev=/images%3Fq%3Dhosea.gif%26svnum%3D10%26hl%3Den%26sa%3D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kingschapel.org/images/nahum.jpg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com/imgres?imgurl=www.doesgodexist.org/JulAug01/Moses.gif&amp;imgrefurl=http://www.doesgodexist.org/JulAug01/RejectingMoses.html&amp;h=241&amp;w=151&amp;prev=/images%3Fq%3Dmoses.gif%26start%3D80%26svnum%3D10%26hl%3Den%26sa%3DN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This%20PowerPoint%20presentation%20is%20available%20along%20with%20related%20mahttp:/home.snu.edu/~hculbert/ppt.htm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akhlah.com/Images/Deuteronomy.gi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google.com/imgres?imgurl=home.earthlink.net/~neatoguy/joshua.gif&amp;imgrefurl=http://home.earthlink.net/~neatoguy/joshua.htm&amp;h=451&amp;w=184&amp;prev=/images%3Fq%3Djoshua.gif%26start%3D140%26svnum%3D10%26hl%3Den%26sa%3D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1CC5861-F1AB-4648-992E-59AC2B55904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blipFill dpi="0" rotWithShape="0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altLang="en-US" sz="4800" b="1"/>
              <a:t>Contents of Bible books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AEDFA25-7909-4019-BDE9-8DC7C5AA889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05400"/>
            <a:ext cx="6477000" cy="685800"/>
          </a:xfrm>
        </p:spPr>
        <p:txBody>
          <a:bodyPr/>
          <a:lstStyle/>
          <a:p>
            <a:pPr eaLnBrk="1" hangingPunct="1"/>
            <a:r>
              <a:rPr lang="en-US" altLang="en-US"/>
              <a:t>Introduction to Biblical Literature</a:t>
            </a:r>
          </a:p>
        </p:txBody>
      </p:sp>
      <p:pic>
        <p:nvPicPr>
          <p:cNvPr id="3076" name="Picture 5">
            <a:hlinkClick r:id="rId3"/>
            <a:extLst>
              <a:ext uri="{FF2B5EF4-FFF2-40B4-BE49-F238E27FC236}">
                <a16:creationId xmlns:a16="http://schemas.microsoft.com/office/drawing/2014/main" id="{21B1E203-AC6B-4F82-8622-3777ED546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29000"/>
            <a:ext cx="1676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>
            <a:extLst>
              <a:ext uri="{FF2B5EF4-FFF2-40B4-BE49-F238E27FC236}">
                <a16:creationId xmlns:a16="http://schemas.microsoft.com/office/drawing/2014/main" id="{01EB389E-A033-4429-8902-3711159AF5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291" name="Rectangle 13">
            <a:extLst>
              <a:ext uri="{FF2B5EF4-FFF2-40B4-BE49-F238E27FC236}">
                <a16:creationId xmlns:a16="http://schemas.microsoft.com/office/drawing/2014/main" id="{083FE4E6-5130-40CB-ACF8-21CDE83D5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Judges — Israel’s Dark Ages</a:t>
            </a:r>
          </a:p>
          <a:p>
            <a:pPr lvl="1" eaLnBrk="1" hangingPunct="1"/>
            <a:r>
              <a:rPr lang="en-US" altLang="en-US"/>
              <a:t>350 years from Joshua’s death to crowning of first king: Saul   </a:t>
            </a:r>
          </a:p>
          <a:p>
            <a:pPr lvl="1" eaLnBrk="1" hangingPunct="1"/>
            <a:r>
              <a:rPr lang="en-US" altLang="en-US"/>
              <a:t>Key phrase:  “Every man did what was right in his own eyes” (Judges 17:6)</a:t>
            </a:r>
          </a:p>
          <a:p>
            <a:pPr lvl="1" eaLnBrk="1" hangingPunct="1"/>
            <a:r>
              <a:rPr lang="en-US" altLang="en-US"/>
              <a:t>15 judges (Gideon, Samson, Deborah)</a:t>
            </a:r>
          </a:p>
          <a:p>
            <a:pPr lvl="1" eaLnBrk="1" hangingPunct="1"/>
            <a:r>
              <a:rPr lang="en-US" altLang="en-US"/>
              <a:t>7 apostasies, 7 servitudes, 7 deliverances</a:t>
            </a:r>
          </a:p>
        </p:txBody>
      </p:sp>
      <p:pic>
        <p:nvPicPr>
          <p:cNvPr id="12292" name="Picture 5">
            <a:hlinkClick r:id="rId2"/>
            <a:extLst>
              <a:ext uri="{FF2B5EF4-FFF2-40B4-BE49-F238E27FC236}">
                <a16:creationId xmlns:a16="http://schemas.microsoft.com/office/drawing/2014/main" id="{D9159179-929B-4A44-BF88-93C2B1E07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838200"/>
            <a:ext cx="18049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>
            <a:hlinkClick r:id="rId4"/>
            <a:extLst>
              <a:ext uri="{FF2B5EF4-FFF2-40B4-BE49-F238E27FC236}">
                <a16:creationId xmlns:a16="http://schemas.microsoft.com/office/drawing/2014/main" id="{FC7918C8-A062-414A-9889-2B0D6C66B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"/>
            <a:ext cx="14049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>
            <a:extLst>
              <a:ext uri="{FF2B5EF4-FFF2-40B4-BE49-F238E27FC236}">
                <a16:creationId xmlns:a16="http://schemas.microsoft.com/office/drawing/2014/main" id="{07F2385A-20E7-4BCE-B99E-034D3D0C23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pPr lvl="2" eaLnBrk="1" hangingPunct="1"/>
            <a:endParaRPr lang="en-US" altLang="en-US"/>
          </a:p>
          <a:p>
            <a:pPr eaLnBrk="1" hangingPunct="1"/>
            <a:r>
              <a:rPr lang="en-US" altLang="en-US"/>
              <a:t>Ruth — establishes family line of David (the Messiah’s ancestor)</a:t>
            </a:r>
          </a:p>
          <a:p>
            <a:pPr lvl="1" eaLnBrk="1" hangingPunct="1"/>
            <a:r>
              <a:rPr lang="en-US" altLang="en-US"/>
              <a:t>No place for racial prejudice in God’s Kingdom</a:t>
            </a:r>
          </a:p>
        </p:txBody>
      </p:sp>
      <p:pic>
        <p:nvPicPr>
          <p:cNvPr id="13315" name="Picture 10">
            <a:extLst>
              <a:ext uri="{FF2B5EF4-FFF2-40B4-BE49-F238E27FC236}">
                <a16:creationId xmlns:a16="http://schemas.microsoft.com/office/drawing/2014/main" id="{DB823680-5330-4BCC-93EF-F92525E0F842}"/>
              </a:ext>
            </a:extLst>
          </p:cNvPr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clrChange>
              <a:clrFrom>
                <a:srgbClr val="EF4A31"/>
              </a:clrFrom>
              <a:clrTo>
                <a:srgbClr val="EF4A3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1538" y="457200"/>
            <a:ext cx="1465262" cy="213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A11F477-65BC-4DA6-8CA1-B14796E7A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05800" cy="4876800"/>
          </a:xfrm>
        </p:spPr>
        <p:txBody>
          <a:bodyPr/>
          <a:lstStyle/>
          <a:p>
            <a:pPr lvl="2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/>
            <a:r>
              <a:rPr lang="en-US" altLang="en-US"/>
              <a:t>I &amp; II Samuel — </a:t>
            </a:r>
          </a:p>
          <a:p>
            <a:pPr lvl="1" eaLnBrk="1" hangingPunct="1"/>
            <a:r>
              <a:rPr lang="en-US" altLang="en-US"/>
              <a:t>From Samuel’s childhood through Saul’s troublesome times and on through the reign of David</a:t>
            </a:r>
          </a:p>
          <a:p>
            <a:pPr lvl="1" eaLnBrk="1" hangingPunct="1"/>
            <a:r>
              <a:rPr lang="en-US" altLang="en-US"/>
              <a:t>God’s people come to a turning point as monarchy is set up</a:t>
            </a:r>
          </a:p>
        </p:txBody>
      </p:sp>
      <p:pic>
        <p:nvPicPr>
          <p:cNvPr id="14339" name="Picture 5">
            <a:extLst>
              <a:ext uri="{FF2B5EF4-FFF2-40B4-BE49-F238E27FC236}">
                <a16:creationId xmlns:a16="http://schemas.microsoft.com/office/drawing/2014/main" id="{5C92954B-09BA-4CFB-8F43-F7D69B767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304800"/>
            <a:ext cx="8191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1882F5D-F4C4-4F27-8CD9-72DD615AB6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05800" cy="4876800"/>
          </a:xfrm>
        </p:spPr>
        <p:txBody>
          <a:bodyPr/>
          <a:lstStyle/>
          <a:p>
            <a:pPr lvl="2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Side note:</a:t>
            </a:r>
          </a:p>
          <a:p>
            <a:pPr lvl="1" eaLnBrk="1" hangingPunct="1"/>
            <a:r>
              <a:rPr lang="en-US" altLang="en-US"/>
              <a:t>Question:  Why I &amp; II Samuel, I &amp; II Kings and I &amp; II Chronicles? </a:t>
            </a:r>
          </a:p>
          <a:p>
            <a:pPr lvl="2" eaLnBrk="1" hangingPunct="1"/>
            <a:r>
              <a:rPr lang="en-US" altLang="en-US"/>
              <a:t>Answer: When translated into Greek, the writings took up one third more space than they did in Hebrew.  The parchment scrolls on which they were written were limited in length.</a:t>
            </a:r>
          </a:p>
        </p:txBody>
      </p:sp>
      <p:pic>
        <p:nvPicPr>
          <p:cNvPr id="15363" name="Picture 5">
            <a:extLst>
              <a:ext uri="{FF2B5EF4-FFF2-40B4-BE49-F238E27FC236}">
                <a16:creationId xmlns:a16="http://schemas.microsoft.com/office/drawing/2014/main" id="{3DF6694C-BF7B-42BC-9AC5-87E180022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381000"/>
            <a:ext cx="15271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409B53FD-52FA-476E-B8DC-79FC455F9B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458200" cy="4419600"/>
          </a:xfrm>
        </p:spPr>
        <p:txBody>
          <a:bodyPr/>
          <a:lstStyle/>
          <a:p>
            <a:pPr eaLnBrk="1" hangingPunct="1"/>
            <a:r>
              <a:rPr lang="en-US" altLang="en-US" sz="2800"/>
              <a:t>I &amp; II Kings:  400 years of the growth and then the decay of the kingdom</a:t>
            </a:r>
          </a:p>
          <a:p>
            <a:pPr lvl="1" eaLnBrk="1" hangingPunct="1"/>
            <a:r>
              <a:rPr lang="en-US" altLang="en-US" sz="2400"/>
              <a:t>Begin with King David and end with the king of Babylon.</a:t>
            </a:r>
          </a:p>
          <a:p>
            <a:pPr lvl="1" eaLnBrk="1" hangingPunct="1"/>
            <a:r>
              <a:rPr lang="en-US" altLang="en-US" sz="2400"/>
              <a:t>Open with building the temple / end with burning the temple</a:t>
            </a:r>
          </a:p>
          <a:p>
            <a:pPr lvl="1" eaLnBrk="1" hangingPunct="1"/>
            <a:r>
              <a:rPr lang="en-US" altLang="en-US" sz="2400"/>
              <a:t>Open with David's first successor the temple to the throne — Solomon — and end with David's last successor — Jehoiachin — released from captivity by the king of Babylon.</a:t>
            </a:r>
          </a:p>
          <a:p>
            <a:pPr lvl="1" eaLnBrk="1" hangingPunct="1"/>
            <a:r>
              <a:rPr lang="en-US" altLang="en-US" sz="2400"/>
              <a:t>I Kings has the story of Elijah; II Kings centers around Elisha.</a:t>
            </a:r>
          </a:p>
        </p:txBody>
      </p:sp>
      <p:pic>
        <p:nvPicPr>
          <p:cNvPr id="16387" name="Picture 5">
            <a:hlinkClick r:id="rId2"/>
            <a:extLst>
              <a:ext uri="{FF2B5EF4-FFF2-40B4-BE49-F238E27FC236}">
                <a16:creationId xmlns:a16="http://schemas.microsoft.com/office/drawing/2014/main" id="{41BEFBFE-4C9F-45FA-89BB-B617094F2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192722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6B643298-902F-4EFE-9784-208A89BC6C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Material in Chronicles</a:t>
            </a:r>
          </a:p>
          <a:p>
            <a:pPr lvl="1" eaLnBrk="1" hangingPunct="1"/>
            <a:r>
              <a:rPr lang="en-US" altLang="en-US"/>
              <a:t>1.  Reign of Solomon	</a:t>
            </a:r>
          </a:p>
          <a:p>
            <a:pPr lvl="1" eaLnBrk="1" hangingPunct="1"/>
            <a:r>
              <a:rPr lang="en-US" altLang="en-US"/>
              <a:t>2.  Division of Kingdom </a:t>
            </a:r>
          </a:p>
          <a:p>
            <a:pPr lvl="2" eaLnBrk="1" hangingPunct="1"/>
            <a:r>
              <a:rPr lang="en-US" altLang="en-US"/>
              <a:t>About 850 B.C.</a:t>
            </a:r>
          </a:p>
          <a:p>
            <a:pPr lvl="1" eaLnBrk="1" hangingPunct="1"/>
            <a:r>
              <a:rPr lang="en-US" altLang="en-US"/>
              <a:t>3.  Parallel History of the Two Kingdoms	</a:t>
            </a:r>
          </a:p>
          <a:p>
            <a:pPr lvl="1" eaLnBrk="1" hangingPunct="1"/>
            <a:r>
              <a:rPr lang="en-US" altLang="en-US"/>
              <a:t>4.  History of Judah to the Captivity </a:t>
            </a:r>
          </a:p>
          <a:p>
            <a:pPr lvl="2" eaLnBrk="1" hangingPunct="1"/>
            <a:r>
              <a:rPr lang="en-US" altLang="en-US"/>
              <a:t>(from about 721 B.C. to 586 B.C.)</a:t>
            </a:r>
          </a:p>
        </p:txBody>
      </p:sp>
      <p:pic>
        <p:nvPicPr>
          <p:cNvPr id="17411" name="Picture 8">
            <a:extLst>
              <a:ext uri="{FF2B5EF4-FFF2-40B4-BE49-F238E27FC236}">
                <a16:creationId xmlns:a16="http://schemas.microsoft.com/office/drawing/2014/main" id="{B9C9011A-CF4E-42DC-8F30-8D3BAC108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59A04"/>
              </a:clrFrom>
              <a:clrTo>
                <a:srgbClr val="959A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5000"/>
            <a:ext cx="141446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48D9F92-AD51-46BC-8B6C-135F04CD739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/>
              <a:t>Ezra — Jewish restoration from Babylonian Captivity;  50,000 Jews return from exile to their homeland and rebuild Jerusalem and the Temple</a:t>
            </a:r>
          </a:p>
        </p:txBody>
      </p:sp>
      <p:pic>
        <p:nvPicPr>
          <p:cNvPr id="18435" name="Picture 5">
            <a:extLst>
              <a:ext uri="{FF2B5EF4-FFF2-40B4-BE49-F238E27FC236}">
                <a16:creationId xmlns:a16="http://schemas.microsoft.com/office/drawing/2014/main" id="{30982148-9180-40CC-BE74-B6E8000B3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85800"/>
            <a:ext cx="4256088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 descr="Cylinder of Cyrus proclaiming restoration of the temples. 538 BC (British Museum).">
            <a:hlinkClick r:id="rId3"/>
            <a:extLst>
              <a:ext uri="{FF2B5EF4-FFF2-40B4-BE49-F238E27FC236}">
                <a16:creationId xmlns:a16="http://schemas.microsoft.com/office/drawing/2014/main" id="{C27D18F3-1E85-432C-9C34-91BAEC60D6C4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3124200"/>
            <a:ext cx="3581400" cy="26860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7" name="Text Box 9">
            <a:extLst>
              <a:ext uri="{FF2B5EF4-FFF2-40B4-BE49-F238E27FC236}">
                <a16:creationId xmlns:a16="http://schemas.microsoft.com/office/drawing/2014/main" id="{10BBD97E-FEA2-46A1-A036-1137D32C0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715000"/>
            <a:ext cx="499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/>
              <a:t>Photo of Cyrus’ decree allowing temple to be rebuilt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3">
            <a:extLst>
              <a:ext uri="{FF2B5EF4-FFF2-40B4-BE49-F238E27FC236}">
                <a16:creationId xmlns:a16="http://schemas.microsoft.com/office/drawing/2014/main" id="{78AEB462-EC3B-412C-A2CA-85CC03D791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C4CEE4E-21EB-40B6-AED6-8423FF458F9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Nehemiah — Nehemiah as new governor rebuilds walls of Jerusalem</a:t>
            </a:r>
          </a:p>
        </p:txBody>
      </p:sp>
      <p:pic>
        <p:nvPicPr>
          <p:cNvPr id="19460" name="Picture 8">
            <a:extLst>
              <a:ext uri="{FF2B5EF4-FFF2-40B4-BE49-F238E27FC236}">
                <a16:creationId xmlns:a16="http://schemas.microsoft.com/office/drawing/2014/main" id="{AFA804E3-443A-48F0-91CA-48C19F84A343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2057400"/>
            <a:ext cx="2849563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F5A0ACC3-843B-4291-A278-DD6AE5BCAF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5715000" cy="4419600"/>
          </a:xfrm>
        </p:spPr>
        <p:txBody>
          <a:bodyPr/>
          <a:lstStyle/>
          <a:p>
            <a:pPr eaLnBrk="1" hangingPunct="1"/>
            <a:r>
              <a:rPr lang="en-US" altLang="en-US"/>
              <a:t>Esther — A plot to exterminate the Jews</a:t>
            </a:r>
          </a:p>
          <a:p>
            <a:pPr lvl="1" eaLnBrk="1" hangingPunct="1"/>
            <a:r>
              <a:rPr lang="en-US" altLang="en-US"/>
              <a:t> Divine deliverance of dispersed Jews who were destined to die; God in the shadows watches His own</a:t>
            </a:r>
          </a:p>
          <a:p>
            <a:pPr lvl="1" eaLnBrk="1" hangingPunct="1"/>
            <a:r>
              <a:rPr lang="en-US" altLang="en-US"/>
              <a:t>Key verse:  “Perhaps you have come to the Kingdom for such a time as this”</a:t>
            </a:r>
          </a:p>
        </p:txBody>
      </p:sp>
      <p:pic>
        <p:nvPicPr>
          <p:cNvPr id="20483" name="Picture 5">
            <a:hlinkClick r:id="rId2"/>
            <a:extLst>
              <a:ext uri="{FF2B5EF4-FFF2-40B4-BE49-F238E27FC236}">
                <a16:creationId xmlns:a16="http://schemas.microsoft.com/office/drawing/2014/main" id="{BFFF367F-068E-4273-A506-2B63C8D60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4"/>
          <a:stretch>
            <a:fillRect/>
          </a:stretch>
        </p:blipFill>
        <p:spPr bwMode="auto">
          <a:xfrm>
            <a:off x="6845300" y="457200"/>
            <a:ext cx="1841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CD4F978-A738-41C0-91FB-5D80332115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Wisdom literature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82349D4-C4CD-4A79-B9F2-FDB2DB8252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5 writings from the heart</a:t>
            </a:r>
          </a:p>
        </p:txBody>
      </p:sp>
      <p:pic>
        <p:nvPicPr>
          <p:cNvPr id="21508" name="Picture 8">
            <a:extLst>
              <a:ext uri="{FF2B5EF4-FFF2-40B4-BE49-F238E27FC236}">
                <a16:creationId xmlns:a16="http://schemas.microsoft.com/office/drawing/2014/main" id="{F0F393D5-F3BA-4DBD-8660-49587BAC0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71800"/>
            <a:ext cx="6858000" cy="228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4B35447-8C16-4127-ADA7-BED2ABEC70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Historical books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DB798E5-C2E1-4114-B91B-872DDDB58E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17 books </a:t>
            </a:r>
          </a:p>
          <a:p>
            <a:pPr lvl="1" eaLnBrk="1" hangingPunct="1"/>
            <a:r>
              <a:rPr lang="en-US" altLang="en-US"/>
              <a:t>Pentateuch</a:t>
            </a:r>
          </a:p>
          <a:p>
            <a:pPr lvl="1" eaLnBrk="1" hangingPunct="1"/>
            <a:r>
              <a:rPr lang="en-US" altLang="en-US"/>
              <a:t>Pre-exile (before Babylonian conquest)</a:t>
            </a:r>
          </a:p>
          <a:p>
            <a:pPr lvl="1" eaLnBrk="1" hangingPunct="1"/>
            <a:r>
              <a:rPr lang="en-US" altLang="en-US"/>
              <a:t>Post-exile (after return from Babylon)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EB31DA38-4B91-4B7E-951A-423C6B995A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5105400" cy="4038600"/>
          </a:xfrm>
        </p:spPr>
        <p:txBody>
          <a:bodyPr/>
          <a:lstStyle/>
          <a:p>
            <a:pPr eaLnBrk="1" hangingPunct="1"/>
            <a:r>
              <a:rPr lang="en-US" altLang="en-US"/>
              <a:t>Job:  </a:t>
            </a:r>
          </a:p>
          <a:p>
            <a:pPr lvl="1" eaLnBrk="1" hangingPunct="1"/>
            <a:r>
              <a:rPr lang="en-US" altLang="en-US"/>
              <a:t>Why do the righteous suffer?</a:t>
            </a:r>
          </a:p>
          <a:p>
            <a:pPr lvl="1" eaLnBrk="1" hangingPunct="1"/>
            <a:r>
              <a:rPr lang="en-US" altLang="en-US"/>
              <a:t>Job’s 4 “friends” attempt to explain what has happened to him  </a:t>
            </a:r>
          </a:p>
          <a:p>
            <a:pPr lvl="1" eaLnBrk="1" hangingPunct="1"/>
            <a:r>
              <a:rPr lang="en-US" altLang="en-US"/>
              <a:t>Key verse:  Job 1:21-22</a:t>
            </a:r>
          </a:p>
        </p:txBody>
      </p:sp>
      <p:pic>
        <p:nvPicPr>
          <p:cNvPr id="22531" name="Picture 5">
            <a:extLst>
              <a:ext uri="{FF2B5EF4-FFF2-40B4-BE49-F238E27FC236}">
                <a16:creationId xmlns:a16="http://schemas.microsoft.com/office/drawing/2014/main" id="{ADBD5A77-74BB-433E-ACE2-1AED5470F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"/>
            <a:ext cx="24225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9">
            <a:extLst>
              <a:ext uri="{FF2B5EF4-FFF2-40B4-BE49-F238E27FC236}">
                <a16:creationId xmlns:a16="http://schemas.microsoft.com/office/drawing/2014/main" id="{F62E39F5-8CCB-4C56-A332-6B117640AA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Psalms</a:t>
            </a:r>
          </a:p>
        </p:txBody>
      </p:sp>
      <p:sp>
        <p:nvSpPr>
          <p:cNvPr id="23555" name="Rectangle 1026">
            <a:extLst>
              <a:ext uri="{FF2B5EF4-FFF2-40B4-BE49-F238E27FC236}">
                <a16:creationId xmlns:a16="http://schemas.microsoft.com/office/drawing/2014/main" id="{03954391-B5A8-4173-9435-63AEBD96595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86200" y="1905000"/>
            <a:ext cx="4800600" cy="4191000"/>
          </a:xfrm>
        </p:spPr>
        <p:txBody>
          <a:bodyPr/>
          <a:lstStyle/>
          <a:p>
            <a:pPr eaLnBrk="1" hangingPunct="1"/>
            <a:r>
              <a:rPr lang="en-US" altLang="en-US" sz="2800"/>
              <a:t>Hebrew hymnal and book of prayers</a:t>
            </a:r>
          </a:p>
          <a:p>
            <a:pPr eaLnBrk="1" hangingPunct="1"/>
            <a:r>
              <a:rPr lang="en-US" altLang="en-US" sz="2800"/>
              <a:t>Key chapters</a:t>
            </a:r>
          </a:p>
          <a:p>
            <a:pPr lvl="1" eaLnBrk="1" hangingPunct="1"/>
            <a:r>
              <a:rPr lang="en-US" altLang="en-US" sz="2400"/>
              <a:t>Psalm 23 – the shepherd’s psalm</a:t>
            </a:r>
          </a:p>
          <a:p>
            <a:pPr lvl="1" eaLnBrk="1" hangingPunct="1"/>
            <a:r>
              <a:rPr lang="en-US" altLang="en-US" sz="2400"/>
              <a:t>Psalm 51 – David’s cry for forgiveness after his adulterous relationship with Bathsheba</a:t>
            </a:r>
          </a:p>
          <a:p>
            <a:pPr lvl="1" eaLnBrk="1" hangingPunct="1"/>
            <a:endParaRPr lang="en-US" altLang="en-US" sz="2400"/>
          </a:p>
        </p:txBody>
      </p:sp>
      <p:pic>
        <p:nvPicPr>
          <p:cNvPr id="23556" name="Picture 1031">
            <a:extLst>
              <a:ext uri="{FF2B5EF4-FFF2-40B4-BE49-F238E27FC236}">
                <a16:creationId xmlns:a16="http://schemas.microsoft.com/office/drawing/2014/main" id="{22B37E45-47B6-4567-9512-2A971D24144D}"/>
              </a:ext>
            </a:extLst>
          </p:cNvPr>
          <p:cNvPicPr>
            <a:picLocks noChangeAspect="1" noChangeArrowheads="1"/>
          </p:cNvPicPr>
          <p:nvPr>
            <p:ph type="chart"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667000"/>
            <a:ext cx="2209800" cy="2138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245AFF10-AD94-4880-AEA7-17D7882D28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Proverbs</a:t>
            </a:r>
          </a:p>
          <a:p>
            <a:pPr lvl="1" eaLnBrk="1" hangingPunct="1"/>
            <a:r>
              <a:rPr lang="en-US" altLang="en-US"/>
              <a:t>A manual for everyday living; moral and ethical implications of every area of life</a:t>
            </a:r>
          </a:p>
          <a:p>
            <a:pPr lvl="1" eaLnBrk="1" hangingPunct="1"/>
            <a:r>
              <a:rPr lang="en-US" altLang="en-US"/>
              <a:t> Key verse:  Proverbs 3:5-6</a:t>
            </a:r>
          </a:p>
          <a:p>
            <a:pPr lvl="1" eaLnBrk="1" hangingPunct="1"/>
            <a:r>
              <a:rPr lang="en-US" altLang="en-US"/>
              <a:t> Key chapter: Proverbs 31 – Ode to a wonderful wife</a:t>
            </a:r>
          </a:p>
        </p:txBody>
      </p:sp>
      <p:pic>
        <p:nvPicPr>
          <p:cNvPr id="24579" name="Picture 5">
            <a:hlinkClick r:id="rId2"/>
            <a:extLst>
              <a:ext uri="{FF2B5EF4-FFF2-40B4-BE49-F238E27FC236}">
                <a16:creationId xmlns:a16="http://schemas.microsoft.com/office/drawing/2014/main" id="{7FCA4F6F-6AAE-4D72-AFD7-DB4D695BF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BC8011B-8265-4117-86C6-5D580C4AF8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5943600" cy="2438400"/>
          </a:xfrm>
        </p:spPr>
        <p:txBody>
          <a:bodyPr/>
          <a:lstStyle/>
          <a:p>
            <a:pPr eaLnBrk="1" hangingPunct="1"/>
            <a:r>
              <a:rPr lang="en-US" altLang="en-US"/>
              <a:t>Ecclesiastes:  </a:t>
            </a:r>
          </a:p>
          <a:p>
            <a:pPr lvl="1" eaLnBrk="1" hangingPunct="1"/>
            <a:r>
              <a:rPr lang="en-US" altLang="en-US"/>
              <a:t>There is no meaning in life and creation apart from God; skeptical</a:t>
            </a:r>
          </a:p>
          <a:p>
            <a:pPr lvl="1" eaLnBrk="1" hangingPunct="1"/>
            <a:r>
              <a:rPr lang="en-US" altLang="en-US"/>
              <a:t>Key verse:  2:11, 13; 12:13-14</a:t>
            </a:r>
          </a:p>
        </p:txBody>
      </p:sp>
      <p:pic>
        <p:nvPicPr>
          <p:cNvPr id="25603" name="Picture 5">
            <a:extLst>
              <a:ext uri="{FF2B5EF4-FFF2-40B4-BE49-F238E27FC236}">
                <a16:creationId xmlns:a16="http://schemas.microsoft.com/office/drawing/2014/main" id="{245C1D3C-C7F3-40B8-BD9C-AEADB27D3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"/>
            <a:ext cx="3200400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9CF1ED1-027B-45B8-8F74-FE925C602C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Song of Solomon</a:t>
            </a:r>
          </a:p>
          <a:p>
            <a:pPr lvl="1" eaLnBrk="1" hangingPunct="1"/>
            <a:r>
              <a:rPr lang="en-US" altLang="en-US"/>
              <a:t>The sacredness and purity of human love (perhaps a parable of divine love).</a:t>
            </a:r>
          </a:p>
          <a:p>
            <a:pPr lvl="1" eaLnBrk="1" hangingPunct="1"/>
            <a:r>
              <a:rPr lang="en-US" altLang="en-US"/>
              <a:t>Key verse:  8:6-7</a:t>
            </a:r>
          </a:p>
        </p:txBody>
      </p:sp>
      <p:pic>
        <p:nvPicPr>
          <p:cNvPr id="26627" name="Picture 5">
            <a:hlinkClick r:id="rId2"/>
            <a:extLst>
              <a:ext uri="{FF2B5EF4-FFF2-40B4-BE49-F238E27FC236}">
                <a16:creationId xmlns:a16="http://schemas.microsoft.com/office/drawing/2014/main" id="{E138CE1E-02D8-4FC4-B477-657657C6A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21145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13F9199-A76E-41A8-90CC-DB82BBE26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Prophetic writings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A3C6DAD-03B7-4472-BE74-D9AD8A5F8C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Two kinds of divisions:</a:t>
            </a:r>
          </a:p>
          <a:p>
            <a:pPr lvl="1" eaLnBrk="1" hangingPunct="1"/>
            <a:r>
              <a:rPr lang="en-US" altLang="en-US"/>
              <a:t>Major / Minor</a:t>
            </a:r>
          </a:p>
          <a:p>
            <a:pPr lvl="1" eaLnBrk="1" hangingPunct="1"/>
            <a:r>
              <a:rPr lang="en-US" altLang="en-US"/>
              <a:t>Pre-exile / post exile</a:t>
            </a:r>
          </a:p>
        </p:txBody>
      </p:sp>
      <p:pic>
        <p:nvPicPr>
          <p:cNvPr id="27652" name="Picture 7">
            <a:extLst>
              <a:ext uri="{FF2B5EF4-FFF2-40B4-BE49-F238E27FC236}">
                <a16:creationId xmlns:a16="http://schemas.microsoft.com/office/drawing/2014/main" id="{38EA517E-D576-4AEA-808A-0157ACE06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6C7C6"/>
              </a:clrFrom>
              <a:clrTo>
                <a:srgbClr val="C6C7C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2895600" cy="17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>
            <a:extLst>
              <a:ext uri="{FF2B5EF4-FFF2-40B4-BE49-F238E27FC236}">
                <a16:creationId xmlns:a16="http://schemas.microsoft.com/office/drawing/2014/main" id="{402A25B3-571B-45BB-82F7-B097A069D2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Isaiah — </a:t>
            </a:r>
          </a:p>
          <a:p>
            <a:pPr lvl="1" eaLnBrk="1" hangingPunct="1"/>
            <a:r>
              <a:rPr lang="en-US" altLang="en-US"/>
              <a:t>More than any other Old Testament writing, looks forward to Messiah</a:t>
            </a:r>
          </a:p>
          <a:p>
            <a:pPr lvl="1" eaLnBrk="1" hangingPunct="1"/>
            <a:r>
              <a:rPr lang="en-US" altLang="en-US"/>
              <a:t>Passionate portrayal of God’s righteousness and the necessity of faith</a:t>
            </a:r>
          </a:p>
          <a:p>
            <a:pPr lvl="1" eaLnBrk="1" hangingPunct="1"/>
            <a:r>
              <a:rPr lang="en-US" altLang="en-US"/>
              <a:t>Key chapter: 53  --  “Suffering servant”</a:t>
            </a:r>
          </a:p>
        </p:txBody>
      </p:sp>
      <p:pic>
        <p:nvPicPr>
          <p:cNvPr id="28675" name="Picture 7">
            <a:extLst>
              <a:ext uri="{FF2B5EF4-FFF2-40B4-BE49-F238E27FC236}">
                <a16:creationId xmlns:a16="http://schemas.microsoft.com/office/drawing/2014/main" id="{4F41B2CE-4C8D-46BA-B299-17B237861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7200"/>
            <a:ext cx="281940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1889D413-BA7D-4618-ADD9-9B65E3513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6629400" cy="4267200"/>
          </a:xfrm>
        </p:spPr>
        <p:txBody>
          <a:bodyPr/>
          <a:lstStyle/>
          <a:p>
            <a:pPr eaLnBrk="1" hangingPunct="1"/>
            <a:r>
              <a:rPr lang="en-US" altLang="en-US"/>
              <a:t>Jeremiah — </a:t>
            </a:r>
          </a:p>
          <a:p>
            <a:pPr lvl="1" eaLnBrk="1" hangingPunct="1"/>
            <a:r>
              <a:rPr lang="en-US" altLang="en-US"/>
              <a:t>The God who avenges sin</a:t>
            </a:r>
          </a:p>
          <a:p>
            <a:pPr lvl="1" eaLnBrk="1" hangingPunct="1"/>
            <a:r>
              <a:rPr lang="en-US" altLang="en-US"/>
              <a:t>Warns Judah that her sins will result in chastisement from the North (the Babylonians)</a:t>
            </a:r>
          </a:p>
          <a:p>
            <a:pPr lvl="1" eaLnBrk="1" hangingPunct="1"/>
            <a:r>
              <a:rPr lang="en-US" altLang="en-US"/>
              <a:t>God is going to make a new covenant with His people</a:t>
            </a:r>
          </a:p>
          <a:p>
            <a:pPr lvl="1" eaLnBrk="1" hangingPunct="1"/>
            <a:r>
              <a:rPr lang="en-US" altLang="en-US"/>
              <a:t>Uses lots of “object lessons”</a:t>
            </a:r>
          </a:p>
        </p:txBody>
      </p:sp>
      <p:pic>
        <p:nvPicPr>
          <p:cNvPr id="29699" name="Picture 6">
            <a:extLst>
              <a:ext uri="{FF2B5EF4-FFF2-40B4-BE49-F238E27FC236}">
                <a16:creationId xmlns:a16="http://schemas.microsoft.com/office/drawing/2014/main" id="{125ED0F2-79C9-455C-84BA-B9389DADD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"/>
            <a:ext cx="20478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7">
            <a:extLst>
              <a:ext uri="{FF2B5EF4-FFF2-40B4-BE49-F238E27FC236}">
                <a16:creationId xmlns:a16="http://schemas.microsoft.com/office/drawing/2014/main" id="{AAE9FC7F-4623-4E0E-B796-CA9991206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Lamentations— </a:t>
            </a:r>
          </a:p>
          <a:p>
            <a:pPr lvl="1" eaLnBrk="1" hangingPunct="1"/>
            <a:r>
              <a:rPr lang="en-US" altLang="en-US"/>
              <a:t>A lamenting over Judah's sins and the subsequent destruction she suffered</a:t>
            </a:r>
          </a:p>
          <a:p>
            <a:pPr lvl="1" eaLnBrk="1" hangingPunct="1"/>
            <a:r>
              <a:rPr lang="en-US" altLang="en-US"/>
              <a:t>A sad cry for what has happened to God's people</a:t>
            </a:r>
          </a:p>
          <a:p>
            <a:pPr lvl="1" eaLnBrk="1" hangingPunct="1"/>
            <a:r>
              <a:rPr lang="en-US" altLang="en-US"/>
              <a:t>An appeal for repentance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0F7519A2-6646-4C90-A100-1EB5F4B604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5943600" cy="4191000"/>
          </a:xfrm>
        </p:spPr>
        <p:txBody>
          <a:bodyPr/>
          <a:lstStyle/>
          <a:p>
            <a:pPr eaLnBrk="1" hangingPunct="1"/>
            <a:r>
              <a:rPr lang="en-US" altLang="en-US"/>
              <a:t>Ezekiel — </a:t>
            </a:r>
          </a:p>
          <a:p>
            <a:pPr lvl="1" eaLnBrk="1" hangingPunct="1"/>
            <a:r>
              <a:rPr lang="en-US" altLang="en-US"/>
              <a:t>Foretells day when Israel will be reunited with her own king and will worship the one true God in the reconstructed temple.  </a:t>
            </a:r>
          </a:p>
          <a:p>
            <a:pPr lvl="1" eaLnBrk="1" hangingPunct="1"/>
            <a:r>
              <a:rPr lang="en-US" altLang="en-US"/>
              <a:t>Strange visions </a:t>
            </a:r>
          </a:p>
          <a:p>
            <a:pPr lvl="2" eaLnBrk="1" hangingPunct="1"/>
            <a:r>
              <a:rPr lang="en-US" altLang="en-US"/>
              <a:t>Wheel within a wheel</a:t>
            </a:r>
          </a:p>
          <a:p>
            <a:pPr lvl="2" eaLnBrk="1" hangingPunct="1"/>
            <a:r>
              <a:rPr lang="en-US" altLang="en-US"/>
              <a:t>Valley of dry bones</a:t>
            </a:r>
          </a:p>
        </p:txBody>
      </p:sp>
      <p:pic>
        <p:nvPicPr>
          <p:cNvPr id="31747" name="Picture 5">
            <a:extLst>
              <a:ext uri="{FF2B5EF4-FFF2-40B4-BE49-F238E27FC236}">
                <a16:creationId xmlns:a16="http://schemas.microsoft.com/office/drawing/2014/main" id="{2AB490A6-81DF-4E42-BE10-7BC18CBC5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304800"/>
            <a:ext cx="21145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The_Delta_Rhythm_Boys_-_Dry_Bones_LP_-_Ezekiel_Saw_De_Wheel.mp3">
            <a:hlinkClick r:id="" action="ppaction://media"/>
            <a:extLst>
              <a:ext uri="{FF2B5EF4-FFF2-40B4-BE49-F238E27FC236}">
                <a16:creationId xmlns:a16="http://schemas.microsoft.com/office/drawing/2014/main" id="{6DD53BAA-908E-4960-A284-DC7E79F1B383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76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The_Delta_Rhythm_Boys_-_Dry_Bones_LP_-_Dry_Bones.mp3">
            <a:hlinkClick r:id="" action="ppaction://media"/>
            <a:extLst>
              <a:ext uri="{FF2B5EF4-FFF2-40B4-BE49-F238E27FC236}">
                <a16:creationId xmlns:a16="http://schemas.microsoft.com/office/drawing/2014/main" id="{2329066B-46C3-4446-A1A5-9CA2AEB179CF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257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399" fill="hold"/>
                                        <p:tgtEl>
                                          <p:spTgt spid="430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0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3008" fill="hold"/>
                                        <p:tgtEl>
                                          <p:spTgt spid="430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4">
            <a:extLst>
              <a:ext uri="{FF2B5EF4-FFF2-40B4-BE49-F238E27FC236}">
                <a16:creationId xmlns:a16="http://schemas.microsoft.com/office/drawing/2014/main" id="{8A8411AC-EBFB-4550-8B7F-56DB6D8C33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5123" name="Rectangle 15">
            <a:extLst>
              <a:ext uri="{FF2B5EF4-FFF2-40B4-BE49-F238E27FC236}">
                <a16:creationId xmlns:a16="http://schemas.microsoft.com/office/drawing/2014/main" id="{3EF76AE0-A3A1-4541-B735-D6E423FC0F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Genesis – book of beginnings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Beginning of universe; beginning of human race; beginning of sin (how people preferred going their own way rather than doing God’s will); beginning of the Jewish people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Key chapters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Genesis 1-2 Creation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Genesis 3 Sin / First promise of Redeemer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Genesis 12  Abraham’s call</a:t>
            </a:r>
          </a:p>
        </p:txBody>
      </p:sp>
      <p:pic>
        <p:nvPicPr>
          <p:cNvPr id="5124" name="Picture 9">
            <a:extLst>
              <a:ext uri="{FF2B5EF4-FFF2-40B4-BE49-F238E27FC236}">
                <a16:creationId xmlns:a16="http://schemas.microsoft.com/office/drawing/2014/main" id="{EA4338DB-FEEE-4DDD-8090-A8FE472FF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304800"/>
            <a:ext cx="2571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D9852198-CAF3-44F9-A5E3-B6D660F770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6019800" cy="4114800"/>
          </a:xfrm>
        </p:spPr>
        <p:txBody>
          <a:bodyPr/>
          <a:lstStyle/>
          <a:p>
            <a:pPr eaLnBrk="1" hangingPunct="1"/>
            <a:r>
              <a:rPr lang="en-US" altLang="en-US"/>
              <a:t>Daniel — </a:t>
            </a:r>
          </a:p>
          <a:p>
            <a:pPr lvl="1" eaLnBrk="1" hangingPunct="1"/>
            <a:r>
              <a:rPr lang="en-US" altLang="en-US"/>
              <a:t>God’s people are being persecuted</a:t>
            </a:r>
          </a:p>
          <a:p>
            <a:pPr lvl="1" eaLnBrk="1" hangingPunct="1"/>
            <a:r>
              <a:rPr lang="en-US" altLang="en-US"/>
              <a:t>Three Hebrew children in furnace</a:t>
            </a:r>
          </a:p>
          <a:p>
            <a:pPr lvl="1" eaLnBrk="1" hangingPunct="1"/>
            <a:r>
              <a:rPr lang="en-US" altLang="en-US"/>
              <a:t>Daniel in lions’ den</a:t>
            </a:r>
          </a:p>
          <a:p>
            <a:pPr lvl="1" eaLnBrk="1" hangingPunct="1"/>
            <a:r>
              <a:rPr lang="en-US" altLang="en-US"/>
              <a:t>In the Last Days God will bring about a Kingdom that will never be destroyed</a:t>
            </a:r>
          </a:p>
        </p:txBody>
      </p:sp>
      <p:pic>
        <p:nvPicPr>
          <p:cNvPr id="32771" name="Picture 4">
            <a:extLst>
              <a:ext uri="{FF2B5EF4-FFF2-40B4-BE49-F238E27FC236}">
                <a16:creationId xmlns:a16="http://schemas.microsoft.com/office/drawing/2014/main" id="{59C66186-2396-4571-AE9C-70BA83FB0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8" y="609600"/>
            <a:ext cx="1300162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>
            <a:extLst>
              <a:ext uri="{FF2B5EF4-FFF2-40B4-BE49-F238E27FC236}">
                <a16:creationId xmlns:a16="http://schemas.microsoft.com/office/drawing/2014/main" id="{A484A633-DD8C-49A9-8758-42F722585E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5715000" cy="4191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Hosea</a:t>
            </a:r>
          </a:p>
          <a:p>
            <a:pPr lvl="1" eaLnBrk="1" hangingPunct="1"/>
            <a:r>
              <a:rPr lang="en-US" altLang="en-US"/>
              <a:t>An analogy of sin, forgiveness and grace built on Hosea’s relationship with his unfaithful wife, Gomer</a:t>
            </a:r>
          </a:p>
          <a:p>
            <a:pPr lvl="1" eaLnBrk="1" hangingPunct="1"/>
            <a:r>
              <a:rPr lang="en-US" altLang="en-US"/>
              <a:t>Prophecy of Jesus, Mary and Joseph leaving Egypt and returning to Galilee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33795" name="Rectangle 6">
            <a:extLst>
              <a:ext uri="{FF2B5EF4-FFF2-40B4-BE49-F238E27FC236}">
                <a16:creationId xmlns:a16="http://schemas.microsoft.com/office/drawing/2014/main" id="{49266AD1-8FD2-4BC4-97F5-F89BA1210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3" y="132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3796" name="Picture 8">
            <a:extLst>
              <a:ext uri="{FF2B5EF4-FFF2-40B4-BE49-F238E27FC236}">
                <a16:creationId xmlns:a16="http://schemas.microsoft.com/office/drawing/2014/main" id="{D45F56D2-C434-4668-817D-6117E6098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304800"/>
            <a:ext cx="16430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59E5B011-7464-4053-BE21-6FE9BAFD82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6172200" cy="3124200"/>
          </a:xfrm>
        </p:spPr>
        <p:txBody>
          <a:bodyPr/>
          <a:lstStyle/>
          <a:p>
            <a:pPr eaLnBrk="1" hangingPunct="1"/>
            <a:r>
              <a:rPr lang="en-US" altLang="en-US"/>
              <a:t>Joel— the prophet of Pentecost</a:t>
            </a:r>
          </a:p>
          <a:p>
            <a:pPr lvl="1" eaLnBrk="1" hangingPunct="1"/>
            <a:r>
              <a:rPr lang="en-US" altLang="en-US"/>
              <a:t>The Spirit poured out on humanity</a:t>
            </a:r>
          </a:p>
          <a:p>
            <a:pPr lvl="1" eaLnBrk="1" hangingPunct="1"/>
            <a:r>
              <a:rPr lang="en-US" altLang="en-US"/>
              <a:t>Invasion of crickets</a:t>
            </a:r>
            <a:br>
              <a:rPr lang="en-US" altLang="en-US"/>
            </a:br>
            <a:br>
              <a:rPr lang="en-US" altLang="en-US"/>
            </a:br>
            <a:endParaRPr lang="en-US" altLang="en-US"/>
          </a:p>
        </p:txBody>
      </p:sp>
      <p:pic>
        <p:nvPicPr>
          <p:cNvPr id="34819" name="Picture 6">
            <a:extLst>
              <a:ext uri="{FF2B5EF4-FFF2-40B4-BE49-F238E27FC236}">
                <a16:creationId xmlns:a16="http://schemas.microsoft.com/office/drawing/2014/main" id="{29850DB4-5611-4A88-A67E-90753B2E3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"/>
            <a:ext cx="1901825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3A9B98AA-B723-4D25-8AB9-D33835279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924800" cy="1905000"/>
          </a:xfrm>
        </p:spPr>
        <p:txBody>
          <a:bodyPr/>
          <a:lstStyle/>
          <a:p>
            <a:pPr eaLnBrk="1" hangingPunct="1"/>
            <a:r>
              <a:rPr lang="en-US" altLang="en-US"/>
              <a:t>Amos — message to wealthy and religious leaders about their greed, selfishness, immorality, extortion, bribery and injustice</a:t>
            </a:r>
          </a:p>
        </p:txBody>
      </p:sp>
      <p:pic>
        <p:nvPicPr>
          <p:cNvPr id="35843" name="Picture 7">
            <a:extLst>
              <a:ext uri="{FF2B5EF4-FFF2-40B4-BE49-F238E27FC236}">
                <a16:creationId xmlns:a16="http://schemas.microsoft.com/office/drawing/2014/main" id="{CA5B5AB8-689E-4C64-AAD4-2041ECC1D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33800"/>
            <a:ext cx="2163763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8DAECCA8-14A0-4D69-9B3F-E46680D212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F238785-4BDC-4929-8B87-7E5222883C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Obadiah — </a:t>
            </a:r>
          </a:p>
          <a:p>
            <a:pPr lvl="1" eaLnBrk="1" hangingPunct="1"/>
            <a:r>
              <a:rPr lang="en-US" altLang="en-US"/>
              <a:t>Shortest book in Old Testament	</a:t>
            </a:r>
          </a:p>
          <a:p>
            <a:pPr lvl="1" eaLnBrk="1" hangingPunct="1"/>
            <a:r>
              <a:rPr lang="en-US" altLang="en-US"/>
              <a:t>Coming Day of the Lord</a:t>
            </a:r>
          </a:p>
          <a:p>
            <a:pPr lvl="1" eaLnBrk="1" hangingPunct="1"/>
            <a:r>
              <a:rPr lang="en-US" altLang="en-US"/>
              <a:t>	Prophecy against Edom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>
            <a:extLst>
              <a:ext uri="{FF2B5EF4-FFF2-40B4-BE49-F238E27FC236}">
                <a16:creationId xmlns:a16="http://schemas.microsoft.com/office/drawing/2014/main" id="{53DC0627-7E7E-4CC1-A625-281CB03914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895600"/>
            <a:ext cx="7620000" cy="2514600"/>
          </a:xfrm>
        </p:spPr>
        <p:txBody>
          <a:bodyPr/>
          <a:lstStyle/>
          <a:p>
            <a:pPr eaLnBrk="1" hangingPunct="1"/>
            <a:r>
              <a:rPr lang="en-US" altLang="en-US"/>
              <a:t>Jonah — </a:t>
            </a:r>
          </a:p>
          <a:p>
            <a:pPr lvl="1" eaLnBrk="1" hangingPunct="1"/>
            <a:r>
              <a:rPr lang="en-US" altLang="en-US"/>
              <a:t>Missionary book of Old Testament</a:t>
            </a:r>
          </a:p>
          <a:p>
            <a:pPr lvl="1" eaLnBrk="1" hangingPunct="1"/>
            <a:r>
              <a:rPr lang="en-US" altLang="en-US"/>
              <a:t>Let your heart be broken with what breaks God’s heart</a:t>
            </a:r>
          </a:p>
        </p:txBody>
      </p:sp>
      <p:pic>
        <p:nvPicPr>
          <p:cNvPr id="37891" name="Picture 6">
            <a:extLst>
              <a:ext uri="{FF2B5EF4-FFF2-40B4-BE49-F238E27FC236}">
                <a16:creationId xmlns:a16="http://schemas.microsoft.com/office/drawing/2014/main" id="{3EDF4589-54C0-4D6B-A8CB-6F81772AB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228600"/>
            <a:ext cx="22447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2795E092-CDFB-4616-880A-921CD43454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Micah — </a:t>
            </a:r>
          </a:p>
          <a:p>
            <a:pPr lvl="1" eaLnBrk="1" hangingPunct="1"/>
            <a:r>
              <a:rPr lang="en-US" altLang="en-US"/>
              <a:t>Prophecy of Bethlehem as Jesus' birthplace</a:t>
            </a:r>
          </a:p>
          <a:p>
            <a:pPr lvl="1" eaLnBrk="1" hangingPunct="1"/>
            <a:r>
              <a:rPr lang="en-US" altLang="en-US"/>
              <a:t>Impending judgment </a:t>
            </a:r>
            <a:br>
              <a:rPr lang="en-US" altLang="en-US"/>
            </a:br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38915" name="Picture 4">
            <a:hlinkClick r:id="rId2"/>
            <a:extLst>
              <a:ext uri="{FF2B5EF4-FFF2-40B4-BE49-F238E27FC236}">
                <a16:creationId xmlns:a16="http://schemas.microsoft.com/office/drawing/2014/main" id="{907CD5BF-ED2C-48A9-A448-B3D399620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3048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BAD61B26-FACB-4E94-A6E8-10AF384D6C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4648200" cy="3886200"/>
          </a:xfrm>
        </p:spPr>
        <p:txBody>
          <a:bodyPr/>
          <a:lstStyle/>
          <a:p>
            <a:pPr eaLnBrk="1" hangingPunct="1"/>
            <a:r>
              <a:rPr lang="en-US" altLang="en-US"/>
              <a:t>Nahum — </a:t>
            </a:r>
          </a:p>
          <a:p>
            <a:pPr lvl="1" eaLnBrk="1" hangingPunct="1"/>
            <a:r>
              <a:rPr lang="en-US" altLang="en-US"/>
              <a:t>Downfall of Nineveh and vindication of Judah</a:t>
            </a:r>
          </a:p>
          <a:p>
            <a:pPr lvl="1" eaLnBrk="1" hangingPunct="1"/>
            <a:r>
              <a:rPr lang="en-US" altLang="en-US"/>
              <a:t>God will punish arrogant and evil nations</a:t>
            </a:r>
            <a:br>
              <a:rPr lang="en-US" altLang="en-US"/>
            </a:br>
            <a:endParaRPr lang="en-US" altLang="en-US"/>
          </a:p>
        </p:txBody>
      </p:sp>
      <p:pic>
        <p:nvPicPr>
          <p:cNvPr id="39939" name="Picture 5">
            <a:hlinkClick r:id="rId2"/>
            <a:extLst>
              <a:ext uri="{FF2B5EF4-FFF2-40B4-BE49-F238E27FC236}">
                <a16:creationId xmlns:a16="http://schemas.microsoft.com/office/drawing/2014/main" id="{E4E864F5-7193-4E3D-8B08-4BD485BF5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2887663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36A43A48-3C90-4C84-B125-3AACD7B0DE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6858000" cy="4267200"/>
          </a:xfrm>
        </p:spPr>
        <p:txBody>
          <a:bodyPr/>
          <a:lstStyle/>
          <a:p>
            <a:pPr eaLnBrk="1" hangingPunct="1"/>
            <a:r>
              <a:rPr lang="en-US" altLang="en-US"/>
              <a:t>Habakkuk — </a:t>
            </a:r>
          </a:p>
          <a:p>
            <a:pPr lvl="1" eaLnBrk="1" hangingPunct="1"/>
            <a:r>
              <a:rPr lang="en-US" altLang="en-US"/>
              <a:t>A prophet's questions and complaints and God's answers</a:t>
            </a:r>
          </a:p>
          <a:p>
            <a:pPr lvl="1" eaLnBrk="1" hangingPunct="1"/>
            <a:r>
              <a:rPr lang="en-US" altLang="en-US"/>
              <a:t>“The just shall live by faith" (2:4) which is quoted by Paul in his letter to the Romans</a:t>
            </a:r>
            <a:br>
              <a:rPr lang="en-US" altLang="en-US"/>
            </a:br>
            <a:br>
              <a:rPr lang="en-US" altLang="en-US"/>
            </a:br>
            <a:endParaRPr lang="en-US" altLang="en-US"/>
          </a:p>
        </p:txBody>
      </p:sp>
      <p:pic>
        <p:nvPicPr>
          <p:cNvPr id="40963" name="Picture 5">
            <a:extLst>
              <a:ext uri="{FF2B5EF4-FFF2-40B4-BE49-F238E27FC236}">
                <a16:creationId xmlns:a16="http://schemas.microsoft.com/office/drawing/2014/main" id="{20B52AD4-2291-41B5-B23D-E07785873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57200"/>
            <a:ext cx="11445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1FED2613-A7E7-4CC2-A4AF-7098EE9AD5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9D425A18-43C1-412A-88F6-8ECFFAAD70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Zephaniah — coming day of the Lord; God's judgment on Judah; righteous remnant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>
            <a:extLst>
              <a:ext uri="{FF2B5EF4-FFF2-40B4-BE49-F238E27FC236}">
                <a16:creationId xmlns:a16="http://schemas.microsoft.com/office/drawing/2014/main" id="{494DF630-32E9-426B-9A69-A33FA9E09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6147" name="Rectangle 6">
            <a:extLst>
              <a:ext uri="{FF2B5EF4-FFF2-40B4-BE49-F238E27FC236}">
                <a16:creationId xmlns:a16="http://schemas.microsoft.com/office/drawing/2014/main" id="{927F28E1-E72D-4585-AE7C-D043564C80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Exodus — Liberation (the way out)</a:t>
            </a:r>
          </a:p>
          <a:p>
            <a:pPr lvl="1" eaLnBrk="1" hangingPunct="1"/>
            <a:r>
              <a:rPr lang="en-US" altLang="en-US"/>
              <a:t>Biggest event in Jewish history: deliverance from Egyptian slavery</a:t>
            </a:r>
          </a:p>
          <a:p>
            <a:pPr lvl="1" eaLnBrk="1" hangingPunct="1"/>
            <a:r>
              <a:rPr lang="en-US" altLang="en-US"/>
              <a:t>Turning group of slaves into a functioning nation </a:t>
            </a:r>
          </a:p>
          <a:p>
            <a:pPr lvl="1" eaLnBrk="1" hangingPunct="1"/>
            <a:r>
              <a:rPr lang="en-US" altLang="en-US"/>
              <a:t>Giving of the Ten Commandments and building of Tabernacle</a:t>
            </a:r>
          </a:p>
          <a:p>
            <a:pPr eaLnBrk="1" hangingPunct="1"/>
            <a:r>
              <a:rPr lang="en-US" altLang="en-US"/>
              <a:t>Key chapter:  20 – The Ten Commandments</a:t>
            </a:r>
          </a:p>
        </p:txBody>
      </p:sp>
      <p:pic>
        <p:nvPicPr>
          <p:cNvPr id="6148" name="Picture 4">
            <a:hlinkClick r:id="rId2"/>
            <a:extLst>
              <a:ext uri="{FF2B5EF4-FFF2-40B4-BE49-F238E27FC236}">
                <a16:creationId xmlns:a16="http://schemas.microsoft.com/office/drawing/2014/main" id="{615F3828-7F66-4FC2-BC04-64D351E22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304800"/>
            <a:ext cx="12001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>
            <a:extLst>
              <a:ext uri="{FF2B5EF4-FFF2-40B4-BE49-F238E27FC236}">
                <a16:creationId xmlns:a16="http://schemas.microsoft.com/office/drawing/2014/main" id="{4FD21B53-34B0-442A-B59E-ECC72EB990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3011" name="Rectangle 1027">
            <a:extLst>
              <a:ext uri="{FF2B5EF4-FFF2-40B4-BE49-F238E27FC236}">
                <a16:creationId xmlns:a16="http://schemas.microsoft.com/office/drawing/2014/main" id="{8A1E647A-AC71-4766-8BB9-F9C1088927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Haggai — Complete the Temple! “Is it right for you to live in luxurious homes when the Temple lies in ruins?”</a:t>
            </a:r>
          </a:p>
        </p:txBody>
      </p:sp>
      <p:sp>
        <p:nvSpPr>
          <p:cNvPr id="43012" name="Rectangle 1028">
            <a:extLst>
              <a:ext uri="{FF2B5EF4-FFF2-40B4-BE49-F238E27FC236}">
                <a16:creationId xmlns:a16="http://schemas.microsoft.com/office/drawing/2014/main" id="{BECA354E-E072-4CBC-9DF0-7D39EEF7E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163" y="2549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3013" name="Picture 1031">
            <a:extLst>
              <a:ext uri="{FF2B5EF4-FFF2-40B4-BE49-F238E27FC236}">
                <a16:creationId xmlns:a16="http://schemas.microsoft.com/office/drawing/2014/main" id="{2BBB1251-9F11-435C-B750-E79679C9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3400"/>
            <a:ext cx="2514600" cy="139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>
            <a:extLst>
              <a:ext uri="{FF2B5EF4-FFF2-40B4-BE49-F238E27FC236}">
                <a16:creationId xmlns:a16="http://schemas.microsoft.com/office/drawing/2014/main" id="{A23CE17F-B29A-4021-A8E2-5F543D6CC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001000" cy="4343400"/>
          </a:xfrm>
        </p:spPr>
        <p:txBody>
          <a:bodyPr/>
          <a:lstStyle/>
          <a:p>
            <a:pPr eaLnBrk="1" hangingPunct="1"/>
            <a:r>
              <a:rPr lang="en-US" altLang="en-US"/>
              <a:t>Zechariah —  </a:t>
            </a:r>
          </a:p>
          <a:p>
            <a:pPr lvl="1" eaLnBrk="1" hangingPunct="1"/>
            <a:r>
              <a:rPr lang="en-US" altLang="en-US"/>
              <a:t>Visions reminiscent of John’s Revelation</a:t>
            </a:r>
          </a:p>
          <a:p>
            <a:pPr lvl="1" eaLnBrk="1" hangingPunct="1"/>
            <a:r>
              <a:rPr lang="en-US" altLang="en-US"/>
              <a:t>Finish the Temple!</a:t>
            </a:r>
          </a:p>
          <a:p>
            <a:pPr lvl="1" eaLnBrk="1" hangingPunct="1"/>
            <a:r>
              <a:rPr lang="en-US" altLang="en-US"/>
              <a:t>Prophecies of the Messiah</a:t>
            </a:r>
          </a:p>
          <a:p>
            <a:pPr lvl="2" eaLnBrk="1" hangingPunct="1"/>
            <a:r>
              <a:rPr lang="en-US" altLang="en-US"/>
              <a:t>The 30 pieces of silver</a:t>
            </a:r>
          </a:p>
          <a:p>
            <a:pPr lvl="2" eaLnBrk="1" hangingPunct="1"/>
            <a:r>
              <a:rPr lang="en-US" altLang="en-US"/>
              <a:t>The piercing of Jesus’ side with a spear</a:t>
            </a:r>
          </a:p>
          <a:p>
            <a:pPr lvl="2" eaLnBrk="1" hangingPunct="1"/>
            <a:r>
              <a:rPr lang="en-US" altLang="en-US"/>
              <a:t>Jesus’ triumphal entry into Jerusalem on a donkey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>
            <a:extLst>
              <a:ext uri="{FF2B5EF4-FFF2-40B4-BE49-F238E27FC236}">
                <a16:creationId xmlns:a16="http://schemas.microsoft.com/office/drawing/2014/main" id="{6F9BC436-CD88-4C7E-A850-3D9053F4FA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5867400" cy="4191000"/>
          </a:xfrm>
        </p:spPr>
        <p:txBody>
          <a:bodyPr/>
          <a:lstStyle/>
          <a:p>
            <a:pPr eaLnBrk="1" hangingPunct="1"/>
            <a:r>
              <a:rPr lang="en-US" altLang="en-US"/>
              <a:t>Malachi — </a:t>
            </a:r>
          </a:p>
          <a:p>
            <a:pPr lvl="1" eaLnBrk="1" hangingPunct="1"/>
            <a:r>
              <a:rPr lang="en-US" altLang="en-US"/>
              <a:t>Sin and apostasy of Israel</a:t>
            </a:r>
          </a:p>
          <a:p>
            <a:pPr lvl="1" eaLnBrk="1" hangingPunct="1"/>
            <a:r>
              <a:rPr lang="en-US" altLang="en-US"/>
              <a:t>Passage on tithing – no one is living and giving like God wants</a:t>
            </a:r>
            <a:br>
              <a:rPr lang="en-US" altLang="en-US"/>
            </a:b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45059" name="Picture 3">
            <a:extLst>
              <a:ext uri="{FF2B5EF4-FFF2-40B4-BE49-F238E27FC236}">
                <a16:creationId xmlns:a16="http://schemas.microsoft.com/office/drawing/2014/main" id="{5E4CACE8-AE25-4CC6-8B6C-D95AA3D77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90800"/>
            <a:ext cx="1524000" cy="12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F00D4B6D-4BE4-499D-8F1D-C4854E65CB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886700" cy="2852738"/>
          </a:xfrm>
        </p:spPr>
        <p:txBody>
          <a:bodyPr/>
          <a:lstStyle/>
          <a:p>
            <a:pPr eaLnBrk="1" hangingPunct="1"/>
            <a:r>
              <a:rPr lang="en-US" altLang="en-US" sz="1600"/>
              <a:t>This PowerPoint presentation is available along with related materials and other PowerPoint presentations at </a:t>
            </a:r>
            <a:r>
              <a:rPr lang="en-US" altLang="en-US" sz="1600">
                <a:hlinkClick r:id="rId2"/>
              </a:rPr>
              <a:t>http://home.snu.edu/~hculbert/ppt.htm</a:t>
            </a:r>
            <a:br>
              <a:rPr lang="en-US" altLang="en-US" sz="1600"/>
            </a:br>
            <a:endParaRPr lang="en-US" altLang="en-US" sz="1600"/>
          </a:p>
        </p:txBody>
      </p:sp>
      <p:sp>
        <p:nvSpPr>
          <p:cNvPr id="46083" name="Text Placeholder 2">
            <a:extLst>
              <a:ext uri="{FF2B5EF4-FFF2-40B4-BE49-F238E27FC236}">
                <a16:creationId xmlns:a16="http://schemas.microsoft.com/office/drawing/2014/main" id="{6B0AEFCA-C0E9-432C-A124-F7C24BCAC7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08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29">
            <a:extLst>
              <a:ext uri="{FF2B5EF4-FFF2-40B4-BE49-F238E27FC236}">
                <a16:creationId xmlns:a16="http://schemas.microsoft.com/office/drawing/2014/main" id="{03817735-67D1-4048-9160-103F6ACD4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"/>
            <a:ext cx="491172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37DE9F01-0E21-4BD7-9BAC-97155D9B33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8195" name="Rectangle 8">
            <a:extLst>
              <a:ext uri="{FF2B5EF4-FFF2-40B4-BE49-F238E27FC236}">
                <a16:creationId xmlns:a16="http://schemas.microsoft.com/office/drawing/2014/main" id="{45B6A397-CAFB-4C18-9DC8-0CEC28026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2819400"/>
            <a:ext cx="8229600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Leviticus 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The Levites (priests) and their service in the Tabernacle: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Instructions for 5 offerings and 8 feasts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How may an unholy people approach a holy God?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Key verse:  “Love your neighbor as yourself” (19:18)</a:t>
            </a:r>
          </a:p>
        </p:txBody>
      </p:sp>
      <p:pic>
        <p:nvPicPr>
          <p:cNvPr id="8196" name="Picture 6">
            <a:extLst>
              <a:ext uri="{FF2B5EF4-FFF2-40B4-BE49-F238E27FC236}">
                <a16:creationId xmlns:a16="http://schemas.microsoft.com/office/drawing/2014/main" id="{A26CEB97-4F3A-4F10-AC15-2B74F760A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"/>
            <a:ext cx="40005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E47AAF00-13BE-45DC-8564-42F817C3B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3581400"/>
            <a:ext cx="8001000" cy="2133600"/>
          </a:xfrm>
        </p:spPr>
        <p:txBody>
          <a:bodyPr/>
          <a:lstStyle/>
          <a:p>
            <a:pPr eaLnBrk="1" hangingPunct="1"/>
            <a:r>
              <a:rPr lang="en-US" altLang="en-US"/>
              <a:t>Numbers — (also called Book of the March)</a:t>
            </a:r>
          </a:p>
          <a:p>
            <a:pPr lvl="1" eaLnBrk="1" hangingPunct="1"/>
            <a:r>
              <a:rPr lang="en-US" altLang="en-US"/>
              <a:t>	Wilderness wanderings from Sinai to the border of Canaan -- a period of about 40 years</a:t>
            </a:r>
          </a:p>
        </p:txBody>
      </p:sp>
      <p:pic>
        <p:nvPicPr>
          <p:cNvPr id="9219" name="Picture 7">
            <a:extLst>
              <a:ext uri="{FF2B5EF4-FFF2-40B4-BE49-F238E27FC236}">
                <a16:creationId xmlns:a16="http://schemas.microsoft.com/office/drawing/2014/main" id="{2CAB086D-BD34-4B78-B09A-F6DDE9CB1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"/>
            <a:ext cx="3448050" cy="2435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3D3F519-BE49-47C8-93E7-8421A650FB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2667000"/>
            <a:ext cx="8153400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Deuteronomy — Moses’ last messages and songs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Book of Remembrance: Moses looks back over a century crammed with epoch-creating events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Deuteronomy means “second law”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Source for Jesus’ Great Commandment about loving God with all our heart, soul and body</a:t>
            </a:r>
          </a:p>
        </p:txBody>
      </p:sp>
      <p:pic>
        <p:nvPicPr>
          <p:cNvPr id="10243" name="Picture 5">
            <a:hlinkClick r:id="rId2"/>
            <a:extLst>
              <a:ext uri="{FF2B5EF4-FFF2-40B4-BE49-F238E27FC236}">
                <a16:creationId xmlns:a16="http://schemas.microsoft.com/office/drawing/2014/main" id="{176DF060-AB75-4FF8-89D7-CE1BBAB1D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2575"/>
            <a:ext cx="20574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114A4285-E0C0-4554-8BA7-3E571E922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7" name="Rectangle 5">
            <a:extLst>
              <a:ext uri="{FF2B5EF4-FFF2-40B4-BE49-F238E27FC236}">
                <a16:creationId xmlns:a16="http://schemas.microsoft.com/office/drawing/2014/main" id="{0F8D6ACD-E6E7-47D8-85DC-CC3A77D8A5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Joshua — </a:t>
            </a:r>
          </a:p>
          <a:p>
            <a:pPr lvl="1" eaLnBrk="1" hangingPunct="1"/>
            <a:r>
              <a:rPr lang="en-US" altLang="en-US"/>
              <a:t>Conquest of the Promised Land / fall of Jericho and Ai</a:t>
            </a:r>
          </a:p>
          <a:p>
            <a:pPr lvl="1" eaLnBrk="1" hangingPunct="1"/>
            <a:r>
              <a:rPr lang="en-US" altLang="en-US"/>
              <a:t>Assigning portions of Promised Land to the tribal groups</a:t>
            </a:r>
          </a:p>
          <a:p>
            <a:pPr lvl="1" eaLnBrk="1" hangingPunct="1"/>
            <a:r>
              <a:rPr lang="en-US" altLang="en-US"/>
              <a:t>Key chapter:</a:t>
            </a:r>
          </a:p>
          <a:p>
            <a:pPr lvl="2" eaLnBrk="1" hangingPunct="1"/>
            <a:r>
              <a:rPr lang="en-US" altLang="en-US"/>
              <a:t>Joshua 24:  “line in the sand”</a:t>
            </a:r>
          </a:p>
        </p:txBody>
      </p:sp>
      <p:pic>
        <p:nvPicPr>
          <p:cNvPr id="11268" name="Picture 3">
            <a:hlinkClick r:id="rId2"/>
            <a:extLst>
              <a:ext uri="{FF2B5EF4-FFF2-40B4-BE49-F238E27FC236}">
                <a16:creationId xmlns:a16="http://schemas.microsoft.com/office/drawing/2014/main" id="{ED2C8CFA-6AE2-4408-8C81-4B752986B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13" y="3200400"/>
            <a:ext cx="99853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icepaper">
  <a:themeElements>
    <a:clrScheme name="Ricepaper 2">
      <a:dk1>
        <a:srgbClr val="00264C"/>
      </a:dk1>
      <a:lt1>
        <a:srgbClr val="FFFFE9"/>
      </a:lt1>
      <a:dk2>
        <a:srgbClr val="333333"/>
      </a:dk2>
      <a:lt2>
        <a:srgbClr val="333333"/>
      </a:lt2>
      <a:accent1>
        <a:srgbClr val="78C0B2"/>
      </a:accent1>
      <a:accent2>
        <a:srgbClr val="262D4C"/>
      </a:accent2>
      <a:accent3>
        <a:srgbClr val="FFFFF2"/>
      </a:accent3>
      <a:accent4>
        <a:srgbClr val="001F40"/>
      </a:accent4>
      <a:accent5>
        <a:srgbClr val="BEDCD5"/>
      </a:accent5>
      <a:accent6>
        <a:srgbClr val="212844"/>
      </a:accent6>
      <a:hlink>
        <a:srgbClr val="598BBD"/>
      </a:hlink>
      <a:folHlink>
        <a:srgbClr val="4D4D4D"/>
      </a:folHlink>
    </a:clrScheme>
    <a:fontScheme name="Ricepap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Designs\Ricepaper.pot</Template>
  <TotalTime>1013</TotalTime>
  <Words>1272</Words>
  <Application>Microsoft Office PowerPoint</Application>
  <PresentationFormat>On-screen Show (4:3)</PresentationFormat>
  <Paragraphs>157</Paragraphs>
  <Slides>43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Times New Roman</vt:lpstr>
      <vt:lpstr>Arial</vt:lpstr>
      <vt:lpstr>Wingdings</vt:lpstr>
      <vt:lpstr>Calibri</vt:lpstr>
      <vt:lpstr>Ricepaper</vt:lpstr>
      <vt:lpstr>Contents of Bible books</vt:lpstr>
      <vt:lpstr>Historical books</vt:lpstr>
      <vt:lpstr> </vt:lpstr>
      <vt:lpstr> 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Wisdom literature</vt:lpstr>
      <vt:lpstr>PowerPoint Presentation</vt:lpstr>
      <vt:lpstr>Psalms</vt:lpstr>
      <vt:lpstr>PowerPoint Presentation</vt:lpstr>
      <vt:lpstr>PowerPoint Presentation</vt:lpstr>
      <vt:lpstr>PowerPoint Presentation</vt:lpstr>
      <vt:lpstr>Prophetic writings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PowerPoint presentation is available along with related materials and other PowerPoint presentations at http://home.snu.edu/~hculbert/ppt.htm </vt:lpstr>
    </vt:vector>
  </TitlesOfParts>
  <Company>Southern Nazarene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Contents of Bible books</dc:title>
  <dc:creator>it</dc:creator>
  <cp:lastModifiedBy>Howard Culbertson</cp:lastModifiedBy>
  <cp:revision>44</cp:revision>
  <cp:lastPrinted>1601-01-01T00:00:00Z</cp:lastPrinted>
  <dcterms:created xsi:type="dcterms:W3CDTF">2002-03-08T16:12:27Z</dcterms:created>
  <dcterms:modified xsi:type="dcterms:W3CDTF">2020-12-22T02:05:13Z</dcterms:modified>
</cp:coreProperties>
</file>