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39"/>
  </p:notesMasterIdLst>
  <p:handoutMasterIdLst>
    <p:handoutMasterId r:id="rId40"/>
  </p:handoutMasterIdLst>
  <p:sldIdLst>
    <p:sldId id="256" r:id="rId2"/>
    <p:sldId id="298" r:id="rId3"/>
    <p:sldId id="301" r:id="rId4"/>
    <p:sldId id="299" r:id="rId5"/>
    <p:sldId id="303" r:id="rId6"/>
    <p:sldId id="305" r:id="rId7"/>
    <p:sldId id="304" r:id="rId8"/>
    <p:sldId id="300" r:id="rId9"/>
    <p:sldId id="325" r:id="rId10"/>
    <p:sldId id="326" r:id="rId11"/>
    <p:sldId id="327" r:id="rId12"/>
    <p:sldId id="328" r:id="rId13"/>
    <p:sldId id="329" r:id="rId14"/>
    <p:sldId id="330" r:id="rId15"/>
    <p:sldId id="331" r:id="rId16"/>
    <p:sldId id="332" r:id="rId17"/>
    <p:sldId id="333" r:id="rId18"/>
    <p:sldId id="334" r:id="rId19"/>
    <p:sldId id="338" r:id="rId20"/>
    <p:sldId id="339" r:id="rId21"/>
    <p:sldId id="340" r:id="rId22"/>
    <p:sldId id="341" r:id="rId23"/>
    <p:sldId id="342" r:id="rId24"/>
    <p:sldId id="343" r:id="rId25"/>
    <p:sldId id="345" r:id="rId26"/>
    <p:sldId id="346" r:id="rId27"/>
    <p:sldId id="347" r:id="rId28"/>
    <p:sldId id="348" r:id="rId29"/>
    <p:sldId id="314" r:id="rId30"/>
    <p:sldId id="307" r:id="rId31"/>
    <p:sldId id="308" r:id="rId32"/>
    <p:sldId id="309" r:id="rId33"/>
    <p:sldId id="310" r:id="rId34"/>
    <p:sldId id="311" r:id="rId35"/>
    <p:sldId id="312" r:id="rId36"/>
    <p:sldId id="316" r:id="rId37"/>
    <p:sldId id="349" r:id="rId3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66"/>
    <a:srgbClr val="FF6600"/>
    <a:srgbClr val="00FFCC"/>
    <a:srgbClr val="3366FF"/>
    <a:srgbClr val="663300"/>
    <a:srgbClr val="339966"/>
    <a:srgbClr val="FF66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61" d="100"/>
          <a:sy n="61" d="100"/>
        </p:scale>
        <p:origin x="78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70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>
            <a:extLst>
              <a:ext uri="{FF2B5EF4-FFF2-40B4-BE49-F238E27FC236}">
                <a16:creationId xmlns:a16="http://schemas.microsoft.com/office/drawing/2014/main" id="{B71D26D3-F17D-4257-9293-613BDFA5720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79555" name="Rectangle 3">
            <a:extLst>
              <a:ext uri="{FF2B5EF4-FFF2-40B4-BE49-F238E27FC236}">
                <a16:creationId xmlns:a16="http://schemas.microsoft.com/office/drawing/2014/main" id="{2D74C5AB-F297-484E-98D0-A58A6221720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79556" name="Rectangle 4">
            <a:extLst>
              <a:ext uri="{FF2B5EF4-FFF2-40B4-BE49-F238E27FC236}">
                <a16:creationId xmlns:a16="http://schemas.microsoft.com/office/drawing/2014/main" id="{1C2EF8E5-7DBB-4B64-B8F9-D6670449D5A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79557" name="Rectangle 5">
            <a:extLst>
              <a:ext uri="{FF2B5EF4-FFF2-40B4-BE49-F238E27FC236}">
                <a16:creationId xmlns:a16="http://schemas.microsoft.com/office/drawing/2014/main" id="{0846D1A1-B741-472A-B414-B2919B94C27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E19DBBC-D7C7-4012-92AF-047182AF75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80F0BC28-185A-44CB-8329-CECF4C73C9B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054498E4-00F7-48D7-9BE8-9AAA32C1E52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14739C5B-E8E0-4527-9A6F-D3931BAEB4C2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63AEACB0-7E15-4869-9B1F-151EB3C2B83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F6D507DE-C0A3-4194-8866-E7E3AF49DD9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223" name="Rectangle 7">
            <a:extLst>
              <a:ext uri="{FF2B5EF4-FFF2-40B4-BE49-F238E27FC236}">
                <a16:creationId xmlns:a16="http://schemas.microsoft.com/office/drawing/2014/main" id="{3343DF87-571B-4343-A843-0F0D915F7C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060B0E29-5385-400F-8411-75708A9946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33D29343-8E7E-4738-908D-B91C794938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6FC65E06-B3AE-4E93-A84A-623D01D4A67E}" type="slidenum">
              <a:rPr lang="en-US" altLang="en-US" sz="1200"/>
              <a:pPr algn="r"/>
              <a:t>1</a:t>
            </a:fld>
            <a:endParaRPr lang="en-US" altLang="en-US" sz="1200"/>
          </a:p>
        </p:txBody>
      </p:sp>
      <p:sp>
        <p:nvSpPr>
          <p:cNvPr id="6147" name="Rectangle 2050">
            <a:extLst>
              <a:ext uri="{FF2B5EF4-FFF2-40B4-BE49-F238E27FC236}">
                <a16:creationId xmlns:a16="http://schemas.microsoft.com/office/drawing/2014/main" id="{E9DCD586-7292-48BD-8DEC-F4C8E8E4F00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2051">
            <a:extLst>
              <a:ext uri="{FF2B5EF4-FFF2-40B4-BE49-F238E27FC236}">
                <a16:creationId xmlns:a16="http://schemas.microsoft.com/office/drawing/2014/main" id="{732A4DB6-E31B-47EC-9CBF-1806E2726A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74FC6EBF-DE8E-4DA1-B515-EC9B9E97B0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EC8E8BF4-10E0-4C45-B39A-26E0AE2DEDA2}" type="slidenum">
              <a:rPr lang="en-US" altLang="en-US" sz="1200"/>
              <a:pPr algn="r"/>
              <a:t>10</a:t>
            </a:fld>
            <a:endParaRPr lang="en-US" altLang="en-US" sz="120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1842F637-93E9-4F2A-910E-DD1CFECC521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5C52D96A-BC34-4650-84AE-624CE9E8E3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857F8645-3E4C-4240-93F9-CDD9AF64F5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2358D4CE-2EE0-4099-B13F-0D401D1C2E0A}" type="slidenum">
              <a:rPr lang="en-US" altLang="en-US" sz="1200"/>
              <a:pPr algn="r"/>
              <a:t>11</a:t>
            </a:fld>
            <a:endParaRPr lang="en-US" altLang="en-US" sz="12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4BEA8E7B-63DA-46A1-9E80-6F59576E41C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7EDFA9CB-0BF8-4EF3-BEE9-F92DF4DFAA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2F7F3426-1176-463A-9F18-5A7D44A6A1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B23B7809-D615-4D1C-BC34-301298A338B3}" type="slidenum">
              <a:rPr lang="en-US" altLang="en-US" sz="1200"/>
              <a:pPr algn="r"/>
              <a:t>12</a:t>
            </a:fld>
            <a:endParaRPr lang="en-US" altLang="en-US" sz="12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BB350822-2596-48D4-BFA9-8C1FC8F07CE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2C1A377E-F016-41BA-B116-E0ECB78CA4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51FB7693-DD51-4149-90C8-E934CB7DE0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50A4DD1E-470B-44E4-9F36-2492BADE1CBD}" type="slidenum">
              <a:rPr lang="en-US" altLang="en-US" sz="1200"/>
              <a:pPr algn="r"/>
              <a:t>13</a:t>
            </a:fld>
            <a:endParaRPr lang="en-US" altLang="en-US" sz="120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D091C295-9AC2-451F-A0F1-9BDD9AB5B9D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1EE8D0B8-F7CF-4A6F-ADE1-CA9570BF71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599EB16D-F5F0-4C48-9C86-88A008AFEF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707117BC-C712-4A1B-A086-63015BA0D719}" type="slidenum">
              <a:rPr lang="en-US" altLang="en-US" sz="1200"/>
              <a:pPr algn="r"/>
              <a:t>14</a:t>
            </a:fld>
            <a:endParaRPr lang="en-US" altLang="en-US" sz="120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9D0180B1-6B3F-4383-AA54-DAD7A16BF42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C8A6A4E6-D14F-44CB-B263-B5D202230E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A7C0638D-7AB5-42D5-B09D-095851753D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E56952A7-6181-4131-B7E2-AB8209C02A57}" type="slidenum">
              <a:rPr lang="en-US" altLang="en-US" sz="1200"/>
              <a:pPr algn="r"/>
              <a:t>15</a:t>
            </a:fld>
            <a:endParaRPr lang="en-US" altLang="en-US" sz="1200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D1FB015C-54E9-4F7D-A63B-B14F10E301A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D189E5B3-F3B8-4F04-96A3-65010789A3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AE80B16F-9534-4975-B2CC-4F318FE42B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64EEEA27-2C3A-4E2E-B78D-17B5806029A4}" type="slidenum">
              <a:rPr lang="en-US" altLang="en-US" sz="1200"/>
              <a:pPr algn="r"/>
              <a:t>16</a:t>
            </a:fld>
            <a:endParaRPr lang="en-US" altLang="en-US" sz="1200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9A986175-2748-498E-9512-6D9ECB46E05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C782EEAB-316D-47DC-B66E-AEFC6D3FFE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52A6A9E2-690F-4A8A-8F7D-10E6CF2140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08B1C5C7-0E83-4AA6-9902-D58F13A2619D}" type="slidenum">
              <a:rPr lang="en-US" altLang="en-US" sz="1200"/>
              <a:pPr algn="r"/>
              <a:t>17</a:t>
            </a:fld>
            <a:endParaRPr lang="en-US" altLang="en-US" sz="1200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86BF503A-E033-46E5-8CFC-64F60E047BB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3BBE427C-6F85-4514-B17A-A7099F225B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1FC692EA-036C-40DC-B639-6DD00606DC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390F3A56-B369-4233-B01F-E47D3C332D15}" type="slidenum">
              <a:rPr lang="en-US" altLang="en-US" sz="1200"/>
              <a:pPr algn="r"/>
              <a:t>18</a:t>
            </a:fld>
            <a:endParaRPr lang="en-US" altLang="en-US" sz="1200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9B28933E-D8E4-4429-91B7-951B34CBAAA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AC25F2FF-12BC-42C8-BD87-4B57EF1D70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5DFC9278-43CB-4172-BD61-8A341FCF55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02B973BB-C288-4E6A-A320-E9CA837FBC46}" type="slidenum">
              <a:rPr lang="en-US" altLang="en-US" sz="1200"/>
              <a:pPr algn="r"/>
              <a:t>19</a:t>
            </a:fld>
            <a:endParaRPr lang="en-US" altLang="en-US" sz="1200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1F1CCCC8-8656-4BB5-8F78-ECB41CDA1D4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20867A5B-F12F-410E-AC2A-7395967045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C28726F6-A880-4F42-B4CA-DEF788FED2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7160EC7B-27F3-470F-B700-7D550CFDA83E}" type="slidenum">
              <a:rPr lang="en-US" altLang="en-US" sz="1200"/>
              <a:pPr algn="r"/>
              <a:t>2</a:t>
            </a:fld>
            <a:endParaRPr lang="en-US" altLang="en-US" sz="120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0A09A11D-49B0-4BED-9CDD-214C838B414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073F4708-C9F8-4FA7-B93D-E7CA0E270E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548F4A0E-B1E9-4DEE-A597-D48857B856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173937CB-20A5-4FED-B77B-FE3381A441A5}" type="slidenum">
              <a:rPr lang="en-US" altLang="en-US" sz="1200"/>
              <a:pPr algn="r"/>
              <a:t>20</a:t>
            </a:fld>
            <a:endParaRPr lang="en-US" altLang="en-US" sz="1200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643B289A-8520-4C3B-A439-F8CB3C30409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36B4554A-9D62-4818-B995-00C98CE35A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15F48542-06F1-4846-9380-E06C7FCC04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EB8BF402-6957-497C-BCA9-4F2DE32C063A}" type="slidenum">
              <a:rPr lang="en-US" altLang="en-US" sz="1200"/>
              <a:pPr algn="r"/>
              <a:t>21</a:t>
            </a:fld>
            <a:endParaRPr lang="en-US" altLang="en-US" sz="120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DC47B27E-A758-434A-8E30-F8EC76EECA8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54C90386-FC44-475F-9AFE-03F9BC69F4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2B841C8F-F6AB-48BD-A7CE-3D6DBEFCEB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BD03719E-7219-4564-98B9-2DC056F5EEA6}" type="slidenum">
              <a:rPr lang="en-US" altLang="en-US" sz="1200"/>
              <a:pPr algn="r"/>
              <a:t>22</a:t>
            </a:fld>
            <a:endParaRPr lang="en-US" altLang="en-US" sz="1200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9D94ECCE-AEC4-439B-A47F-82F99273032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12F28ED3-BC68-455A-BA86-E10CF80C13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FB70C286-4F98-419F-AD74-2FF0AED8FB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A21862E2-F231-4C4C-A641-F21EBEC2B582}" type="slidenum">
              <a:rPr lang="en-US" altLang="en-US" sz="1200"/>
              <a:pPr algn="r"/>
              <a:t>23</a:t>
            </a:fld>
            <a:endParaRPr lang="en-US" altLang="en-US" sz="120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ED687B5A-D425-435A-B645-7A8959488EB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A7737C0C-84D1-480E-A4DC-616EC8525A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4980BAB5-EEB8-40DB-B468-6009E39D83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E1B0266C-42FC-43D5-B082-7CF7EA38A4C2}" type="slidenum">
              <a:rPr lang="en-US" altLang="en-US" sz="1200"/>
              <a:pPr algn="r"/>
              <a:t>24</a:t>
            </a:fld>
            <a:endParaRPr lang="en-US" altLang="en-US" sz="1200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595A230E-1A8E-4385-9327-4B178482435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A15F57A4-A7E7-4D2A-A98E-EF78981027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AB40849E-B1FE-4A49-BD48-7139BC25AB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EDFE2197-5484-4D50-BEFF-284AEF811405}" type="slidenum">
              <a:rPr lang="en-US" altLang="en-US" sz="1200"/>
              <a:pPr algn="r"/>
              <a:t>25</a:t>
            </a:fld>
            <a:endParaRPr lang="en-US" altLang="en-US" sz="1200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C75FD6ED-84F3-43C3-9331-4308B04C139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12345651-14FB-4077-B922-801A9A2924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349BD1AF-2ABC-4E20-9DC0-7EB71EC2AD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646799A6-8022-40C2-9C24-5B8C818C9FBE}" type="slidenum">
              <a:rPr lang="en-US" altLang="en-US" sz="1200"/>
              <a:pPr algn="r"/>
              <a:t>26</a:t>
            </a:fld>
            <a:endParaRPr lang="en-US" altLang="en-US" sz="1200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71202882-82EC-496D-94B8-C70A7B1FF79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694C9900-D61F-4B2D-A562-A956F6693C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E9A9F078-3437-4ED9-8E06-75F39548A1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7FE9678F-6352-42AD-9A71-3FF5C165F01A}" type="slidenum">
              <a:rPr lang="en-US" altLang="en-US" sz="1200"/>
              <a:pPr algn="r"/>
              <a:t>27</a:t>
            </a:fld>
            <a:endParaRPr lang="en-US" altLang="en-US" sz="1200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D40F2B6B-25DA-4818-8A2C-DAF7FB02579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D33953A2-0FFD-4035-9C74-04DD0E018C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6B439BF8-795E-4697-9069-A611393CF5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7FB8C015-193E-42CB-BB34-F0BD64E706FB}" type="slidenum">
              <a:rPr lang="en-US" altLang="en-US" sz="1200"/>
              <a:pPr algn="r"/>
              <a:t>28</a:t>
            </a:fld>
            <a:endParaRPr lang="en-US" altLang="en-US" sz="1200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EF0E2C0B-8C6D-417F-8E9C-5625E63502A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C005256A-85DD-4F0F-BFC3-08258BB1E0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EF721C83-B77C-444D-94CE-7A965864C1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B3F4D1AE-8F17-4B69-B130-B18FE3478E63}" type="slidenum">
              <a:rPr lang="en-US" altLang="en-US" sz="1200"/>
              <a:pPr algn="r"/>
              <a:t>29</a:t>
            </a:fld>
            <a:endParaRPr lang="en-US" altLang="en-US" sz="1200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A95CAD83-5337-425D-99B6-DC05C0F5856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51EF7C9B-9C44-4E3C-88ED-6AC3166D59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EB06C30A-E24F-436C-81BF-AE5B7B4B4B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B2850637-3056-41B5-96B9-10982DC66641}" type="slidenum">
              <a:rPr lang="en-US" altLang="en-US" sz="1200"/>
              <a:pPr algn="r"/>
              <a:t>3</a:t>
            </a:fld>
            <a:endParaRPr lang="en-US" altLang="en-US" sz="1200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27813A92-7FE2-44B1-BB68-DEDFE9DAECA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70839A16-E11B-49EF-82FD-CA2B8A01B4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8C02C0FA-756F-4F50-A2C8-904687FBB5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7A21B969-B7F5-4609-93B5-F28CFB0B2D4C}" type="slidenum">
              <a:rPr lang="en-US" altLang="en-US" sz="1200"/>
              <a:pPr algn="r"/>
              <a:t>30</a:t>
            </a:fld>
            <a:endParaRPr lang="en-US" altLang="en-US" sz="1200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DDE36CF5-1C81-4FB2-8CBB-9F22D13B62D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ECD0A7F0-E824-4402-B291-C25F71C36C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1AFCAE77-050C-445A-B7AF-7C295537B1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F93E01D4-8C8B-4D11-A365-DB984056BEFA}" type="slidenum">
              <a:rPr lang="en-US" altLang="en-US" sz="1200"/>
              <a:pPr algn="r"/>
              <a:t>31</a:t>
            </a:fld>
            <a:endParaRPr lang="en-US" altLang="en-US" sz="1200"/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059E4AD8-12D9-4874-A829-0C9956CF6F3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8F59D5AD-FD99-4CB0-82AC-E356A088E8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D52E45EA-6999-4E84-97B6-9661A5C95B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85780B5C-BD02-4F54-96E8-EA411CF2BA85}" type="slidenum">
              <a:rPr lang="en-US" altLang="en-US" sz="1200"/>
              <a:pPr algn="r"/>
              <a:t>32</a:t>
            </a:fld>
            <a:endParaRPr lang="en-US" altLang="en-US" sz="1200"/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94688311-FC11-49CC-A032-FBEDAAA3811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D08D0E68-A397-41A0-BD43-4982F8BE2E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5725697C-FED2-4F14-B1E7-5C234CE978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A4D1E53A-199E-4497-A4A9-5CBF0E804E14}" type="slidenum">
              <a:rPr lang="en-US" altLang="en-US" sz="1200"/>
              <a:pPr algn="r"/>
              <a:t>33</a:t>
            </a:fld>
            <a:endParaRPr lang="en-US" altLang="en-US" sz="1200"/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866622BB-F1B9-410B-A71C-1E057C5832A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43D125B9-CF61-4499-A934-3F0357CBDE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81D81843-ADE6-4C3D-806F-FA9D206D86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9D054ECB-BCD4-4DA5-A31F-AE175361E702}" type="slidenum">
              <a:rPr lang="en-US" altLang="en-US" sz="1200"/>
              <a:pPr algn="r"/>
              <a:t>34</a:t>
            </a:fld>
            <a:endParaRPr lang="en-US" altLang="en-US" sz="1200"/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C93D8F01-3476-49F3-9041-0EA123E0F53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5B57C5C2-0B7E-4341-A4C5-141035E22D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71DA1195-B6A1-46F0-96CE-EB5A566424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20B30BA5-A7A2-4182-AE3F-7FC48A4BF366}" type="slidenum">
              <a:rPr lang="en-US" altLang="en-US" sz="1200"/>
              <a:pPr algn="r"/>
              <a:t>35</a:t>
            </a:fld>
            <a:endParaRPr lang="en-US" altLang="en-US" sz="1200"/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DA7955DC-4078-43E8-B1A2-EE27613D9D1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47A222C1-04FB-4BF4-8653-984524F98E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0211DF32-E4FC-45BD-9193-CDBD52F717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190DD795-34C1-4B37-B2C4-654D455963DC}" type="slidenum">
              <a:rPr lang="en-US" altLang="en-US" sz="1200"/>
              <a:pPr algn="r"/>
              <a:t>36</a:t>
            </a:fld>
            <a:endParaRPr lang="en-US" altLang="en-US" sz="1200"/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00710F01-8FB1-4428-AC11-393AF9B5CA5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9D19FF1D-3DC4-4BF1-8E3A-D3EFF66AD5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984FCCB9-EF6F-4785-BA84-0A3CBA01CB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F6DA1AC6-9BD8-41A8-8B5C-CC1B31A8D18F}" type="slidenum">
              <a:rPr lang="en-US" altLang="en-US" sz="1200"/>
              <a:pPr algn="r"/>
              <a:t>4</a:t>
            </a:fld>
            <a:endParaRPr lang="en-US" altLang="en-US" sz="1200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A7F20392-9ECC-45FB-8058-9D6608DCEAC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7A352979-C3BA-4254-BC49-7B0BDCE8CB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02DD2EF5-1602-4EFA-A006-CC147DDBDE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5DB6AFF5-1D98-40C9-98BB-05D860BC80C1}" type="slidenum">
              <a:rPr lang="en-US" altLang="en-US" sz="1200"/>
              <a:pPr algn="r"/>
              <a:t>5</a:t>
            </a:fld>
            <a:endParaRPr lang="en-US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E86AC6B2-75DF-4B2A-A080-77D2DF8590C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1ACC8578-3FC2-4B31-BA2E-4C13BAFF5C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6535DFD0-AD89-4360-B76C-5306C4343D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6C696B03-9FFC-4B59-B023-6A46BD15347F}" type="slidenum">
              <a:rPr lang="en-US" altLang="en-US" sz="1200"/>
              <a:pPr algn="r"/>
              <a:t>6</a:t>
            </a:fld>
            <a:endParaRPr lang="en-US" altLang="en-US" sz="12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4E64C60A-42D9-46B5-98C3-D3ED9877A64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C3C5C8CA-3E63-4135-9D7A-11E299EB0A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F727CDAA-54CE-4933-BEA6-2F7683043A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80B8D943-6EE7-4709-946B-5F516C0FA79B}" type="slidenum">
              <a:rPr lang="en-US" altLang="en-US" sz="1200"/>
              <a:pPr algn="r"/>
              <a:t>7</a:t>
            </a:fld>
            <a:endParaRPr lang="en-US" altLang="en-US" sz="12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70A4D2B0-8D15-4648-97A1-2BEBCC7DB22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B388064A-3B04-4129-ABE9-1C7BF2492F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3AF6CE8B-D1F7-4ABA-9950-722336F43D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3EB9F23C-7B5A-4C2A-A2E6-00EB66FE97A9}" type="slidenum">
              <a:rPr lang="en-US" altLang="en-US" sz="1200"/>
              <a:pPr algn="r"/>
              <a:t>8</a:t>
            </a:fld>
            <a:endParaRPr lang="en-US" altLang="en-US" sz="1200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3C472C20-84BF-4B7D-B0EB-E502D7ED250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DBF5D832-051F-430E-9193-5E9FDE9FCD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1DE06B1E-EDEA-4082-ABC6-FB49AEAED8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C0F99F10-6014-45B3-AD86-D831D69E9FE9}" type="slidenum">
              <a:rPr lang="en-US" altLang="en-US" sz="1200"/>
              <a:pPr algn="r"/>
              <a:t>9</a:t>
            </a:fld>
            <a:endParaRPr lang="en-US" altLang="en-US" sz="120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F21923CB-3270-41FB-AFB5-4ED3C360510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74A803C1-4969-4F12-86CF-14A09757F4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B7171528-8353-4066-B058-11A1B9BAF759}"/>
              </a:ext>
            </a:extLst>
          </p:cNvPr>
          <p:cNvGrpSpPr>
            <a:grpSpLocks/>
          </p:cNvGrpSpPr>
          <p:nvPr/>
        </p:nvGrpSpPr>
        <p:grpSpPr bwMode="auto">
          <a:xfrm>
            <a:off x="377825" y="1676400"/>
            <a:ext cx="8389938" cy="4421188"/>
            <a:chOff x="238" y="1056"/>
            <a:chExt cx="5285" cy="2785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D5A018CD-FEBE-44E0-9D1D-389BB02ED2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8" y="1056"/>
              <a:ext cx="5285" cy="1393"/>
              <a:chOff x="238" y="1056"/>
              <a:chExt cx="5285" cy="1393"/>
            </a:xfrm>
          </p:grpSpPr>
          <p:sp>
            <p:nvSpPr>
              <p:cNvPr id="14" name="Rectangle 4">
                <a:extLst>
                  <a:ext uri="{FF2B5EF4-FFF2-40B4-BE49-F238E27FC236}">
                    <a16:creationId xmlns:a16="http://schemas.microsoft.com/office/drawing/2014/main" id="{DAD29B20-54DC-458C-AB57-DA4C7F8D8C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" y="1057"/>
                <a:ext cx="5272" cy="1391"/>
              </a:xfrm>
              <a:prstGeom prst="rect">
                <a:avLst/>
              </a:prstGeom>
              <a:solidFill>
                <a:srgbClr val="EAEAEA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54B9D55F-263E-4CF6-A093-2FF173E31F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" y="1056"/>
                <a:ext cx="5273" cy="1393"/>
              </a:xfrm>
              <a:custGeom>
                <a:avLst/>
                <a:gdLst>
                  <a:gd name="T0" fmla="*/ 5272 w 5273"/>
                  <a:gd name="T1" fmla="*/ 0 h 1393"/>
                  <a:gd name="T2" fmla="*/ 0 w 5273"/>
                  <a:gd name="T3" fmla="*/ 0 h 1393"/>
                  <a:gd name="T4" fmla="*/ 0 w 5273"/>
                  <a:gd name="T5" fmla="*/ 1392 h 139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273" h="1393">
                    <a:moveTo>
                      <a:pt x="5272" y="0"/>
                    </a:moveTo>
                    <a:lnTo>
                      <a:pt x="0" y="0"/>
                    </a:lnTo>
                    <a:lnTo>
                      <a:pt x="0" y="1392"/>
                    </a:lnTo>
                  </a:path>
                </a:pathLst>
              </a:custGeom>
              <a:noFill/>
              <a:ln w="12700" cap="rnd" cmpd="sng">
                <a:solidFill>
                  <a:srgbClr val="B2B2B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6">
                <a:extLst>
                  <a:ext uri="{FF2B5EF4-FFF2-40B4-BE49-F238E27FC236}">
                    <a16:creationId xmlns:a16="http://schemas.microsoft.com/office/drawing/2014/main" id="{362A4B9B-4E8A-4977-BCE3-01AAF66BB8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" y="1056"/>
                <a:ext cx="5273" cy="1393"/>
              </a:xfrm>
              <a:custGeom>
                <a:avLst/>
                <a:gdLst>
                  <a:gd name="T0" fmla="*/ 5272 w 5273"/>
                  <a:gd name="T1" fmla="*/ 0 h 1393"/>
                  <a:gd name="T2" fmla="*/ 5272 w 5273"/>
                  <a:gd name="T3" fmla="*/ 1392 h 1393"/>
                  <a:gd name="T4" fmla="*/ 0 w 5273"/>
                  <a:gd name="T5" fmla="*/ 1392 h 139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273" h="1393">
                    <a:moveTo>
                      <a:pt x="5272" y="0"/>
                    </a:moveTo>
                    <a:lnTo>
                      <a:pt x="5272" y="1392"/>
                    </a:lnTo>
                    <a:lnTo>
                      <a:pt x="0" y="1392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7">
              <a:extLst>
                <a:ext uri="{FF2B5EF4-FFF2-40B4-BE49-F238E27FC236}">
                  <a16:creationId xmlns:a16="http://schemas.microsoft.com/office/drawing/2014/main" id="{D539605D-48F1-422D-A8A9-90F70B3F91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" y="3744"/>
              <a:ext cx="5281" cy="97"/>
              <a:chOff x="240" y="3744"/>
              <a:chExt cx="5281" cy="97"/>
            </a:xfrm>
          </p:grpSpPr>
          <p:sp>
            <p:nvSpPr>
              <p:cNvPr id="11" name="Rectangle 8">
                <a:extLst>
                  <a:ext uri="{FF2B5EF4-FFF2-40B4-BE49-F238E27FC236}">
                    <a16:creationId xmlns:a16="http://schemas.microsoft.com/office/drawing/2014/main" id="{94086BAC-E367-448E-85F0-D7B5684F90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" y="3744"/>
                <a:ext cx="5280" cy="96"/>
              </a:xfrm>
              <a:prstGeom prst="rect">
                <a:avLst/>
              </a:prstGeom>
              <a:solidFill>
                <a:srgbClr val="EAEAEA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09091207-5963-42E7-BCA7-5624F3EC84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" y="3744"/>
                <a:ext cx="5281" cy="97"/>
              </a:xfrm>
              <a:custGeom>
                <a:avLst/>
                <a:gdLst>
                  <a:gd name="T0" fmla="*/ 5280 w 5281"/>
                  <a:gd name="T1" fmla="*/ 0 h 97"/>
                  <a:gd name="T2" fmla="*/ 0 w 5281"/>
                  <a:gd name="T3" fmla="*/ 0 h 97"/>
                  <a:gd name="T4" fmla="*/ 0 w 5281"/>
                  <a:gd name="T5" fmla="*/ 96 h 9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281" h="97">
                    <a:moveTo>
                      <a:pt x="5280" y="0"/>
                    </a:moveTo>
                    <a:lnTo>
                      <a:pt x="0" y="0"/>
                    </a:lnTo>
                    <a:lnTo>
                      <a:pt x="0" y="96"/>
                    </a:lnTo>
                  </a:path>
                </a:pathLst>
              </a:custGeom>
              <a:noFill/>
              <a:ln w="12700" cap="rnd" cmpd="sng">
                <a:solidFill>
                  <a:srgbClr val="B2B2B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0">
                <a:extLst>
                  <a:ext uri="{FF2B5EF4-FFF2-40B4-BE49-F238E27FC236}">
                    <a16:creationId xmlns:a16="http://schemas.microsoft.com/office/drawing/2014/main" id="{EE8E4A56-CEBB-4B80-8BB3-4E928F498C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" y="3744"/>
                <a:ext cx="5281" cy="97"/>
              </a:xfrm>
              <a:custGeom>
                <a:avLst/>
                <a:gdLst>
                  <a:gd name="T0" fmla="*/ 5280 w 5281"/>
                  <a:gd name="T1" fmla="*/ 0 h 97"/>
                  <a:gd name="T2" fmla="*/ 5280 w 5281"/>
                  <a:gd name="T3" fmla="*/ 96 h 97"/>
                  <a:gd name="T4" fmla="*/ 0 w 5281"/>
                  <a:gd name="T5" fmla="*/ 96 h 9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281" h="97">
                    <a:moveTo>
                      <a:pt x="5280" y="0"/>
                    </a:moveTo>
                    <a:lnTo>
                      <a:pt x="5280" y="96"/>
                    </a:lnTo>
                    <a:lnTo>
                      <a:pt x="0" y="96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11">
              <a:extLst>
                <a:ext uri="{FF2B5EF4-FFF2-40B4-BE49-F238E27FC236}">
                  <a16:creationId xmlns:a16="http://schemas.microsoft.com/office/drawing/2014/main" id="{FA3C3BF1-9E85-4D76-93EC-0FE97DD1F0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8" y="1200"/>
              <a:ext cx="97" cy="1104"/>
              <a:chOff x="338" y="1200"/>
              <a:chExt cx="97" cy="1104"/>
            </a:xfrm>
          </p:grpSpPr>
          <p:sp useBgFill="1">
            <p:nvSpPr>
              <p:cNvPr id="8" name="Rectangle 12">
                <a:extLst>
                  <a:ext uri="{FF2B5EF4-FFF2-40B4-BE49-F238E27FC236}">
                    <a16:creationId xmlns:a16="http://schemas.microsoft.com/office/drawing/2014/main" id="{1D3B262C-B690-47F8-9303-1A2DCFA336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8" y="1201"/>
                <a:ext cx="96" cy="1103"/>
              </a:xfrm>
              <a:prstGeom prst="rect">
                <a:avLst/>
              </a:prstGeom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" name="Freeform 13">
                <a:extLst>
                  <a:ext uri="{FF2B5EF4-FFF2-40B4-BE49-F238E27FC236}">
                    <a16:creationId xmlns:a16="http://schemas.microsoft.com/office/drawing/2014/main" id="{D9379A9B-F1B4-4DBF-8559-D1901EDE75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" y="1200"/>
                <a:ext cx="97" cy="1104"/>
              </a:xfrm>
              <a:custGeom>
                <a:avLst/>
                <a:gdLst>
                  <a:gd name="T0" fmla="*/ 0 w 97"/>
                  <a:gd name="T1" fmla="*/ 1103 h 1104"/>
                  <a:gd name="T2" fmla="*/ 96 w 97"/>
                  <a:gd name="T3" fmla="*/ 1103 h 1104"/>
                  <a:gd name="T4" fmla="*/ 96 w 97"/>
                  <a:gd name="T5" fmla="*/ 0 h 110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7" h="1104">
                    <a:moveTo>
                      <a:pt x="0" y="1103"/>
                    </a:moveTo>
                    <a:lnTo>
                      <a:pt x="96" y="1103"/>
                    </a:lnTo>
                    <a:lnTo>
                      <a:pt x="96" y="0"/>
                    </a:lnTo>
                  </a:path>
                </a:pathLst>
              </a:custGeom>
              <a:noFill/>
              <a:ln w="12700" cap="rnd" cmpd="sng">
                <a:solidFill>
                  <a:srgbClr val="B2B2B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Freeform 14">
                <a:extLst>
                  <a:ext uri="{FF2B5EF4-FFF2-40B4-BE49-F238E27FC236}">
                    <a16:creationId xmlns:a16="http://schemas.microsoft.com/office/drawing/2014/main" id="{F3D8227B-1D70-4EF9-8555-F2FA2E1F2D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" y="1200"/>
                <a:ext cx="97" cy="1104"/>
              </a:xfrm>
              <a:custGeom>
                <a:avLst/>
                <a:gdLst>
                  <a:gd name="T0" fmla="*/ 0 w 97"/>
                  <a:gd name="T1" fmla="*/ 1103 h 1104"/>
                  <a:gd name="T2" fmla="*/ 0 w 97"/>
                  <a:gd name="T3" fmla="*/ 0 h 1104"/>
                  <a:gd name="T4" fmla="*/ 96 w 97"/>
                  <a:gd name="T5" fmla="*/ 0 h 110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7" h="1104">
                    <a:moveTo>
                      <a:pt x="0" y="1103"/>
                    </a:moveTo>
                    <a:lnTo>
                      <a:pt x="0" y="0"/>
                    </a:lnTo>
                    <a:lnTo>
                      <a:pt x="96" y="0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087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836613" y="2133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088" name="Rectangle 1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4038600"/>
            <a:ext cx="6400800" cy="1752600"/>
          </a:xfrm>
        </p:spPr>
        <p:txBody>
          <a:bodyPr anchor="ctr"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7" name="Rectangle 17">
            <a:extLst>
              <a:ext uri="{FF2B5EF4-FFF2-40B4-BE49-F238E27FC236}">
                <a16:creationId xmlns:a16="http://schemas.microsoft.com/office/drawing/2014/main" id="{0B6F05F0-C00A-4B13-92C8-A254F18ACC91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3810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" name="Rectangle 18">
            <a:extLst>
              <a:ext uri="{FF2B5EF4-FFF2-40B4-BE49-F238E27FC236}">
                <a16:creationId xmlns:a16="http://schemas.microsoft.com/office/drawing/2014/main" id="{16EBD180-4623-4819-8E0E-76F79237CB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9" name="Rectangle 19">
            <a:extLst>
              <a:ext uri="{FF2B5EF4-FFF2-40B4-BE49-F238E27FC236}">
                <a16:creationId xmlns:a16="http://schemas.microsoft.com/office/drawing/2014/main" id="{AAC8F74D-F803-4E79-8D3F-AFF8218298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3246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C51BF34-1D47-44B4-946C-48D32068DE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5411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C6CB5E97-A4DC-45FC-A958-3E68F31C44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71AF0198-630E-4E7A-9800-D7055791D7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D0E38C6B-E254-4B2E-B149-424516675C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62EAE-648F-4A5A-8DA1-CB6E4941C5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159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42900"/>
            <a:ext cx="1943100" cy="5524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42900"/>
            <a:ext cx="5676900" cy="55245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4CFA5276-631B-4BCE-9DBD-895DFD286A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0DB18151-FD32-4CFE-B59D-95B5D6D0AE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B04FD540-1FD3-4391-9F9E-B79A29D15D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698EA-D91C-4417-9482-7C6A526D21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596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2900"/>
            <a:ext cx="7772400" cy="11049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7526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4800600" y="17526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D9B7773B-9CB9-4C0B-A6AE-FF9F7CF5C0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5E657BBD-DF71-4F13-9162-EF451AADB4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F89FF0CA-99AD-4549-9F4C-0114663119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46439-6F2A-4864-A96D-606C8C1F51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4639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AF022C9D-4507-4972-ACE9-0284EDA228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56DB02EC-8B6B-4CDC-9EA2-798DA0B440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DFAC5CFE-DC46-459B-8149-A1940CA2D6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6DE10-DB01-4616-A952-35E37D3352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2294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882055F5-9268-4B00-B718-08F5E45A91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E6EDAE25-1B57-449D-B0A0-CA63B42F36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ADD35EB1-FC9D-4D3E-9AFC-2613B7B83B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3EC1F-9F91-420E-B961-15C3DD8373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1277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526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7526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8F445BA4-896D-4A94-93C3-F91249FF15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32CB43E4-16AF-4D1A-8925-86232DCFF2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5C142C4E-85C2-442D-9793-EF227CBC1C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8D896-6D09-43B6-831A-1B340EB10F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302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9D501FE3-89FF-4716-9867-DA71416064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7420EB3E-130B-4835-9F97-8B28AEA475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19">
            <a:extLst>
              <a:ext uri="{FF2B5EF4-FFF2-40B4-BE49-F238E27FC236}">
                <a16:creationId xmlns:a16="http://schemas.microsoft.com/office/drawing/2014/main" id="{2BCAF71B-61C6-4046-8076-47A9FD2945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CDFD3-49BF-4E08-B83A-8AEA7A3C2B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2687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7">
            <a:extLst>
              <a:ext uri="{FF2B5EF4-FFF2-40B4-BE49-F238E27FC236}">
                <a16:creationId xmlns:a16="http://schemas.microsoft.com/office/drawing/2014/main" id="{A683145A-792B-45F2-9A83-BD78A05505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37D4E1BE-A360-46B2-9315-6C4A399A01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D34C98AF-B658-483D-BBFB-B23BB54F00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9A207-6EE7-4112-A940-51950AF6FB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6510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:a16="http://schemas.microsoft.com/office/drawing/2014/main" id="{14F65E71-D7A6-494B-8AE6-42094C1B43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8">
            <a:extLst>
              <a:ext uri="{FF2B5EF4-FFF2-40B4-BE49-F238E27FC236}">
                <a16:creationId xmlns:a16="http://schemas.microsoft.com/office/drawing/2014/main" id="{66FF34DC-374A-4119-8F83-A3E1FB47A0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AA474E22-D429-40E3-BE77-B1EDDCE2C5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15025-AB63-4CC4-A5F6-9FF00FF20D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1431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AA5A8BFA-7702-4DDE-A03D-7D245DFCE9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6BD17C82-C5BB-44C3-9D2E-61910DE2A2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C4346EF2-927E-467B-A282-AFF7B4C9BC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96D1A-8898-47E1-B9EC-9DAAD4EFB4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8484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6F1875C6-9582-42A5-89A3-C0A84164CA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A9B37FBD-303F-4AAE-A20E-76E5E6B6F0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6493A99F-BD51-4BDD-B2B1-91E0348CC6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7ECEF-7531-440C-8D44-9622051184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50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CEA84E0D-09C9-4B48-8EEE-DCBC3599AAC4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304800"/>
            <a:ext cx="8383588" cy="6022975"/>
            <a:chOff x="240" y="192"/>
            <a:chExt cx="5281" cy="3794"/>
          </a:xfrm>
        </p:grpSpPr>
        <p:grpSp>
          <p:nvGrpSpPr>
            <p:cNvPr id="1032" name="Group 3">
              <a:extLst>
                <a:ext uri="{FF2B5EF4-FFF2-40B4-BE49-F238E27FC236}">
                  <a16:creationId xmlns:a16="http://schemas.microsoft.com/office/drawing/2014/main" id="{05C5A02B-970C-420B-8F77-62A6403F85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" y="1008"/>
              <a:ext cx="5281" cy="2978"/>
              <a:chOff x="240" y="1008"/>
              <a:chExt cx="5281" cy="2978"/>
            </a:xfrm>
          </p:grpSpPr>
          <p:sp>
            <p:nvSpPr>
              <p:cNvPr id="1041" name="Rectangle 4">
                <a:extLst>
                  <a:ext uri="{FF2B5EF4-FFF2-40B4-BE49-F238E27FC236}">
                    <a16:creationId xmlns:a16="http://schemas.microsoft.com/office/drawing/2014/main" id="{8151179D-0252-408D-B81D-48D1404EE6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5" y="1010"/>
                <a:ext cx="5269" cy="2976"/>
              </a:xfrm>
              <a:prstGeom prst="rect">
                <a:avLst/>
              </a:prstGeom>
              <a:solidFill>
                <a:srgbClr val="EAEAEA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42" name="Freeform 5">
                <a:extLst>
                  <a:ext uri="{FF2B5EF4-FFF2-40B4-BE49-F238E27FC236}">
                    <a16:creationId xmlns:a16="http://schemas.microsoft.com/office/drawing/2014/main" id="{B492C9EE-CCA3-4FDE-B062-EAB81BB154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" y="1008"/>
                <a:ext cx="5269" cy="2977"/>
              </a:xfrm>
              <a:custGeom>
                <a:avLst/>
                <a:gdLst>
                  <a:gd name="T0" fmla="*/ 5268 w 5269"/>
                  <a:gd name="T1" fmla="*/ 0 h 2977"/>
                  <a:gd name="T2" fmla="*/ 0 w 5269"/>
                  <a:gd name="T3" fmla="*/ 0 h 2977"/>
                  <a:gd name="T4" fmla="*/ 0 w 5269"/>
                  <a:gd name="T5" fmla="*/ 2976 h 297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269" h="2977">
                    <a:moveTo>
                      <a:pt x="5268" y="0"/>
                    </a:moveTo>
                    <a:lnTo>
                      <a:pt x="0" y="0"/>
                    </a:lnTo>
                    <a:lnTo>
                      <a:pt x="0" y="2976"/>
                    </a:lnTo>
                  </a:path>
                </a:pathLst>
              </a:custGeom>
              <a:noFill/>
              <a:ln w="12700" cap="rnd" cmpd="sng">
                <a:solidFill>
                  <a:srgbClr val="B2B2B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" name="Freeform 6">
                <a:extLst>
                  <a:ext uri="{FF2B5EF4-FFF2-40B4-BE49-F238E27FC236}">
                    <a16:creationId xmlns:a16="http://schemas.microsoft.com/office/drawing/2014/main" id="{C083A662-B36A-48DC-9CFF-1AE1E8C709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" y="1008"/>
                <a:ext cx="5269" cy="2977"/>
              </a:xfrm>
              <a:custGeom>
                <a:avLst/>
                <a:gdLst>
                  <a:gd name="T0" fmla="*/ 5268 w 5269"/>
                  <a:gd name="T1" fmla="*/ 0 h 2977"/>
                  <a:gd name="T2" fmla="*/ 5268 w 5269"/>
                  <a:gd name="T3" fmla="*/ 2976 h 2977"/>
                  <a:gd name="T4" fmla="*/ 0 w 5269"/>
                  <a:gd name="T5" fmla="*/ 2976 h 297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269" h="2977">
                    <a:moveTo>
                      <a:pt x="5268" y="0"/>
                    </a:moveTo>
                    <a:lnTo>
                      <a:pt x="5268" y="2976"/>
                    </a:lnTo>
                    <a:lnTo>
                      <a:pt x="0" y="2976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3" name="Group 7">
              <a:extLst>
                <a:ext uri="{FF2B5EF4-FFF2-40B4-BE49-F238E27FC236}">
                  <a16:creationId xmlns:a16="http://schemas.microsoft.com/office/drawing/2014/main" id="{5FDFA916-1104-42E7-A175-6A6222A80C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" y="1103"/>
              <a:ext cx="97" cy="2785"/>
              <a:chOff x="336" y="1103"/>
              <a:chExt cx="97" cy="2785"/>
            </a:xfrm>
          </p:grpSpPr>
          <p:sp useBgFill="1">
            <p:nvSpPr>
              <p:cNvPr id="1038" name="Rectangle 8">
                <a:extLst>
                  <a:ext uri="{FF2B5EF4-FFF2-40B4-BE49-F238E27FC236}">
                    <a16:creationId xmlns:a16="http://schemas.microsoft.com/office/drawing/2014/main" id="{BA3F09D3-5C0D-470E-8C2A-684C7C9D87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" y="1104"/>
                <a:ext cx="96" cy="2784"/>
              </a:xfrm>
              <a:prstGeom prst="rect">
                <a:avLst/>
              </a:prstGeom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39" name="Freeform 9">
                <a:extLst>
                  <a:ext uri="{FF2B5EF4-FFF2-40B4-BE49-F238E27FC236}">
                    <a16:creationId xmlns:a16="http://schemas.microsoft.com/office/drawing/2014/main" id="{59FF0C9B-6943-451A-9682-484167E535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" y="1103"/>
                <a:ext cx="97" cy="2785"/>
              </a:xfrm>
              <a:custGeom>
                <a:avLst/>
                <a:gdLst>
                  <a:gd name="T0" fmla="*/ 0 w 97"/>
                  <a:gd name="T1" fmla="*/ 2784 h 2785"/>
                  <a:gd name="T2" fmla="*/ 96 w 97"/>
                  <a:gd name="T3" fmla="*/ 2784 h 2785"/>
                  <a:gd name="T4" fmla="*/ 96 w 97"/>
                  <a:gd name="T5" fmla="*/ 0 h 278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7" h="2785">
                    <a:moveTo>
                      <a:pt x="0" y="2784"/>
                    </a:moveTo>
                    <a:lnTo>
                      <a:pt x="96" y="2784"/>
                    </a:lnTo>
                    <a:lnTo>
                      <a:pt x="96" y="0"/>
                    </a:lnTo>
                  </a:path>
                </a:pathLst>
              </a:custGeom>
              <a:noFill/>
              <a:ln w="12700" cap="rnd" cmpd="sng">
                <a:solidFill>
                  <a:srgbClr val="B2B2B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" name="Freeform 10">
                <a:extLst>
                  <a:ext uri="{FF2B5EF4-FFF2-40B4-BE49-F238E27FC236}">
                    <a16:creationId xmlns:a16="http://schemas.microsoft.com/office/drawing/2014/main" id="{C8821BD2-B657-41FC-B662-5846606F44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" y="1103"/>
                <a:ext cx="97" cy="2785"/>
              </a:xfrm>
              <a:custGeom>
                <a:avLst/>
                <a:gdLst>
                  <a:gd name="T0" fmla="*/ 0 w 97"/>
                  <a:gd name="T1" fmla="*/ 2784 h 2785"/>
                  <a:gd name="T2" fmla="*/ 0 w 97"/>
                  <a:gd name="T3" fmla="*/ 0 h 2785"/>
                  <a:gd name="T4" fmla="*/ 96 w 97"/>
                  <a:gd name="T5" fmla="*/ 0 h 278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7" h="2785">
                    <a:moveTo>
                      <a:pt x="0" y="2784"/>
                    </a:moveTo>
                    <a:lnTo>
                      <a:pt x="0" y="0"/>
                    </a:lnTo>
                    <a:lnTo>
                      <a:pt x="96" y="0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4" name="Group 11">
              <a:extLst>
                <a:ext uri="{FF2B5EF4-FFF2-40B4-BE49-F238E27FC236}">
                  <a16:creationId xmlns:a16="http://schemas.microsoft.com/office/drawing/2014/main" id="{5A38D6CE-BBE8-4B68-BBA3-12669EC48E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" y="192"/>
              <a:ext cx="193" cy="721"/>
              <a:chOff x="240" y="192"/>
              <a:chExt cx="193" cy="721"/>
            </a:xfrm>
          </p:grpSpPr>
          <p:sp>
            <p:nvSpPr>
              <p:cNvPr id="1035" name="Rectangle 12">
                <a:extLst>
                  <a:ext uri="{FF2B5EF4-FFF2-40B4-BE49-F238E27FC236}">
                    <a16:creationId xmlns:a16="http://schemas.microsoft.com/office/drawing/2014/main" id="{2ACA65B1-A8FD-4EFB-A698-09D0169986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" y="192"/>
                <a:ext cx="192" cy="720"/>
              </a:xfrm>
              <a:prstGeom prst="rect">
                <a:avLst/>
              </a:prstGeom>
              <a:solidFill>
                <a:srgbClr val="EAEAEA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36" name="Freeform 13">
                <a:extLst>
                  <a:ext uri="{FF2B5EF4-FFF2-40B4-BE49-F238E27FC236}">
                    <a16:creationId xmlns:a16="http://schemas.microsoft.com/office/drawing/2014/main" id="{DAA07388-B7F2-49BD-B25B-4CD9031407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" y="192"/>
                <a:ext cx="193" cy="721"/>
              </a:xfrm>
              <a:custGeom>
                <a:avLst/>
                <a:gdLst>
                  <a:gd name="T0" fmla="*/ 192 w 193"/>
                  <a:gd name="T1" fmla="*/ 0 h 721"/>
                  <a:gd name="T2" fmla="*/ 0 w 193"/>
                  <a:gd name="T3" fmla="*/ 0 h 721"/>
                  <a:gd name="T4" fmla="*/ 0 w 193"/>
                  <a:gd name="T5" fmla="*/ 720 h 72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3" h="721">
                    <a:moveTo>
                      <a:pt x="192" y="0"/>
                    </a:moveTo>
                    <a:lnTo>
                      <a:pt x="0" y="0"/>
                    </a:lnTo>
                    <a:lnTo>
                      <a:pt x="0" y="720"/>
                    </a:lnTo>
                  </a:path>
                </a:pathLst>
              </a:custGeom>
              <a:noFill/>
              <a:ln w="12700" cap="rnd" cmpd="sng">
                <a:solidFill>
                  <a:srgbClr val="B2B2B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" name="Freeform 14">
                <a:extLst>
                  <a:ext uri="{FF2B5EF4-FFF2-40B4-BE49-F238E27FC236}">
                    <a16:creationId xmlns:a16="http://schemas.microsoft.com/office/drawing/2014/main" id="{65E6D944-D4FB-4EA7-8422-2F9AC412BF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" y="192"/>
                <a:ext cx="193" cy="721"/>
              </a:xfrm>
              <a:custGeom>
                <a:avLst/>
                <a:gdLst>
                  <a:gd name="T0" fmla="*/ 192 w 193"/>
                  <a:gd name="T1" fmla="*/ 0 h 721"/>
                  <a:gd name="T2" fmla="*/ 192 w 193"/>
                  <a:gd name="T3" fmla="*/ 720 h 721"/>
                  <a:gd name="T4" fmla="*/ 0 w 193"/>
                  <a:gd name="T5" fmla="*/ 720 h 72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3" h="721">
                    <a:moveTo>
                      <a:pt x="192" y="0"/>
                    </a:moveTo>
                    <a:lnTo>
                      <a:pt x="192" y="720"/>
                    </a:lnTo>
                    <a:lnTo>
                      <a:pt x="0" y="720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27" name="Rectangle 15">
            <a:extLst>
              <a:ext uri="{FF2B5EF4-FFF2-40B4-BE49-F238E27FC236}">
                <a16:creationId xmlns:a16="http://schemas.microsoft.com/office/drawing/2014/main" id="{0C9C6B7E-2476-4AA8-BBD3-768D2FB3AD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42900"/>
            <a:ext cx="77724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16">
            <a:extLst>
              <a:ext uri="{FF2B5EF4-FFF2-40B4-BE49-F238E27FC236}">
                <a16:creationId xmlns:a16="http://schemas.microsoft.com/office/drawing/2014/main" id="{0E393515-10AE-4BAB-A92D-AE7ED1E810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7526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65" name="Rectangle 17">
            <a:extLst>
              <a:ext uri="{FF2B5EF4-FFF2-40B4-BE49-F238E27FC236}">
                <a16:creationId xmlns:a16="http://schemas.microsoft.com/office/drawing/2014/main" id="{C78D43E4-DE25-409F-8029-7E88FC08B58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323013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66" name="Rectangle 18">
            <a:extLst>
              <a:ext uri="{FF2B5EF4-FFF2-40B4-BE49-F238E27FC236}">
                <a16:creationId xmlns:a16="http://schemas.microsoft.com/office/drawing/2014/main" id="{33E48E5B-A0D7-45C7-8CDF-1855CDE1A0A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3013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67" name="Rectangle 19">
            <a:extLst>
              <a:ext uri="{FF2B5EF4-FFF2-40B4-BE49-F238E27FC236}">
                <a16:creationId xmlns:a16="http://schemas.microsoft.com/office/drawing/2014/main" id="{BEF141D3-8731-4B5E-9F74-E23F3F47C50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323013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1609B543-9EB6-4EF5-9BD8-D0DA71BAC5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Monotype Sorts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Monotype Sorts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nw.nl/science/assets/images/iraqi.jp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oshuaproject.net/peopctry.php?rop3=100925&amp;rog3=ML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wmf"/><Relationship Id="rId9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www.uwyo.edu/AG/PSISCI/GoatGras/wheat-go.gif&amp;imgrefurl=http://www.uwyo.edu/AG/PSISCI/GoatGras/goatgras.htm&amp;h=300&amp;w=400&amp;prev=/images%3Fq%3Dgo.gif%26start%3D320%26svnum%3D10%26hl%3Den%26lr%3D%26ie%3DUTF-8%26oe%3DUTF-8%26sa%3DN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This%20PowerPoint%20presentation%20is%20available%20along%20with%20related%20mathttp:/home.snu.edu/~hculbert/ppt.htm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19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6.wmf"/><Relationship Id="rId17" Type="http://schemas.openxmlformats.org/officeDocument/2006/relationships/oleObject" Target="../embeddings/oleObject9.bin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8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1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1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5225CB7D-6E01-4CB1-A25E-7DA78A4EB6A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36613" y="2133600"/>
            <a:ext cx="7772400" cy="1447800"/>
          </a:xfrm>
        </p:spPr>
        <p:txBody>
          <a:bodyPr/>
          <a:lstStyle/>
          <a:p>
            <a:r>
              <a:rPr lang="en-US" altLang="en-US" sz="4800"/>
              <a:t>Top 20 </a:t>
            </a:r>
            <a:br>
              <a:rPr lang="en-US" altLang="en-US" sz="4800"/>
            </a:br>
            <a:r>
              <a:rPr lang="en-US" altLang="en-US" sz="4800"/>
              <a:t>Unreached People Groups </a:t>
            </a:r>
            <a:endParaRPr lang="en-US" alt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68309977-F996-4F18-8F50-632FDE702EA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62000" y="5257800"/>
            <a:ext cx="7772400" cy="838200"/>
          </a:xfrm>
        </p:spPr>
        <p:txBody>
          <a:bodyPr/>
          <a:lstStyle/>
          <a:p>
            <a:pPr algn="l"/>
            <a:r>
              <a:rPr lang="en-US" altLang="en-US" sz="1800"/>
              <a:t>Adapted from a presentation by Doug Lucas at Heartland MissionFest, Tulsa, OK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3EDEE9E7-DF50-40B5-A466-CAAC0234A2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#19 </a:t>
            </a:r>
            <a:r>
              <a:rPr lang="en-US" altLang="en-US">
                <a:solidFill>
                  <a:schemeClr val="tx1"/>
                </a:solidFill>
              </a:rPr>
              <a:t>Shuwa Arabs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89365F91-19FD-40E6-A88A-AF13EC2627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1.5 to 2 million Sunni Muslims living mainly in central Chad (Africa)</a:t>
            </a:r>
          </a:p>
          <a:p>
            <a:r>
              <a:rPr lang="en-US" altLang="en-US"/>
              <a:t>Comprise one-third of the population of Chad</a:t>
            </a:r>
          </a:p>
          <a:p>
            <a:r>
              <a:rPr lang="en-US" altLang="en-US"/>
              <a:t>Less than 10 known believers among them</a:t>
            </a:r>
          </a:p>
          <a:p>
            <a:r>
              <a:rPr lang="en-US" altLang="en-US"/>
              <a:t>Only one missionary family working among them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6ECA9BB0-9F01-4F3E-AFFC-73D7971B55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#18 Baloch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F7D38C0E-A7FC-4B73-883B-E377A48FC0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6 million speakers</a:t>
            </a:r>
          </a:p>
          <a:p>
            <a:r>
              <a:rPr lang="en-US" altLang="en-US"/>
              <a:t>Iran and Pakistan (Balochistan)</a:t>
            </a:r>
          </a:p>
          <a:p>
            <a:r>
              <a:rPr lang="en-US" altLang="en-US"/>
              <a:t>About 100 scattered believers among them</a:t>
            </a:r>
          </a:p>
          <a:p>
            <a:r>
              <a:rPr lang="en-US" altLang="en-US"/>
              <a:t>6 missionary couples are working among them</a:t>
            </a:r>
          </a:p>
          <a:p>
            <a:r>
              <a:rPr lang="en-US" altLang="en-US"/>
              <a:t>No established and continuing Christian fellowship</a:t>
            </a:r>
          </a:p>
        </p:txBody>
      </p:sp>
      <p:pic>
        <p:nvPicPr>
          <p:cNvPr id="25604" name="Picture 6">
            <a:extLst>
              <a:ext uri="{FF2B5EF4-FFF2-40B4-BE49-F238E27FC236}">
                <a16:creationId xmlns:a16="http://schemas.microsoft.com/office/drawing/2014/main" id="{489A3397-60D8-432B-8679-C6AC7D443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81000"/>
            <a:ext cx="2819400" cy="192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>
            <a:extLst>
              <a:ext uri="{FF2B5EF4-FFF2-40B4-BE49-F238E27FC236}">
                <a16:creationId xmlns:a16="http://schemas.microsoft.com/office/drawing/2014/main" id="{093C4E6A-3106-44B0-B890-C4C3079A7F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#17 Bengali</a:t>
            </a:r>
          </a:p>
        </p:txBody>
      </p:sp>
      <p:sp>
        <p:nvSpPr>
          <p:cNvPr id="27651" name="Rectangle 7">
            <a:extLst>
              <a:ext uri="{FF2B5EF4-FFF2-40B4-BE49-F238E27FC236}">
                <a16:creationId xmlns:a16="http://schemas.microsoft.com/office/drawing/2014/main" id="{73F285DE-7E77-4865-AC2B-62F4856849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7772400" cy="4495800"/>
          </a:xfrm>
        </p:spPr>
        <p:txBody>
          <a:bodyPr/>
          <a:lstStyle/>
          <a:p>
            <a:r>
              <a:rPr lang="en-US" altLang="en-US"/>
              <a:t>Nearly 200,000,000 in </a:t>
            </a:r>
          </a:p>
          <a:p>
            <a:pPr>
              <a:buFont typeface="Monotype Sorts" pitchFamily="2" charset="2"/>
              <a:buNone/>
            </a:pPr>
            <a:r>
              <a:rPr lang="en-US" altLang="en-US"/>
              <a:t>   Bangladesh and the Indian state of West Bengal </a:t>
            </a:r>
          </a:p>
          <a:p>
            <a:r>
              <a:rPr lang="en-US" altLang="en-US"/>
              <a:t>6th largest people group in the world</a:t>
            </a:r>
          </a:p>
          <a:p>
            <a:r>
              <a:rPr lang="en-US" altLang="en-US"/>
              <a:t>One of largest Muslim people groups </a:t>
            </a:r>
          </a:p>
          <a:p>
            <a:r>
              <a:rPr lang="en-US" altLang="en-US"/>
              <a:t>Seemingly always suffering.  </a:t>
            </a:r>
          </a:p>
          <a:p>
            <a:r>
              <a:rPr lang="en-US" altLang="en-US"/>
              <a:t>The largest, least evangelized people group in the world.</a:t>
            </a:r>
          </a:p>
        </p:txBody>
      </p:sp>
      <p:pic>
        <p:nvPicPr>
          <p:cNvPr id="27652" name="Picture 5">
            <a:extLst>
              <a:ext uri="{FF2B5EF4-FFF2-40B4-BE49-F238E27FC236}">
                <a16:creationId xmlns:a16="http://schemas.microsoft.com/office/drawing/2014/main" id="{19B4E1CA-2C4A-4926-9016-E179F0D59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04800"/>
            <a:ext cx="2438400" cy="182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>
            <a:extLst>
              <a:ext uri="{FF2B5EF4-FFF2-40B4-BE49-F238E27FC236}">
                <a16:creationId xmlns:a16="http://schemas.microsoft.com/office/drawing/2014/main" id="{B85C3C89-EB08-48F3-9718-FD5A7AE45E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#16: Gujarati</a:t>
            </a:r>
          </a:p>
        </p:txBody>
      </p:sp>
      <p:sp>
        <p:nvSpPr>
          <p:cNvPr id="29699" name="Rectangle 7">
            <a:extLst>
              <a:ext uri="{FF2B5EF4-FFF2-40B4-BE49-F238E27FC236}">
                <a16:creationId xmlns:a16="http://schemas.microsoft.com/office/drawing/2014/main" id="{28976709-0476-4BE7-B0E9-D92FADEBC2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Population: 45 million (mostly in western India)</a:t>
            </a:r>
          </a:p>
          <a:p>
            <a:r>
              <a:rPr lang="en-US" altLang="en-US"/>
              <a:t>Less than one-half of 1% are Christian</a:t>
            </a:r>
          </a:p>
          <a:p>
            <a:r>
              <a:rPr lang="en-US" altLang="en-US"/>
              <a:t>7th largest language group on earth (spoken by 100 million people)</a:t>
            </a:r>
          </a:p>
          <a:p>
            <a:r>
              <a:rPr lang="en-US" altLang="en-US"/>
              <a:t>Only 1 adopting church</a:t>
            </a:r>
          </a:p>
        </p:txBody>
      </p:sp>
      <p:pic>
        <p:nvPicPr>
          <p:cNvPr id="29700" name="Picture 5">
            <a:extLst>
              <a:ext uri="{FF2B5EF4-FFF2-40B4-BE49-F238E27FC236}">
                <a16:creationId xmlns:a16="http://schemas.microsoft.com/office/drawing/2014/main" id="{C7FB4877-695C-40AB-9B55-178E87D56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50" y="4537075"/>
            <a:ext cx="222885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>
            <a:extLst>
              <a:ext uri="{FF2B5EF4-FFF2-40B4-BE49-F238E27FC236}">
                <a16:creationId xmlns:a16="http://schemas.microsoft.com/office/drawing/2014/main" id="{2411E8C6-3042-4EBD-9F3D-DDF1961D7C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#15: Wolof</a:t>
            </a:r>
          </a:p>
        </p:txBody>
      </p:sp>
      <p:sp>
        <p:nvSpPr>
          <p:cNvPr id="31747" name="Rectangle 7">
            <a:extLst>
              <a:ext uri="{FF2B5EF4-FFF2-40B4-BE49-F238E27FC236}">
                <a16:creationId xmlns:a16="http://schemas.microsoft.com/office/drawing/2014/main" id="{A4A1772B-644B-4658-8CF2-9CCEA9EAAF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3 million</a:t>
            </a:r>
          </a:p>
          <a:p>
            <a:r>
              <a:rPr lang="en-US" altLang="en-US"/>
              <a:t>Very influential group in Senegal</a:t>
            </a:r>
          </a:p>
          <a:p>
            <a:r>
              <a:rPr lang="en-US" altLang="en-US"/>
              <a:t>Follow Muslim-African religions</a:t>
            </a:r>
          </a:p>
          <a:p>
            <a:r>
              <a:rPr lang="en-US" altLang="en-US"/>
              <a:t>Only 10-40 known believers worldwide</a:t>
            </a:r>
          </a:p>
          <a:p>
            <a:r>
              <a:rPr lang="en-US" altLang="en-US"/>
              <a:t>No known Wolof Christian fellowship anywhere in the world. </a:t>
            </a:r>
          </a:p>
        </p:txBody>
      </p:sp>
      <p:pic>
        <p:nvPicPr>
          <p:cNvPr id="31748" name="Picture 5">
            <a:extLst>
              <a:ext uri="{FF2B5EF4-FFF2-40B4-BE49-F238E27FC236}">
                <a16:creationId xmlns:a16="http://schemas.microsoft.com/office/drawing/2014/main" id="{557128EF-7555-4055-95D6-6FF6BE85D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0" y="533400"/>
            <a:ext cx="2533650" cy="172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>
            <a:extLst>
              <a:ext uri="{FF2B5EF4-FFF2-40B4-BE49-F238E27FC236}">
                <a16:creationId xmlns:a16="http://schemas.microsoft.com/office/drawing/2014/main" id="{5EF40442-66DA-41A9-84D4-7BD45C1BD6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#14: Turkmen</a:t>
            </a:r>
          </a:p>
        </p:txBody>
      </p:sp>
      <p:sp>
        <p:nvSpPr>
          <p:cNvPr id="33795" name="Rectangle 7">
            <a:extLst>
              <a:ext uri="{FF2B5EF4-FFF2-40B4-BE49-F238E27FC236}">
                <a16:creationId xmlns:a16="http://schemas.microsoft.com/office/drawing/2014/main" id="{B651BDE2-E444-4478-A12D-DE2B825C07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Location: Afghanistan</a:t>
            </a:r>
          </a:p>
          <a:p>
            <a:r>
              <a:rPr lang="en-US" altLang="en-US"/>
              <a:t>Population: 1 million</a:t>
            </a:r>
          </a:p>
          <a:p>
            <a:r>
              <a:rPr lang="en-US" altLang="en-US"/>
              <a:t>Nomads by history; refugees by war</a:t>
            </a:r>
          </a:p>
          <a:p>
            <a:r>
              <a:rPr lang="en-US" altLang="en-US"/>
              <a:t>Muslim in religion</a:t>
            </a:r>
          </a:p>
          <a:p>
            <a:endParaRPr lang="en-US" altLang="en-US"/>
          </a:p>
        </p:txBody>
      </p:sp>
      <p:pic>
        <p:nvPicPr>
          <p:cNvPr id="33796" name="Picture 5">
            <a:extLst>
              <a:ext uri="{FF2B5EF4-FFF2-40B4-BE49-F238E27FC236}">
                <a16:creationId xmlns:a16="http://schemas.microsoft.com/office/drawing/2014/main" id="{52727F9B-1928-43DF-94CD-E97D077F1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76"/>
          <a:stretch>
            <a:fillRect/>
          </a:stretch>
        </p:blipFill>
        <p:spPr bwMode="auto">
          <a:xfrm>
            <a:off x="6553200" y="3810000"/>
            <a:ext cx="170497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FAD43027-5B80-4009-89A2-C435567EB0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#13: Iraqi Arabs</a:t>
            </a:r>
          </a:p>
        </p:txBody>
      </p:sp>
      <p:sp>
        <p:nvSpPr>
          <p:cNvPr id="35843" name="Rectangle 8">
            <a:extLst>
              <a:ext uri="{FF2B5EF4-FFF2-40B4-BE49-F238E27FC236}">
                <a16:creationId xmlns:a16="http://schemas.microsoft.com/office/drawing/2014/main" id="{4F738A70-A7B7-41B7-8513-81358530D0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19400" y="1752600"/>
            <a:ext cx="5791200" cy="4114800"/>
          </a:xfrm>
        </p:spPr>
        <p:txBody>
          <a:bodyPr/>
          <a:lstStyle/>
          <a:p>
            <a:r>
              <a:rPr lang="en-US" altLang="en-US"/>
              <a:t>17-18 million </a:t>
            </a:r>
          </a:p>
          <a:p>
            <a:r>
              <a:rPr lang="en-US" altLang="en-US"/>
              <a:t>One of the most misunderstood and hated groups on earth</a:t>
            </a:r>
          </a:p>
        </p:txBody>
      </p:sp>
      <p:pic>
        <p:nvPicPr>
          <p:cNvPr id="35844" name="Picture 6">
            <a:hlinkClick r:id="rId3"/>
            <a:extLst>
              <a:ext uri="{FF2B5EF4-FFF2-40B4-BE49-F238E27FC236}">
                <a16:creationId xmlns:a16="http://schemas.microsoft.com/office/drawing/2014/main" id="{EBBBFBC4-1B83-44C9-B7E2-B470B381E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1905000"/>
            <a:ext cx="13906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>
            <a:extLst>
              <a:ext uri="{FF2B5EF4-FFF2-40B4-BE49-F238E27FC236}">
                <a16:creationId xmlns:a16="http://schemas.microsoft.com/office/drawing/2014/main" id="{BCA42B2B-763B-4143-BBD2-66D9FC313E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#12: Luri of Iran</a:t>
            </a:r>
          </a:p>
        </p:txBody>
      </p:sp>
      <p:sp>
        <p:nvSpPr>
          <p:cNvPr id="37891" name="Rectangle 7">
            <a:extLst>
              <a:ext uri="{FF2B5EF4-FFF2-40B4-BE49-F238E27FC236}">
                <a16:creationId xmlns:a16="http://schemas.microsoft.com/office/drawing/2014/main" id="{F93B443A-E93A-442A-AFB1-59511239D0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Hostile to outsiders</a:t>
            </a:r>
          </a:p>
          <a:p>
            <a:r>
              <a:rPr lang="en-US" altLang="en-US"/>
              <a:t> Turkic, semi-nomadic, and therefore a minority group that is elusive and very inaccessible.</a:t>
            </a:r>
          </a:p>
        </p:txBody>
      </p:sp>
      <p:pic>
        <p:nvPicPr>
          <p:cNvPr id="37892" name="Picture 5">
            <a:extLst>
              <a:ext uri="{FF2B5EF4-FFF2-40B4-BE49-F238E27FC236}">
                <a16:creationId xmlns:a16="http://schemas.microsoft.com/office/drawing/2014/main" id="{19EED0BB-E008-4445-A00C-8876DCEED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210050"/>
            <a:ext cx="289560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>
            <a:extLst>
              <a:ext uri="{FF2B5EF4-FFF2-40B4-BE49-F238E27FC236}">
                <a16:creationId xmlns:a16="http://schemas.microsoft.com/office/drawing/2014/main" id="{DFF45267-56C5-4275-9869-1FCBE787CD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#11: Indonesian Groups</a:t>
            </a:r>
          </a:p>
        </p:txBody>
      </p:sp>
      <p:sp>
        <p:nvSpPr>
          <p:cNvPr id="39939" name="Rectangle 6">
            <a:extLst>
              <a:ext uri="{FF2B5EF4-FFF2-40B4-BE49-F238E27FC236}">
                <a16:creationId xmlns:a16="http://schemas.microsoft.com/office/drawing/2014/main" id="{4C5AD3F4-A135-4A2E-8C0E-87BAE4EAED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Staunchly Muslim people group </a:t>
            </a:r>
          </a:p>
          <a:p>
            <a:pPr>
              <a:lnSpc>
                <a:spcPct val="90000"/>
              </a:lnSpc>
            </a:pPr>
            <a:r>
              <a:rPr lang="en-US" altLang="en-US"/>
              <a:t>Population of 8 million</a:t>
            </a:r>
          </a:p>
          <a:p>
            <a:pPr>
              <a:lnSpc>
                <a:spcPct val="90000"/>
              </a:lnSpc>
            </a:pPr>
            <a:r>
              <a:rPr lang="en-US" altLang="en-US"/>
              <a:t>4th largest ethnic group in Indonesia</a:t>
            </a:r>
          </a:p>
          <a:p>
            <a:pPr>
              <a:lnSpc>
                <a:spcPct val="90000"/>
              </a:lnSpc>
            </a:pPr>
            <a:r>
              <a:rPr lang="en-US" altLang="en-US"/>
              <a:t>Homeland: Sumatra, "least evanglized island in the world" </a:t>
            </a:r>
          </a:p>
          <a:p>
            <a:pPr>
              <a:lnSpc>
                <a:spcPct val="90000"/>
              </a:lnSpc>
            </a:pPr>
            <a:r>
              <a:rPr lang="en-US" altLang="en-US"/>
              <a:t>According to Patrick Johnstone, “the most strategic unreached people in the Indo-Malay world.”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9">
            <a:extLst>
              <a:ext uri="{FF2B5EF4-FFF2-40B4-BE49-F238E27FC236}">
                <a16:creationId xmlns:a16="http://schemas.microsoft.com/office/drawing/2014/main" id="{5C764774-3F4E-4860-B05A-77D9B79800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#10: Bambara</a:t>
            </a:r>
          </a:p>
        </p:txBody>
      </p:sp>
      <p:sp>
        <p:nvSpPr>
          <p:cNvPr id="41987" name="Rectangle 10">
            <a:extLst>
              <a:ext uri="{FF2B5EF4-FFF2-40B4-BE49-F238E27FC236}">
                <a16:creationId xmlns:a16="http://schemas.microsoft.com/office/drawing/2014/main" id="{7B7CE57C-86DB-4E01-8602-9E2BA58759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3.9 million people in Burkina Faso, Cote d'Ivoire, Gambia, Guinea, Mali, Mauritania, Senegal </a:t>
            </a:r>
          </a:p>
          <a:p>
            <a:r>
              <a:rPr lang="en-US" altLang="en-US"/>
              <a:t>Muslim and ethnic religions</a:t>
            </a:r>
          </a:p>
          <a:p>
            <a:r>
              <a:rPr lang="en-US" altLang="en-US"/>
              <a:t>4% Christian</a:t>
            </a:r>
          </a:p>
          <a:p>
            <a:r>
              <a:rPr lang="en-US" altLang="en-US"/>
              <a:t>About half never heard the gospel</a:t>
            </a:r>
          </a:p>
        </p:txBody>
      </p:sp>
      <p:pic>
        <p:nvPicPr>
          <p:cNvPr id="41988" name="Picture 2053">
            <a:hlinkClick r:id="rId3" tooltip="Click for a full profile of the Bambara of Mali"/>
            <a:extLst>
              <a:ext uri="{FF2B5EF4-FFF2-40B4-BE49-F238E27FC236}">
                <a16:creationId xmlns:a16="http://schemas.microsoft.com/office/drawing/2014/main" id="{F2374127-70F5-4630-BD5A-5625B3C3C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352800"/>
            <a:ext cx="13335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09E05B08-F9F7-4E80-A146-66CEA6A231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1) Geographical challenge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C5E730EF-4DDE-4288-8CBD-7126C1358A4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-76200" y="2133600"/>
            <a:ext cx="4953000" cy="4191000"/>
          </a:xfrm>
        </p:spPr>
        <p:txBody>
          <a:bodyPr/>
          <a:lstStyle/>
          <a:p>
            <a:pPr lvl="1"/>
            <a:r>
              <a:rPr lang="en-US" altLang="en-US"/>
              <a:t>The 10/40 Window contains: </a:t>
            </a:r>
          </a:p>
          <a:p>
            <a:pPr lvl="2"/>
            <a:r>
              <a:rPr lang="en-US" altLang="en-US"/>
              <a:t>35% of global land mass</a:t>
            </a:r>
          </a:p>
          <a:p>
            <a:pPr lvl="2"/>
            <a:r>
              <a:rPr lang="en-US" altLang="en-US"/>
              <a:t>65% of world population</a:t>
            </a:r>
          </a:p>
          <a:p>
            <a:pPr lvl="2"/>
            <a:r>
              <a:rPr lang="en-US" altLang="en-US"/>
              <a:t>95% of those who have never heard the gospel</a:t>
            </a:r>
          </a:p>
          <a:p>
            <a:pPr lvl="2"/>
            <a:r>
              <a:rPr lang="en-US" altLang="en-US"/>
              <a:t>90% of world’s poorest people</a:t>
            </a:r>
          </a:p>
          <a:p>
            <a:endParaRPr lang="en-US" altLang="en-US" sz="2800"/>
          </a:p>
        </p:txBody>
      </p:sp>
      <p:pic>
        <p:nvPicPr>
          <p:cNvPr id="7172" name="Picture 18" descr="world map, 10/40 window map where unreached peoples live">
            <a:extLst>
              <a:ext uri="{FF2B5EF4-FFF2-40B4-BE49-F238E27FC236}">
                <a16:creationId xmlns:a16="http://schemas.microsoft.com/office/drawing/2014/main" id="{74783990-D6F2-4EBD-8FCB-F7379C5AC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362200"/>
            <a:ext cx="4321175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5">
            <a:extLst>
              <a:ext uri="{FF2B5EF4-FFF2-40B4-BE49-F238E27FC236}">
                <a16:creationId xmlns:a16="http://schemas.microsoft.com/office/drawing/2014/main" id="{F07C5FB9-1CA6-44C1-9419-7684ADC591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#9: Southern Shilha Berbers </a:t>
            </a:r>
            <a:br>
              <a:rPr lang="en-US" altLang="en-US"/>
            </a:br>
            <a:r>
              <a:rPr lang="en-US" altLang="en-US"/>
              <a:t>of Morocco</a:t>
            </a:r>
          </a:p>
        </p:txBody>
      </p:sp>
      <p:sp>
        <p:nvSpPr>
          <p:cNvPr id="44035" name="Rectangle 6">
            <a:extLst>
              <a:ext uri="{FF2B5EF4-FFF2-40B4-BE49-F238E27FC236}">
                <a16:creationId xmlns:a16="http://schemas.microsoft.com/office/drawing/2014/main" id="{D6690DD8-5E9D-485B-83D5-C628A96239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Population: 3 million</a:t>
            </a:r>
          </a:p>
          <a:p>
            <a:r>
              <a:rPr lang="en-US" altLang="en-US"/>
              <a:t>Muslim</a:t>
            </a:r>
          </a:p>
          <a:p>
            <a:r>
              <a:rPr lang="en-US" altLang="en-US"/>
              <a:t>One of largest unreached groups</a:t>
            </a:r>
          </a:p>
          <a:p>
            <a:r>
              <a:rPr lang="en-US" altLang="en-US"/>
              <a:t>No church gatherings meeting in native tongue</a:t>
            </a:r>
          </a:p>
          <a:p>
            <a:r>
              <a:rPr lang="en-US" altLang="en-US"/>
              <a:t>Only handful of missionaries speak their language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26">
            <a:extLst>
              <a:ext uri="{FF2B5EF4-FFF2-40B4-BE49-F238E27FC236}">
                <a16:creationId xmlns:a16="http://schemas.microsoft.com/office/drawing/2014/main" id="{536F51A7-A7D7-49B6-9748-3424BED5F7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#8: </a:t>
            </a:r>
            <a:r>
              <a:rPr lang="en-US" altLang="en-US">
                <a:solidFill>
                  <a:schemeClr val="tx1"/>
                </a:solidFill>
              </a:rPr>
              <a:t>Kazaks in China</a:t>
            </a:r>
          </a:p>
        </p:txBody>
      </p:sp>
      <p:sp>
        <p:nvSpPr>
          <p:cNvPr id="46083" name="Rectangle 1027">
            <a:extLst>
              <a:ext uri="{FF2B5EF4-FFF2-40B4-BE49-F238E27FC236}">
                <a16:creationId xmlns:a16="http://schemas.microsoft.com/office/drawing/2014/main" id="{4CB6287B-9C4E-4A7F-B6F0-543F6C5D3A7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752600"/>
            <a:ext cx="7772400" cy="4114800"/>
          </a:xfrm>
        </p:spPr>
        <p:txBody>
          <a:bodyPr/>
          <a:lstStyle/>
          <a:p>
            <a:r>
              <a:rPr lang="en-US" altLang="en-US"/>
              <a:t>1.1 million </a:t>
            </a:r>
          </a:p>
          <a:p>
            <a:r>
              <a:rPr lang="en-US" altLang="en-US"/>
              <a:t>Nominally Muslim </a:t>
            </a:r>
          </a:p>
          <a:p>
            <a:r>
              <a:rPr lang="en-US" altLang="en-US"/>
              <a:t>Very few have ever heard the Gospel</a:t>
            </a:r>
          </a:p>
          <a:p>
            <a:r>
              <a:rPr lang="en-US" altLang="en-US"/>
              <a:t>Only a handful have come to believe in Christ.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26">
            <a:extLst>
              <a:ext uri="{FF2B5EF4-FFF2-40B4-BE49-F238E27FC236}">
                <a16:creationId xmlns:a16="http://schemas.microsoft.com/office/drawing/2014/main" id="{18D6DB9B-4318-446B-A341-AD5D411CC8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#7: </a:t>
            </a:r>
            <a:r>
              <a:rPr lang="en-US" altLang="en-US">
                <a:solidFill>
                  <a:schemeClr val="tx1"/>
                </a:solidFill>
              </a:rPr>
              <a:t>Tajakant Bedouins of Algeria</a:t>
            </a:r>
          </a:p>
        </p:txBody>
      </p:sp>
      <p:sp>
        <p:nvSpPr>
          <p:cNvPr id="48131" name="Rectangle 1027">
            <a:extLst>
              <a:ext uri="{FF2B5EF4-FFF2-40B4-BE49-F238E27FC236}">
                <a16:creationId xmlns:a16="http://schemas.microsoft.com/office/drawing/2014/main" id="{5AA16326-56E8-4309-BDA2-6CCA8115B4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5105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Remote</a:t>
            </a:r>
          </a:p>
          <a:p>
            <a:pPr>
              <a:lnSpc>
                <a:spcPct val="90000"/>
              </a:lnSpc>
            </a:pPr>
            <a:r>
              <a:rPr lang="en-US" altLang="en-US"/>
              <a:t>Resources lacking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No Scripture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No Christian recordings</a:t>
            </a:r>
          </a:p>
          <a:p>
            <a:pPr>
              <a:lnSpc>
                <a:spcPct val="90000"/>
              </a:lnSpc>
            </a:pPr>
            <a:r>
              <a:rPr lang="en-US" altLang="en-US"/>
              <a:t>No “tent-maker” missionaries working among them</a:t>
            </a:r>
          </a:p>
          <a:p>
            <a:pPr>
              <a:lnSpc>
                <a:spcPct val="90000"/>
              </a:lnSpc>
            </a:pPr>
            <a:r>
              <a:rPr lang="en-US" altLang="en-US"/>
              <a:t>No known believers</a:t>
            </a:r>
          </a:p>
        </p:txBody>
      </p:sp>
      <p:pic>
        <p:nvPicPr>
          <p:cNvPr id="48132" name="Picture 1031">
            <a:extLst>
              <a:ext uri="{FF2B5EF4-FFF2-40B4-BE49-F238E27FC236}">
                <a16:creationId xmlns:a16="http://schemas.microsoft.com/office/drawing/2014/main" id="{EFB2F2E8-1EC5-4309-9D60-FCFE1EA32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043113"/>
            <a:ext cx="1795463" cy="321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A7443339-7507-4A48-B831-6FC65B5FD2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#6: Danakil of the Horn of Africa</a:t>
            </a:r>
            <a:br>
              <a:rPr lang="en-US" altLang="en-US"/>
            </a:br>
            <a:r>
              <a:rPr lang="en-US" altLang="en-US"/>
              <a:t>(Afar)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4351CADB-EDB3-46A1-9CA3-3DB7BFBF7B6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752600"/>
            <a:ext cx="4267200" cy="4267200"/>
          </a:xfrm>
        </p:spPr>
        <p:txBody>
          <a:bodyPr/>
          <a:lstStyle/>
          <a:p>
            <a:r>
              <a:rPr lang="en-US" altLang="en-US"/>
              <a:t>1.6 million scattered across 3 countries</a:t>
            </a:r>
          </a:p>
          <a:p>
            <a:r>
              <a:rPr lang="en-US" altLang="en-US"/>
              <a:t>3 organizations working among them </a:t>
            </a:r>
          </a:p>
        </p:txBody>
      </p:sp>
      <p:pic>
        <p:nvPicPr>
          <p:cNvPr id="50180" name="Picture 6">
            <a:extLst>
              <a:ext uri="{FF2B5EF4-FFF2-40B4-BE49-F238E27FC236}">
                <a16:creationId xmlns:a16="http://schemas.microsoft.com/office/drawing/2014/main" id="{5C5982D8-FF5C-4D4B-9715-C7AB80322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81200"/>
            <a:ext cx="3048000" cy="203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1">
            <a:extLst>
              <a:ext uri="{FF2B5EF4-FFF2-40B4-BE49-F238E27FC236}">
                <a16:creationId xmlns:a16="http://schemas.microsoft.com/office/drawing/2014/main" id="{57160D7F-A94D-4B2F-9A8F-8CFD4B06E0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#5: Maldives</a:t>
            </a:r>
          </a:p>
        </p:txBody>
      </p:sp>
      <p:sp>
        <p:nvSpPr>
          <p:cNvPr id="52227" name="Rectangle 22">
            <a:extLst>
              <a:ext uri="{FF2B5EF4-FFF2-40B4-BE49-F238E27FC236}">
                <a16:creationId xmlns:a16="http://schemas.microsoft.com/office/drawing/2014/main" id="{12CF605D-6305-49C6-A182-22FE16487C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  <a:p>
            <a:endParaRPr lang="en-US" altLang="en-US"/>
          </a:p>
        </p:txBody>
      </p:sp>
      <p:sp>
        <p:nvSpPr>
          <p:cNvPr id="52228" name="Rectangle 6">
            <a:extLst>
              <a:ext uri="{FF2B5EF4-FFF2-40B4-BE49-F238E27FC236}">
                <a16:creationId xmlns:a16="http://schemas.microsoft.com/office/drawing/2014/main" id="{FF2619A1-8D7B-4535-9E7E-553BC868A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209800"/>
            <a:ext cx="76962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Small country with small population</a:t>
            </a:r>
          </a:p>
          <a:p>
            <a:r>
              <a:rPr lang="en-US" altLang="en-US"/>
              <a:t>99.9% Muslim</a:t>
            </a:r>
          </a:p>
          <a:p>
            <a:r>
              <a:rPr lang="en-US" altLang="en-US"/>
              <a:t>Christian activity is expressly forbidden</a:t>
            </a:r>
          </a:p>
          <a:p>
            <a:r>
              <a:rPr lang="en-US" altLang="en-US"/>
              <a:t>No Bible in their language, Divehi</a:t>
            </a:r>
          </a:p>
          <a:p>
            <a:r>
              <a:rPr lang="en-US" altLang="en-US"/>
              <a:t>50 or so believers in a country of 270,000</a:t>
            </a:r>
          </a:p>
        </p:txBody>
      </p:sp>
      <p:pic>
        <p:nvPicPr>
          <p:cNvPr id="52229" name="Picture 7">
            <a:extLst>
              <a:ext uri="{FF2B5EF4-FFF2-40B4-BE49-F238E27FC236}">
                <a16:creationId xmlns:a16="http://schemas.microsoft.com/office/drawing/2014/main" id="{76370AAE-6288-47F8-AF1A-B83B37FFC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33400"/>
            <a:ext cx="1752600" cy="134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30" name="Picture 8">
            <a:extLst>
              <a:ext uri="{FF2B5EF4-FFF2-40B4-BE49-F238E27FC236}">
                <a16:creationId xmlns:a16="http://schemas.microsoft.com/office/drawing/2014/main" id="{918ECA9E-20C9-411C-98C7-71F2B4432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33400"/>
            <a:ext cx="1981200" cy="134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0FF33870-444F-4896-BF9D-3CA7498BE3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#4: </a:t>
            </a:r>
            <a:r>
              <a:rPr lang="en-US" altLang="en-US">
                <a:solidFill>
                  <a:schemeClr val="tx1"/>
                </a:solidFill>
              </a:rPr>
              <a:t>Hazara of Afghanistan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887F0E8C-E621-41D6-A5E1-E655F691D7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5410200" cy="4114800"/>
          </a:xfrm>
        </p:spPr>
        <p:txBody>
          <a:bodyPr/>
          <a:lstStyle/>
          <a:p>
            <a:r>
              <a:rPr lang="en-US" altLang="en-US"/>
              <a:t>Population: 2 million </a:t>
            </a:r>
          </a:p>
          <a:p>
            <a:r>
              <a:rPr lang="en-US" altLang="en-US"/>
              <a:t>100% Muslim</a:t>
            </a:r>
          </a:p>
          <a:p>
            <a:r>
              <a:rPr lang="en-US" altLang="en-US"/>
              <a:t>Make up 20% of Afghanistan</a:t>
            </a:r>
          </a:p>
          <a:p>
            <a:r>
              <a:rPr lang="en-US" altLang="en-US"/>
              <a:t>No scripture, but there are radio broadcasts</a:t>
            </a:r>
          </a:p>
        </p:txBody>
      </p:sp>
      <p:pic>
        <p:nvPicPr>
          <p:cNvPr id="54276" name="Picture 4">
            <a:extLst>
              <a:ext uri="{FF2B5EF4-FFF2-40B4-BE49-F238E27FC236}">
                <a16:creationId xmlns:a16="http://schemas.microsoft.com/office/drawing/2014/main" id="{4DF7613E-5477-4141-90E8-D8C75434FE55}"/>
              </a:ext>
            </a:extLst>
          </p:cNvPr>
          <p:cNvPicPr>
            <a:picLocks noChangeAspect="1" noChangeArrowheads="1"/>
          </p:cNvPicPr>
          <p:nvPr>
            <p:ph type="clipArt"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59"/>
          <a:stretch>
            <a:fillRect/>
          </a:stretch>
        </p:blipFill>
        <p:spPr>
          <a:xfrm>
            <a:off x="6248400" y="1828800"/>
            <a:ext cx="2481263" cy="304800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93AB3130-4EB4-4540-BA64-C9BD7E6A71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#3: Muslims of Bosnia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E88FD873-C640-4175-A858-5885B0B304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4953000" cy="4114800"/>
          </a:xfrm>
        </p:spPr>
        <p:txBody>
          <a:bodyPr/>
          <a:lstStyle/>
          <a:p>
            <a:r>
              <a:rPr lang="en-US" altLang="en-US"/>
              <a:t>1.3 Million Muslims</a:t>
            </a:r>
          </a:p>
          <a:p>
            <a:r>
              <a:rPr lang="en-US" altLang="en-US"/>
              <a:t>Victims of war, injustice, ethnic cleansing</a:t>
            </a:r>
          </a:p>
          <a:p>
            <a:pPr lvl="1"/>
            <a:r>
              <a:rPr lang="en-US" altLang="en-US"/>
              <a:t>200,000 dead</a:t>
            </a:r>
          </a:p>
          <a:p>
            <a:pPr lvl="1"/>
            <a:r>
              <a:rPr lang="en-US" altLang="en-US"/>
              <a:t>100,000 were children</a:t>
            </a:r>
          </a:p>
          <a:p>
            <a:r>
              <a:rPr lang="en-US" altLang="en-US"/>
              <a:t>Little or no hope</a:t>
            </a:r>
          </a:p>
          <a:p>
            <a:r>
              <a:rPr lang="en-US" altLang="en-US"/>
              <a:t>High unemployment</a:t>
            </a:r>
            <a:endParaRPr lang="en-US" altLang="en-US">
              <a:latin typeface="Courier New" panose="02070309020205020404" pitchFamily="49" charset="0"/>
            </a:endParaRPr>
          </a:p>
        </p:txBody>
      </p:sp>
      <p:pic>
        <p:nvPicPr>
          <p:cNvPr id="56324" name="Picture 4">
            <a:extLst>
              <a:ext uri="{FF2B5EF4-FFF2-40B4-BE49-F238E27FC236}">
                <a16:creationId xmlns:a16="http://schemas.microsoft.com/office/drawing/2014/main" id="{B8B6A9DF-B094-4FCD-BB0F-D9D9DE661AA5}"/>
              </a:ext>
            </a:extLst>
          </p:cNvPr>
          <p:cNvPicPr>
            <a:picLocks noChangeAspect="1" noChangeArrowheads="1"/>
          </p:cNvPicPr>
          <p:nvPr>
            <p:ph type="clipArt"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1200" y="2057400"/>
            <a:ext cx="2543175" cy="2732088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BC846A6D-5DD5-425F-92E2-ACDECF8E7B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#2: The Lao of Laos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138390EE-2CB3-4B30-88D3-1177D36C5E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5638800" cy="4114800"/>
          </a:xfrm>
        </p:spPr>
        <p:txBody>
          <a:bodyPr/>
          <a:lstStyle/>
          <a:p>
            <a:r>
              <a:rPr lang="en-US" altLang="en-US"/>
              <a:t>3 million Buddhists and animists</a:t>
            </a:r>
          </a:p>
          <a:p>
            <a:r>
              <a:rPr lang="en-US" altLang="en-US"/>
              <a:t>Maybe 3% Christian</a:t>
            </a:r>
          </a:p>
          <a:p>
            <a:r>
              <a:rPr lang="en-US" altLang="en-US"/>
              <a:t>Over 1 million have never heard the gospel for the first time</a:t>
            </a:r>
            <a:endParaRPr lang="en-US" altLang="en-US">
              <a:latin typeface="Courier New" panose="02070309020205020404" pitchFamily="49" charset="0"/>
            </a:endParaRPr>
          </a:p>
        </p:txBody>
      </p:sp>
      <p:pic>
        <p:nvPicPr>
          <p:cNvPr id="58372" name="Picture 4">
            <a:extLst>
              <a:ext uri="{FF2B5EF4-FFF2-40B4-BE49-F238E27FC236}">
                <a16:creationId xmlns:a16="http://schemas.microsoft.com/office/drawing/2014/main" id="{11E5FFC3-DAF3-40A9-A422-2DDC40DF6D14}"/>
              </a:ext>
            </a:extLst>
          </p:cNvPr>
          <p:cNvPicPr>
            <a:picLocks noChangeAspect="1" noChangeArrowheads="1"/>
          </p:cNvPicPr>
          <p:nvPr>
            <p:ph type="clipArt"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4600" y="1981200"/>
            <a:ext cx="2287588" cy="2971800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3AABAA1D-D6CE-4DD3-97E8-990C975770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#1: Riffi Berber of Morocco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F7C0E63B-B5B9-4CAE-B294-E2E6B1B36D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3962400" cy="4114800"/>
          </a:xfrm>
        </p:spPr>
        <p:txBody>
          <a:bodyPr/>
          <a:lstStyle/>
          <a:p>
            <a:r>
              <a:rPr lang="en-US" altLang="en-US"/>
              <a:t>1.5 million </a:t>
            </a:r>
          </a:p>
          <a:p>
            <a:r>
              <a:rPr lang="en-US" altLang="en-US"/>
              <a:t>99.99% Muslim</a:t>
            </a:r>
          </a:p>
          <a:p>
            <a:r>
              <a:rPr lang="en-US" altLang="en-US"/>
              <a:t>Maybe 30 believers</a:t>
            </a:r>
          </a:p>
        </p:txBody>
      </p:sp>
      <p:pic>
        <p:nvPicPr>
          <p:cNvPr id="60420" name="Picture 4">
            <a:extLst>
              <a:ext uri="{FF2B5EF4-FFF2-40B4-BE49-F238E27FC236}">
                <a16:creationId xmlns:a16="http://schemas.microsoft.com/office/drawing/2014/main" id="{6C2CE5BC-2C44-4456-8C99-C940127F2FAC}"/>
              </a:ext>
            </a:extLst>
          </p:cNvPr>
          <p:cNvPicPr>
            <a:picLocks noChangeAspect="1" noChangeArrowheads="1"/>
          </p:cNvPicPr>
          <p:nvPr>
            <p:ph type="clipArt"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8"/>
          <a:stretch>
            <a:fillRect/>
          </a:stretch>
        </p:blipFill>
        <p:spPr>
          <a:xfrm>
            <a:off x="5334000" y="1752600"/>
            <a:ext cx="2643188" cy="3200400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CD89A254-E3C2-496D-B15C-6BAF8B0681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Isaiah 54:3 - A promise to claim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C78CD52E-8B6E-40B6-8E97-1C5BC65E1C7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752600"/>
            <a:ext cx="4343400" cy="46482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altLang="en-US"/>
              <a:t>“For you will spread abroad to the right and to the left, and your descendants will possess the peoples and will people the desolate cities.”</a:t>
            </a:r>
            <a:r>
              <a:rPr lang="en-US" altLang="en-US" sz="2800"/>
              <a:t> </a:t>
            </a:r>
            <a:r>
              <a:rPr lang="en-US" altLang="en-US" sz="1200"/>
              <a:t>(RSV)</a:t>
            </a:r>
            <a:endParaRPr lang="en-US" altLang="en-US" sz="2800"/>
          </a:p>
        </p:txBody>
      </p:sp>
      <p:pic>
        <p:nvPicPr>
          <p:cNvPr id="62468" name="Picture 6">
            <a:extLst>
              <a:ext uri="{FF2B5EF4-FFF2-40B4-BE49-F238E27FC236}">
                <a16:creationId xmlns:a16="http://schemas.microsoft.com/office/drawing/2014/main" id="{C08A4729-B7E7-4328-932A-E6FF90E42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688" y="1676400"/>
            <a:ext cx="1636712" cy="2362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69" name="Picture 10">
            <a:extLst>
              <a:ext uri="{FF2B5EF4-FFF2-40B4-BE49-F238E27FC236}">
                <a16:creationId xmlns:a16="http://schemas.microsoft.com/office/drawing/2014/main" id="{C380C48E-8D94-4409-B02A-0BDE3C1CF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733800"/>
            <a:ext cx="2667000" cy="17097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70" name="Picture 12">
            <a:extLst>
              <a:ext uri="{FF2B5EF4-FFF2-40B4-BE49-F238E27FC236}">
                <a16:creationId xmlns:a16="http://schemas.microsoft.com/office/drawing/2014/main" id="{0B35BBE7-D577-4532-B9DD-7574102CC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175" y="2895600"/>
            <a:ext cx="1292225" cy="190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>
            <a:extLst>
              <a:ext uri="{FF2B5EF4-FFF2-40B4-BE49-F238E27FC236}">
                <a16:creationId xmlns:a16="http://schemas.microsoft.com/office/drawing/2014/main" id="{436D17C2-811B-4EF4-8898-4C58781744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geographical challenge:</a:t>
            </a:r>
            <a:br>
              <a:rPr lang="en-US" altLang="en-US"/>
            </a:br>
            <a:r>
              <a:rPr lang="en-US" altLang="en-US"/>
              <a:t>Overwhelming!</a:t>
            </a:r>
          </a:p>
        </p:txBody>
      </p:sp>
      <p:sp>
        <p:nvSpPr>
          <p:cNvPr id="9219" name="WordArt 1027">
            <a:extLst>
              <a:ext uri="{FF2B5EF4-FFF2-40B4-BE49-F238E27FC236}">
                <a16:creationId xmlns:a16="http://schemas.microsoft.com/office/drawing/2014/main" id="{75238975-EA49-4A56-BA85-C81A82EB4D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038600" y="1600200"/>
            <a:ext cx="1390650" cy="1143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 panose="020B0A04020102020204" pitchFamily="34" charset="0"/>
              </a:rPr>
              <a:t>Bhutan</a:t>
            </a:r>
          </a:p>
        </p:txBody>
      </p:sp>
      <p:sp>
        <p:nvSpPr>
          <p:cNvPr id="9220" name="WordArt 1028">
            <a:extLst>
              <a:ext uri="{FF2B5EF4-FFF2-40B4-BE49-F238E27FC236}">
                <a16:creationId xmlns:a16="http://schemas.microsoft.com/office/drawing/2014/main" id="{F96E1988-8A47-415D-9724-B05512962F9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029200" y="5486400"/>
            <a:ext cx="1143000" cy="457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 panose="020B0A04020102020204" pitchFamily="34" charset="0"/>
              </a:rPr>
              <a:t>Libya</a:t>
            </a:r>
          </a:p>
        </p:txBody>
      </p:sp>
      <p:sp>
        <p:nvSpPr>
          <p:cNvPr id="9221" name="WordArt 1030">
            <a:extLst>
              <a:ext uri="{FF2B5EF4-FFF2-40B4-BE49-F238E27FC236}">
                <a16:creationId xmlns:a16="http://schemas.microsoft.com/office/drawing/2014/main" id="{918582CF-95B3-434D-951A-19026616B2C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391400" y="5334000"/>
            <a:ext cx="1285875" cy="4572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Times New Roman" panose="02020603050405020304" pitchFamily="18" charset="0"/>
              </a:rPr>
              <a:t>N. Korea</a:t>
            </a:r>
          </a:p>
        </p:txBody>
      </p:sp>
      <p:sp>
        <p:nvSpPr>
          <p:cNvPr id="9222" name="WordArt 1032">
            <a:extLst>
              <a:ext uri="{FF2B5EF4-FFF2-40B4-BE49-F238E27FC236}">
                <a16:creationId xmlns:a16="http://schemas.microsoft.com/office/drawing/2014/main" id="{DB329C20-E397-42AA-9629-272D5BC1D60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181600" y="4381500"/>
            <a:ext cx="2667000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Saudi Arabia</a:t>
            </a:r>
          </a:p>
        </p:txBody>
      </p:sp>
      <p:sp>
        <p:nvSpPr>
          <p:cNvPr id="9223" name="WordArt 1038">
            <a:extLst>
              <a:ext uri="{FF2B5EF4-FFF2-40B4-BE49-F238E27FC236}">
                <a16:creationId xmlns:a16="http://schemas.microsoft.com/office/drawing/2014/main" id="{22FA6064-B5B3-4F81-8C91-9D0A53566FC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81400" y="4800600"/>
            <a:ext cx="952500" cy="6985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FFCC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Chad</a:t>
            </a:r>
          </a:p>
        </p:txBody>
      </p:sp>
      <p:graphicFrame>
        <p:nvGraphicFramePr>
          <p:cNvPr id="9224" name="Object 1043">
            <a:extLst>
              <a:ext uri="{FF2B5EF4-FFF2-40B4-BE49-F238E27FC236}">
                <a16:creationId xmlns:a16="http://schemas.microsoft.com/office/drawing/2014/main" id="{7C8B526B-7E1E-493F-92DF-CFCC126135F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39000" y="1905000"/>
          <a:ext cx="866775" cy="127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865076" imgH="1278168" progId="MS_ClipArt_Gallery.2">
                  <p:embed/>
                </p:oleObj>
              </mc:Choice>
              <mc:Fallback>
                <p:oleObj name="Clip" r:id="rId3" imgW="865076" imgH="1278168" progId="MS_ClipArt_Gallery.2">
                  <p:embed/>
                  <p:pic>
                    <p:nvPicPr>
                      <p:cNvPr id="0" name="Object 10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1905000"/>
                        <a:ext cx="866775" cy="1276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5" name="Picture 1044">
            <a:extLst>
              <a:ext uri="{FF2B5EF4-FFF2-40B4-BE49-F238E27FC236}">
                <a16:creationId xmlns:a16="http://schemas.microsoft.com/office/drawing/2014/main" id="{9ED71737-F75F-4E36-9C7C-976A0EE48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124200"/>
            <a:ext cx="144780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6" name="Picture 1046">
            <a:extLst>
              <a:ext uri="{FF2B5EF4-FFF2-40B4-BE49-F238E27FC236}">
                <a16:creationId xmlns:a16="http://schemas.microsoft.com/office/drawing/2014/main" id="{511BE065-D693-4E8D-A2A7-7D8343D13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962400"/>
            <a:ext cx="23241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047">
            <a:extLst>
              <a:ext uri="{FF2B5EF4-FFF2-40B4-BE49-F238E27FC236}">
                <a16:creationId xmlns:a16="http://schemas.microsoft.com/office/drawing/2014/main" id="{D302D623-AB59-425B-9881-CC28C798F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876800"/>
            <a:ext cx="16764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8" name="Picture 1049">
            <a:extLst>
              <a:ext uri="{FF2B5EF4-FFF2-40B4-BE49-F238E27FC236}">
                <a16:creationId xmlns:a16="http://schemas.microsoft.com/office/drawing/2014/main" id="{DEA3F2E3-0D25-46E5-92E2-737F922C5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2600"/>
            <a:ext cx="149066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1050">
            <a:extLst>
              <a:ext uri="{FF2B5EF4-FFF2-40B4-BE49-F238E27FC236}">
                <a16:creationId xmlns:a16="http://schemas.microsoft.com/office/drawing/2014/main" id="{7662CC2E-50A3-46A7-8D65-B360471C8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352800"/>
            <a:ext cx="171767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F76FFBF2-69B7-4CDC-85BA-A15694C431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No valley is too isolated</a:t>
            </a:r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B4F56FA2-9171-4CC6-9996-1251B50BE1E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altLang="en-US" sz="3600"/>
              <a:t>...like the remote, unevangelized Kingdom of Mustang on Nepal’s northern border</a:t>
            </a:r>
          </a:p>
        </p:txBody>
      </p:sp>
      <p:pic>
        <p:nvPicPr>
          <p:cNvPr id="64516" name="Picture 6">
            <a:extLst>
              <a:ext uri="{FF2B5EF4-FFF2-40B4-BE49-F238E27FC236}">
                <a16:creationId xmlns:a16="http://schemas.microsoft.com/office/drawing/2014/main" id="{2EDF1330-18F1-4C95-B48D-A41E481BA842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32"/>
          <a:stretch>
            <a:fillRect/>
          </a:stretch>
        </p:blipFill>
        <p:spPr>
          <a:xfrm>
            <a:off x="5562600" y="1981200"/>
            <a:ext cx="2424113" cy="3733800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B1CB6894-27F8-4890-97BF-F2C145A02B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No island is too distant</a:t>
            </a: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39BFFAC9-63D8-4486-B52E-737D14D8A4A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752600"/>
            <a:ext cx="4419600" cy="41148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altLang="en-US" sz="3600"/>
              <a:t>...like the yet-unreached Maldive Islands in the Indian Ocean</a:t>
            </a:r>
          </a:p>
        </p:txBody>
      </p:sp>
      <p:pic>
        <p:nvPicPr>
          <p:cNvPr id="66564" name="Picture 6">
            <a:extLst>
              <a:ext uri="{FF2B5EF4-FFF2-40B4-BE49-F238E27FC236}">
                <a16:creationId xmlns:a16="http://schemas.microsoft.com/office/drawing/2014/main" id="{3B5FBB60-6799-4D50-B165-C6D32D668A75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1200" y="2057400"/>
            <a:ext cx="2336800" cy="3505200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93D9D40D-245E-436C-9C84-226F1EE4B9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No forest is too dense</a:t>
            </a:r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87EAFF22-F03D-4185-BC63-C81BAA1AB96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981200"/>
            <a:ext cx="4419600" cy="41148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altLang="en-US" sz="3600"/>
              <a:t>. . . like the Congo jungles where the Pygmy people live</a:t>
            </a:r>
          </a:p>
        </p:txBody>
      </p:sp>
      <p:pic>
        <p:nvPicPr>
          <p:cNvPr id="68612" name="Picture 8">
            <a:extLst>
              <a:ext uri="{FF2B5EF4-FFF2-40B4-BE49-F238E27FC236}">
                <a16:creationId xmlns:a16="http://schemas.microsoft.com/office/drawing/2014/main" id="{098DC071-7BA2-4BF2-A60A-9EA76C12A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013" y="2133600"/>
            <a:ext cx="2617787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35F27AA2-7B79-460A-A3C2-BE5DB8131F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No mountain is too inaccessible</a:t>
            </a: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6F47FD15-A702-4811-B6C9-FB714C6EB24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altLang="en-US" sz="3600"/>
              <a:t>. . . like the remote and harsh Tibetan plateau of central Asia</a:t>
            </a:r>
          </a:p>
        </p:txBody>
      </p:sp>
      <p:pic>
        <p:nvPicPr>
          <p:cNvPr id="70660" name="Picture 6">
            <a:extLst>
              <a:ext uri="{FF2B5EF4-FFF2-40B4-BE49-F238E27FC236}">
                <a16:creationId xmlns:a16="http://schemas.microsoft.com/office/drawing/2014/main" id="{32BFDAAC-D393-44CC-BD75-EF82E3151301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27"/>
          <a:stretch>
            <a:fillRect/>
          </a:stretch>
        </p:blipFill>
        <p:spPr>
          <a:xfrm>
            <a:off x="5357813" y="1752600"/>
            <a:ext cx="2693987" cy="3657600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CB47FF09-B1CD-4E06-BE5F-33B1721BB6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No city is too fortified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ECE187F6-D5DF-4942-8B2D-AF7DD25E757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752600"/>
            <a:ext cx="4191000" cy="41148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altLang="en-US" sz="3600"/>
              <a:t>. . . like Mecca where no Christian is allowed to set foot</a:t>
            </a:r>
          </a:p>
        </p:txBody>
      </p:sp>
      <p:pic>
        <p:nvPicPr>
          <p:cNvPr id="72708" name="Picture 9">
            <a:extLst>
              <a:ext uri="{FF2B5EF4-FFF2-40B4-BE49-F238E27FC236}">
                <a16:creationId xmlns:a16="http://schemas.microsoft.com/office/drawing/2014/main" id="{FC4383D5-946A-46AE-8D57-B96C01792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438" y="1828800"/>
            <a:ext cx="292576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697FB4E8-D72E-4774-90BE-232FC16045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No desert is too hostile</a:t>
            </a:r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EBE400B2-6AF6-417F-B8C1-FCC85031048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981200"/>
            <a:ext cx="4343400" cy="41148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altLang="en-US" sz="3600"/>
              <a:t>...like the Saharan oases in Algeria where the Mzab Berber peoples live</a:t>
            </a:r>
          </a:p>
        </p:txBody>
      </p:sp>
      <p:pic>
        <p:nvPicPr>
          <p:cNvPr id="74756" name="Picture 6">
            <a:extLst>
              <a:ext uri="{FF2B5EF4-FFF2-40B4-BE49-F238E27FC236}">
                <a16:creationId xmlns:a16="http://schemas.microsoft.com/office/drawing/2014/main" id="{A8E28EF5-F51F-49F7-8AF2-14C6CCD7CD1B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36"/>
          <a:stretch>
            <a:fillRect/>
          </a:stretch>
        </p:blipFill>
        <p:spPr>
          <a:xfrm>
            <a:off x="5537200" y="2057400"/>
            <a:ext cx="2616200" cy="3352800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5677C586-93AF-45DB-BA58-50C985CD3C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We won’t reach them by accident</a:t>
            </a:r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2B390560-8FC9-419A-AD8C-929F434833A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828800"/>
            <a:ext cx="4800600" cy="41148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altLang="en-US"/>
              <a:t>We must intentionally . . . </a:t>
            </a:r>
          </a:p>
          <a:p>
            <a:r>
              <a:rPr lang="en-US" altLang="en-US"/>
              <a:t>Pray</a:t>
            </a:r>
          </a:p>
          <a:p>
            <a:r>
              <a:rPr lang="en-US" altLang="en-US"/>
              <a:t>Give</a:t>
            </a:r>
          </a:p>
          <a:p>
            <a:r>
              <a:rPr lang="en-US" altLang="en-US"/>
              <a:t>Go</a:t>
            </a:r>
          </a:p>
          <a:p>
            <a:pPr lvl="1"/>
            <a:r>
              <a:rPr lang="en-US" altLang="en-US" sz="3200"/>
              <a:t>Short-term</a:t>
            </a:r>
          </a:p>
          <a:p>
            <a:pPr lvl="1"/>
            <a:r>
              <a:rPr lang="en-US" altLang="en-US" sz="3200"/>
              <a:t>Long-term</a:t>
            </a:r>
          </a:p>
        </p:txBody>
      </p:sp>
      <p:pic>
        <p:nvPicPr>
          <p:cNvPr id="76804" name="Picture 10">
            <a:hlinkClick r:id="rId3"/>
            <a:extLst>
              <a:ext uri="{FF2B5EF4-FFF2-40B4-BE49-F238E27FC236}">
                <a16:creationId xmlns:a16="http://schemas.microsoft.com/office/drawing/2014/main" id="{FEBC6575-DBB5-402F-9226-7003F3BA9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76600"/>
            <a:ext cx="19812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>
            <a:extLst>
              <a:ext uri="{FF2B5EF4-FFF2-40B4-BE49-F238E27FC236}">
                <a16:creationId xmlns:a16="http://schemas.microsoft.com/office/drawing/2014/main" id="{EBA94FD9-80D6-40BB-A932-91E672FFAEDB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altLang="en-US" sz="1600"/>
              <a:t>This PowerPoint presentation is available along with related materials and other PowerPoint presentations at </a:t>
            </a:r>
            <a:r>
              <a:rPr lang="en-US" altLang="en-US" sz="1600">
                <a:hlinkClick r:id="rId2"/>
              </a:rPr>
              <a:t>http://home.snu.edu/~hculbert/ppt.htm</a:t>
            </a:r>
            <a:br>
              <a:rPr lang="en-US" altLang="en-US" sz="1600"/>
            </a:br>
            <a:endParaRPr lang="en-US" altLang="en-US" sz="1600"/>
          </a:p>
        </p:txBody>
      </p:sp>
      <p:sp>
        <p:nvSpPr>
          <p:cNvPr id="78851" name="Subtitle 2">
            <a:extLst>
              <a:ext uri="{FF2B5EF4-FFF2-40B4-BE49-F238E27FC236}">
                <a16:creationId xmlns:a16="http://schemas.microsoft.com/office/drawing/2014/main" id="{4A498AF0-AB3F-48A0-8762-1287263F4640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294D2A76-5CFA-4A9B-86FB-FE3865456E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geographical challenge:</a:t>
            </a:r>
            <a:br>
              <a:rPr lang="en-US" altLang="en-US"/>
            </a:br>
            <a:r>
              <a:rPr lang="en-US" altLang="en-US"/>
              <a:t>Unreached countries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7F6BDD46-0ABA-4FF0-87BF-F04E9C5B3B6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52600"/>
            <a:ext cx="5791200" cy="4419600"/>
          </a:xfrm>
        </p:spPr>
        <p:txBody>
          <a:bodyPr/>
          <a:lstStyle/>
          <a:p>
            <a:r>
              <a:rPr lang="en-US" altLang="en-US" sz="2800"/>
              <a:t>23 countries with 10-50% professing Christians</a:t>
            </a:r>
          </a:p>
          <a:p>
            <a:r>
              <a:rPr lang="en-US" altLang="en-US" sz="2800"/>
              <a:t>35 countries with 1-10% Christian (including China and India)</a:t>
            </a:r>
          </a:p>
          <a:p>
            <a:r>
              <a:rPr lang="en-US" altLang="en-US" sz="2800"/>
              <a:t>29 countries (all within the 10/40 window) with less than 1% Christian</a:t>
            </a:r>
          </a:p>
        </p:txBody>
      </p:sp>
      <p:pic>
        <p:nvPicPr>
          <p:cNvPr id="11268" name="Picture 6">
            <a:extLst>
              <a:ext uri="{FF2B5EF4-FFF2-40B4-BE49-F238E27FC236}">
                <a16:creationId xmlns:a16="http://schemas.microsoft.com/office/drawing/2014/main" id="{250A3C3E-CB91-472E-8664-757DDECAEE46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54800" y="2209800"/>
            <a:ext cx="2032000" cy="28956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77F9B0E9-6294-42D3-90EA-3AAE00CE1A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2) Urban Challenge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7497E8AE-4033-448B-947D-D5FFCF5CC2C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752600"/>
            <a:ext cx="5029200" cy="4343400"/>
          </a:xfrm>
        </p:spPr>
        <p:txBody>
          <a:bodyPr/>
          <a:lstStyle/>
          <a:p>
            <a:r>
              <a:rPr lang="en-US" altLang="en-US" sz="2800"/>
              <a:t>Growth of cities</a:t>
            </a:r>
          </a:p>
          <a:p>
            <a:pPr lvl="1"/>
            <a:r>
              <a:rPr lang="en-US" altLang="en-US" sz="2400"/>
              <a:t>1800: 4% urban</a:t>
            </a:r>
          </a:p>
          <a:p>
            <a:pPr lvl="1"/>
            <a:r>
              <a:rPr lang="en-US" altLang="en-US" sz="2400"/>
              <a:t>1900: 14% urban</a:t>
            </a:r>
          </a:p>
          <a:p>
            <a:pPr lvl="1"/>
            <a:r>
              <a:rPr lang="en-US" altLang="en-US" sz="2400"/>
              <a:t>2000: 51% urban</a:t>
            </a:r>
          </a:p>
          <a:p>
            <a:r>
              <a:rPr lang="en-US" altLang="en-US" sz="2800"/>
              <a:t>Growth of slums</a:t>
            </a:r>
          </a:p>
          <a:p>
            <a:pPr lvl="1"/>
            <a:r>
              <a:rPr lang="en-US" altLang="en-US" sz="2400"/>
              <a:t>1 billion people live in squatter settlements</a:t>
            </a:r>
          </a:p>
          <a:p>
            <a:pPr lvl="1"/>
            <a:r>
              <a:rPr lang="en-US" altLang="en-US" sz="2400"/>
              <a:t>Of the 2 billion people living in 3rd world cities, 40% are the “very poor”</a:t>
            </a:r>
          </a:p>
        </p:txBody>
      </p:sp>
      <p:pic>
        <p:nvPicPr>
          <p:cNvPr id="13316" name="Picture 6">
            <a:extLst>
              <a:ext uri="{FF2B5EF4-FFF2-40B4-BE49-F238E27FC236}">
                <a16:creationId xmlns:a16="http://schemas.microsoft.com/office/drawing/2014/main" id="{75A1C5DD-E4D9-4762-8A4E-17CFB5E7CEE0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2600" y="2133600"/>
            <a:ext cx="2971800" cy="189388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35">
            <a:extLst>
              <a:ext uri="{FF2B5EF4-FFF2-40B4-BE49-F238E27FC236}">
                <a16:creationId xmlns:a16="http://schemas.microsoft.com/office/drawing/2014/main" id="{017FB395-15D7-4D86-90D0-6F099FE43B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342900"/>
            <a:ext cx="6858000" cy="1104900"/>
          </a:xfrm>
        </p:spPr>
        <p:txBody>
          <a:bodyPr/>
          <a:lstStyle/>
          <a:p>
            <a:r>
              <a:rPr lang="en-US" altLang="en-US"/>
              <a:t>3) Ideological challenge</a:t>
            </a:r>
          </a:p>
        </p:txBody>
      </p:sp>
      <p:sp>
        <p:nvSpPr>
          <p:cNvPr id="15363" name="Rectangle 1036">
            <a:extLst>
              <a:ext uri="{FF2B5EF4-FFF2-40B4-BE49-F238E27FC236}">
                <a16:creationId xmlns:a16="http://schemas.microsoft.com/office/drawing/2014/main" id="{F2F6ABE9-7CE1-4320-B762-F0CFA9D06F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28800" y="1676400"/>
            <a:ext cx="60960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Islam -- 1.1 billion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Hinduism --  800 million 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Buddhism -- 700 million 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Druze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Baha’i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Ahmaddiyah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Sikhism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Jainism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Parseeism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Animism</a:t>
            </a:r>
          </a:p>
        </p:txBody>
      </p:sp>
      <p:pic>
        <p:nvPicPr>
          <p:cNvPr id="15364" name="Picture 1038">
            <a:extLst>
              <a:ext uri="{FF2B5EF4-FFF2-40B4-BE49-F238E27FC236}">
                <a16:creationId xmlns:a16="http://schemas.microsoft.com/office/drawing/2014/main" id="{86C2B0D1-6AC0-456A-BB36-EBD687B00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"/>
            <a:ext cx="38735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>
            <a:extLst>
              <a:ext uri="{FF2B5EF4-FFF2-40B4-BE49-F238E27FC236}">
                <a16:creationId xmlns:a16="http://schemas.microsoft.com/office/drawing/2014/main" id="{9841CC53-AC7A-41D9-9A41-8141B00114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4) Social challenge</a:t>
            </a:r>
          </a:p>
        </p:txBody>
      </p:sp>
      <p:sp>
        <p:nvSpPr>
          <p:cNvPr id="17411" name="Rectangle 1027">
            <a:extLst>
              <a:ext uri="{FF2B5EF4-FFF2-40B4-BE49-F238E27FC236}">
                <a16:creationId xmlns:a16="http://schemas.microsoft.com/office/drawing/2014/main" id="{3F0CC3ED-4CF6-4AF5-B45E-9B129093FDC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752600"/>
            <a:ext cx="40386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Child issues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Abortion: 40 million per year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Child prostitution: 10 million currently, 1 million new/year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Malnutrition kills 35,000 children per day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Street children: 100 million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Victims of war: 1.5 million children killed in a recent decade; 4 million disabled, 12 million lost homes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More than 1.5 million AIDS infected children</a:t>
            </a:r>
          </a:p>
        </p:txBody>
      </p:sp>
      <p:sp>
        <p:nvSpPr>
          <p:cNvPr id="17412" name="Rectangle 1029">
            <a:extLst>
              <a:ext uri="{FF2B5EF4-FFF2-40B4-BE49-F238E27FC236}">
                <a16:creationId xmlns:a16="http://schemas.microsoft.com/office/drawing/2014/main" id="{2166A3F0-5DBA-425E-8AF5-518E3AC843F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1752600"/>
            <a:ext cx="38100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/>
              <a:t>Slavery: 100 to 200 million children</a:t>
            </a:r>
          </a:p>
          <a:p>
            <a:pPr>
              <a:lnSpc>
                <a:spcPct val="90000"/>
              </a:lnSpc>
            </a:pPr>
            <a:r>
              <a:rPr lang="en-US" altLang="en-US" sz="2000"/>
              <a:t>Drug addiction</a:t>
            </a:r>
          </a:p>
          <a:p>
            <a:pPr>
              <a:lnSpc>
                <a:spcPct val="90000"/>
              </a:lnSpc>
            </a:pPr>
            <a:r>
              <a:rPr lang="en-US" altLang="en-US" sz="2000"/>
              <a:t>Disease</a:t>
            </a:r>
          </a:p>
          <a:p>
            <a:pPr lvl="1">
              <a:lnSpc>
                <a:spcPct val="90000"/>
              </a:lnSpc>
            </a:pPr>
            <a:r>
              <a:rPr lang="en-US" altLang="en-US" sz="1800"/>
              <a:t>TB - 30 million in 90s, 70% of prisoners in Russia have TB</a:t>
            </a:r>
          </a:p>
          <a:p>
            <a:pPr lvl="1">
              <a:lnSpc>
                <a:spcPct val="90000"/>
              </a:lnSpc>
            </a:pPr>
            <a:r>
              <a:rPr lang="en-US" altLang="en-US" sz="1800"/>
              <a:t>Malaria - 3 million died in recent year, including 1 million children</a:t>
            </a:r>
          </a:p>
          <a:p>
            <a:pPr>
              <a:lnSpc>
                <a:spcPct val="90000"/>
              </a:lnSpc>
            </a:pPr>
            <a:r>
              <a:rPr lang="en-US" altLang="en-US" sz="2000"/>
              <a:t>AIDS</a:t>
            </a:r>
          </a:p>
          <a:p>
            <a:pPr lvl="1">
              <a:lnSpc>
                <a:spcPct val="90000"/>
              </a:lnSpc>
            </a:pPr>
            <a:r>
              <a:rPr lang="en-US" altLang="en-US" sz="1800"/>
              <a:t>unknown in 1980, more than 6.5 million dead (25% children of HIV carriers), 2.3 million deaths in a recent year; 20 million known infected in Africa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5">
            <a:extLst>
              <a:ext uri="{FF2B5EF4-FFF2-40B4-BE49-F238E27FC236}">
                <a16:creationId xmlns:a16="http://schemas.microsoft.com/office/drawing/2014/main" id="{6493494D-0EB4-4695-813A-AC1DA99B10DD}"/>
              </a:ext>
            </a:extLst>
          </p:cNvPr>
          <p:cNvGraphicFramePr>
            <a:graphicFrameLocks/>
          </p:cNvGraphicFramePr>
          <p:nvPr/>
        </p:nvGraphicFramePr>
        <p:xfrm>
          <a:off x="4257675" y="2286000"/>
          <a:ext cx="4733925" cy="263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Lotus SmartPics Image" r:id="rId3" imgW="537827" imgH="3039041" progId="LotusSmartPicsImage">
                  <p:embed/>
                </p:oleObj>
              </mc:Choice>
              <mc:Fallback>
                <p:oleObj name="Lotus SmartPics Image" r:id="rId3" imgW="537827" imgH="3039041" progId="LotusSmartPicsImage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7675" y="2286000"/>
                        <a:ext cx="4733925" cy="2632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9" name="Rectangle 2">
            <a:extLst>
              <a:ext uri="{FF2B5EF4-FFF2-40B4-BE49-F238E27FC236}">
                <a16:creationId xmlns:a16="http://schemas.microsoft.com/office/drawing/2014/main" id="{000D1D4C-6320-4E20-BFB8-B53D7C5DCE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5) The “People Challenge”</a:t>
            </a:r>
            <a:br>
              <a:rPr lang="en-US" altLang="en-US"/>
            </a:br>
            <a:r>
              <a:rPr lang="en-US" altLang="en-US" sz="3200"/>
              <a:t>Joshua Project list of Unreached Peoples</a:t>
            </a:r>
            <a:endParaRPr lang="en-US" altLang="en-US"/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174A60BE-B42F-478C-BBFC-F6BFA70F9F8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76400"/>
            <a:ext cx="46482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Our filter: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More than 10,000 pop.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Less than 5% Christian </a:t>
            </a:r>
            <a:br>
              <a:rPr lang="en-US" altLang="en-US" sz="2400"/>
            </a:br>
            <a:r>
              <a:rPr lang="en-US" altLang="en-US" sz="2400"/>
              <a:t>or &lt;2% evangelical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1610 people groups fit that criteria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240 are “untargeted”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624 no church planting team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1152 have no reported church of at least 100 believers</a:t>
            </a:r>
          </a:p>
        </p:txBody>
      </p:sp>
      <p:graphicFrame>
        <p:nvGraphicFramePr>
          <p:cNvPr id="19461" name="Object 4">
            <a:extLst>
              <a:ext uri="{FF2B5EF4-FFF2-40B4-BE49-F238E27FC236}">
                <a16:creationId xmlns:a16="http://schemas.microsoft.com/office/drawing/2014/main" id="{4E5EBCAD-5F8C-45C7-99DD-522F69DEB0F0}"/>
              </a:ext>
            </a:extLst>
          </p:cNvPr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7700963" y="2438400"/>
          <a:ext cx="452437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1975104" imgH="3657600" progId="MS_ClipArt_Gallery.2">
                  <p:embed/>
                </p:oleObj>
              </mc:Choice>
              <mc:Fallback>
                <p:oleObj name="Clip" r:id="rId5" imgW="1975104" imgH="365760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0963" y="2438400"/>
                        <a:ext cx="452437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2" name="Rectangle 6">
            <a:extLst>
              <a:ext uri="{FF2B5EF4-FFF2-40B4-BE49-F238E27FC236}">
                <a16:creationId xmlns:a16="http://schemas.microsoft.com/office/drawing/2014/main" id="{EF1C1271-E8A7-466E-B41D-F3FB0DC3BB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4900" y="3282950"/>
            <a:ext cx="2349500" cy="596900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19463" name="Object 7">
            <a:extLst>
              <a:ext uri="{FF2B5EF4-FFF2-40B4-BE49-F238E27FC236}">
                <a16:creationId xmlns:a16="http://schemas.microsoft.com/office/drawing/2014/main" id="{54EE2ED1-1D4E-4A93-BAFE-BBCD13A9BB8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00913" y="2667000"/>
          <a:ext cx="31908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7" imgW="1913839" imgH="3657600" progId="MS_ClipArt_Gallery.2">
                  <p:embed/>
                </p:oleObj>
              </mc:Choice>
              <mc:Fallback>
                <p:oleObj name="Clip" r:id="rId7" imgW="1913839" imgH="3657600" progId="MS_ClipArt_Gallery.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0913" y="2667000"/>
                        <a:ext cx="319087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4" name="Object 8">
            <a:extLst>
              <a:ext uri="{FF2B5EF4-FFF2-40B4-BE49-F238E27FC236}">
                <a16:creationId xmlns:a16="http://schemas.microsoft.com/office/drawing/2014/main" id="{C7709BC4-E3F8-469D-A1EB-D132DFD2F94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07175" y="2895600"/>
          <a:ext cx="32702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9" imgW="1963217" imgH="3657600" progId="MS_ClipArt_Gallery.2">
                  <p:embed/>
                </p:oleObj>
              </mc:Choice>
              <mc:Fallback>
                <p:oleObj name="Clip" r:id="rId9" imgW="1963217" imgH="3657600" progId="MS_ClipArt_Gallery.2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7175" y="2895600"/>
                        <a:ext cx="327025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5" name="Object 9">
            <a:extLst>
              <a:ext uri="{FF2B5EF4-FFF2-40B4-BE49-F238E27FC236}">
                <a16:creationId xmlns:a16="http://schemas.microsoft.com/office/drawing/2014/main" id="{DBDCF1F6-E709-4213-8E31-1C42F8321A8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178800" y="3048000"/>
          <a:ext cx="355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1" imgW="1891894" imgH="3657600" progId="MS_ClipArt_Gallery.2">
                  <p:embed/>
                </p:oleObj>
              </mc:Choice>
              <mc:Fallback>
                <p:oleObj name="Clip" r:id="rId11" imgW="1891894" imgH="3657600" progId="MS_ClipArt_Gallery.2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8800" y="3048000"/>
                        <a:ext cx="3556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6" name="Object 10">
            <a:extLst>
              <a:ext uri="{FF2B5EF4-FFF2-40B4-BE49-F238E27FC236}">
                <a16:creationId xmlns:a16="http://schemas.microsoft.com/office/drawing/2014/main" id="{C5F97AB6-2C4F-45FD-A46C-965A791F6B2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69188" y="3352800"/>
          <a:ext cx="45561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3" imgW="1989734" imgH="3657600" progId="MS_ClipArt_Gallery.2">
                  <p:embed/>
                </p:oleObj>
              </mc:Choice>
              <mc:Fallback>
                <p:oleObj name="Clip" r:id="rId13" imgW="1989734" imgH="3657600" progId="MS_ClipArt_Gallery.2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9188" y="3352800"/>
                        <a:ext cx="455612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7" name="Object 11">
            <a:extLst>
              <a:ext uri="{FF2B5EF4-FFF2-40B4-BE49-F238E27FC236}">
                <a16:creationId xmlns:a16="http://schemas.microsoft.com/office/drawing/2014/main" id="{B4F4CCBB-CCFE-403E-8022-EA8F2176F5B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70713" y="3352800"/>
          <a:ext cx="34448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5" imgW="1835201" imgH="3657600" progId="MS_ClipArt_Gallery.2">
                  <p:embed/>
                </p:oleObj>
              </mc:Choice>
              <mc:Fallback>
                <p:oleObj name="Clip" r:id="rId15" imgW="1835201" imgH="3657600" progId="MS_ClipArt_Gallery.2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0713" y="3352800"/>
                        <a:ext cx="344487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8" name="Object 12">
            <a:extLst>
              <a:ext uri="{FF2B5EF4-FFF2-40B4-BE49-F238E27FC236}">
                <a16:creationId xmlns:a16="http://schemas.microsoft.com/office/drawing/2014/main" id="{A7F6C0F5-B48B-4829-AF71-F6E1C270215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72200" y="3276600"/>
          <a:ext cx="3429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7" imgW="1831543" imgH="3657600" progId="MS_ClipArt_Gallery.2">
                  <p:embed/>
                </p:oleObj>
              </mc:Choice>
              <mc:Fallback>
                <p:oleObj name="Clip" r:id="rId17" imgW="1831543" imgH="3657600" progId="MS_ClipArt_Gallery.2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3276600"/>
                        <a:ext cx="3429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A013C952-897A-40FC-8EFC-84B18098CA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#20 Kurds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08D84881-0151-44B9-9ADA-7C2E1D332C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25 million</a:t>
            </a:r>
          </a:p>
          <a:p>
            <a:pPr>
              <a:lnSpc>
                <a:spcPct val="90000"/>
              </a:lnSpc>
            </a:pPr>
            <a:r>
              <a:rPr lang="en-US" altLang="en-US"/>
              <a:t>High profile in the news</a:t>
            </a:r>
          </a:p>
          <a:p>
            <a:pPr>
              <a:lnSpc>
                <a:spcPct val="90000"/>
              </a:lnSpc>
            </a:pPr>
            <a:r>
              <a:rPr lang="en-US" altLang="en-US"/>
              <a:t>Turkey, Iran, Iraq, Syria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One worker wrote, "In Turkey, where the largest contingent (40 percent) of Kurds live, the Kurdish are seen as a threat by the Turkish government.  They have sought to assimilate the Kurds into Turkish society through forced resettlement. Until recently, it was a crime to speak Kurdish in public."</a:t>
            </a:r>
            <a:endParaRPr lang="en-US" altLang="en-US" sz="1200"/>
          </a:p>
        </p:txBody>
      </p:sp>
      <p:pic>
        <p:nvPicPr>
          <p:cNvPr id="21508" name="Picture 5">
            <a:extLst>
              <a:ext uri="{FF2B5EF4-FFF2-40B4-BE49-F238E27FC236}">
                <a16:creationId xmlns:a16="http://schemas.microsoft.com/office/drawing/2014/main" id="{D0274AF2-9986-45AC-8ACC-35D0C9A7D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642938"/>
            <a:ext cx="3048000" cy="210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ofessional">
  <a:themeElements>
    <a:clrScheme name="Professional 1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6600FF"/>
      </a:accent1>
      <a:accent2>
        <a:srgbClr val="CC00FF"/>
      </a:accent2>
      <a:accent3>
        <a:srgbClr val="FFFFFF"/>
      </a:accent3>
      <a:accent4>
        <a:srgbClr val="000000"/>
      </a:accent4>
      <a:accent5>
        <a:srgbClr val="B8AAFF"/>
      </a:accent5>
      <a:accent6>
        <a:srgbClr val="B900E7"/>
      </a:accent6>
      <a:hlink>
        <a:srgbClr val="00CC99"/>
      </a:hlink>
      <a:folHlink>
        <a:srgbClr val="0099CC"/>
      </a:folHlink>
    </a:clrScheme>
    <a:fontScheme name="Professiona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Professional 1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600FF"/>
        </a:accent1>
        <a:accent2>
          <a:srgbClr val="CC00FF"/>
        </a:accent2>
        <a:accent3>
          <a:srgbClr val="FFFFFF"/>
        </a:accent3>
        <a:accent4>
          <a:srgbClr val="000000"/>
        </a:accent4>
        <a:accent5>
          <a:srgbClr val="B8A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essional 2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FF99CC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essional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essional 4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0033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Designs\Professional.pot</Template>
  <TotalTime>4336</TotalTime>
  <Words>1246</Words>
  <Application>Microsoft Office PowerPoint</Application>
  <PresentationFormat>On-screen Show (4:3)</PresentationFormat>
  <Paragraphs>221</Paragraphs>
  <Slides>37</Slides>
  <Notes>36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Times New Roman</vt:lpstr>
      <vt:lpstr>Arial</vt:lpstr>
      <vt:lpstr>Monotype Sorts</vt:lpstr>
      <vt:lpstr>Courier New</vt:lpstr>
      <vt:lpstr>Professional</vt:lpstr>
      <vt:lpstr>Microsoft Clip Gallery</vt:lpstr>
      <vt:lpstr>Lotus SmartPics Image</vt:lpstr>
      <vt:lpstr>Top 20  Unreached People Groups </vt:lpstr>
      <vt:lpstr>1) Geographical challenge</vt:lpstr>
      <vt:lpstr>The geographical challenge: Overwhelming!</vt:lpstr>
      <vt:lpstr>The geographical challenge: Unreached countries</vt:lpstr>
      <vt:lpstr>2) Urban Challenge</vt:lpstr>
      <vt:lpstr>3) Ideological challenge</vt:lpstr>
      <vt:lpstr>4) Social challenge</vt:lpstr>
      <vt:lpstr>5) The “People Challenge” Joshua Project list of Unreached Peoples</vt:lpstr>
      <vt:lpstr>#20 Kurds</vt:lpstr>
      <vt:lpstr>#19 Shuwa Arabs</vt:lpstr>
      <vt:lpstr>#18 Baloch</vt:lpstr>
      <vt:lpstr>#17 Bengali</vt:lpstr>
      <vt:lpstr>#16: Gujarati</vt:lpstr>
      <vt:lpstr>#15: Wolof</vt:lpstr>
      <vt:lpstr>#14: Turkmen</vt:lpstr>
      <vt:lpstr>#13: Iraqi Arabs</vt:lpstr>
      <vt:lpstr>#12: Luri of Iran</vt:lpstr>
      <vt:lpstr>#11: Indonesian Groups</vt:lpstr>
      <vt:lpstr>#10: Bambara</vt:lpstr>
      <vt:lpstr>#9: Southern Shilha Berbers  of Morocco</vt:lpstr>
      <vt:lpstr>#8: Kazaks in China</vt:lpstr>
      <vt:lpstr>#7: Tajakant Bedouins of Algeria</vt:lpstr>
      <vt:lpstr>#6: Danakil of the Horn of Africa (Afar)</vt:lpstr>
      <vt:lpstr>#5: Maldives</vt:lpstr>
      <vt:lpstr>#4: Hazara of Afghanistan</vt:lpstr>
      <vt:lpstr>#3: Muslims of Bosnia</vt:lpstr>
      <vt:lpstr>#2: The Lao of Laos</vt:lpstr>
      <vt:lpstr>#1: Riffi Berber of Morocco</vt:lpstr>
      <vt:lpstr>Isaiah 54:3 - A promise to claim</vt:lpstr>
      <vt:lpstr>No valley is too isolated</vt:lpstr>
      <vt:lpstr>No island is too distant</vt:lpstr>
      <vt:lpstr>No forest is too dense</vt:lpstr>
      <vt:lpstr>No mountain is too inaccessible</vt:lpstr>
      <vt:lpstr>No city is too fortified</vt:lpstr>
      <vt:lpstr>No desert is too hostile</vt:lpstr>
      <vt:lpstr>We won’t reach them by accident</vt:lpstr>
      <vt:lpstr>This PowerPoint presentation is available along with related materials and other PowerPoint presentations at http://home.snu.edu/~hculbert/ppt.htm </vt:lpstr>
    </vt:vector>
  </TitlesOfParts>
  <Company>Team Expansion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Strategies for a New Millennium</dc:title>
  <dc:creator>Doug Lucas</dc:creator>
  <cp:lastModifiedBy>Howard Culbertson</cp:lastModifiedBy>
  <cp:revision>156</cp:revision>
  <cp:lastPrinted>1997-02-25T17:34:22Z</cp:lastPrinted>
  <dcterms:created xsi:type="dcterms:W3CDTF">1997-02-22T11:59:06Z</dcterms:created>
  <dcterms:modified xsi:type="dcterms:W3CDTF">2020-12-21T16:50:16Z</dcterms:modified>
</cp:coreProperties>
</file>