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65" r:id="rId5"/>
    <p:sldId id="268" r:id="rId6"/>
    <p:sldId id="262" r:id="rId7"/>
    <p:sldId id="266" r:id="rId8"/>
    <p:sldId id="272" r:id="rId9"/>
    <p:sldId id="257" r:id="rId10"/>
    <p:sldId id="264" r:id="rId11"/>
    <p:sldId id="258" r:id="rId12"/>
    <p:sldId id="261" r:id="rId13"/>
    <p:sldId id="259" r:id="rId14"/>
    <p:sldId id="263" r:id="rId15"/>
    <p:sldId id="273" r:id="rId16"/>
    <p:sldId id="270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C78467-7A5A-4DB2-8E60-C192A08CA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B9AD26-27BE-4B81-9C38-4804191D8B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23FCFB-19DE-481C-B604-070613EA1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F24A-384D-4E00-8524-10D1CEBB2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93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79CFEA-E0A9-44EC-8BC7-EF6162FF5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5DF5F9-5C54-412F-91D7-F372FBA404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7A8708-1B81-419C-8BD3-50438EC7B5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92D69-E965-4404-922B-15230BCD86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10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256CFD-C4BF-4C3E-A289-B8731273D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43806-7258-4978-B617-97C58532C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8568A3-E9E2-4A02-9F55-0A987C3E0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CB905-0CA2-4817-80EB-4118C8DDF5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7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2EF308-A198-45A3-B03E-E58B5E3F83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9198DC-E1EA-4D8E-9070-35EE896264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3CBA3-328B-4BA2-AD2C-9D1048D6F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E5F08-93F2-4665-B56C-D6874173F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20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D23541-08A2-495B-89D4-26E43B0040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D21CCA-F2BA-4F36-BE30-74F3A0E1B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E837FA-70BD-4A07-84E4-E498B6EAE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6501-BD09-48FF-8197-C86E1CB68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57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10784-83E9-4D00-BD3A-E6F1635A69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540858-2E36-4076-B412-7C64B0747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3674DB-0719-49C5-99EC-4EAAD41E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FAC16-AD8E-4FEC-81CD-4A27877AD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15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E92A09-D534-4BA5-9BF1-CD20DFC2D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F78ACF1-C3FF-4654-8EEC-3C6824B44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E400E1F-F2AC-487B-8F61-DB6154A9B3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4FF23-DF65-4AB7-9716-700F57A62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24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AB1435-766E-41A1-A1E4-000848D33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987DA1-558A-4060-AA5B-EF4137FB8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6D7CAD-1A5E-49F4-B70F-597437CC93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4E9B7-AB61-4CC6-B475-7354763792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63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A2F057-C4A4-4DDE-A319-D5F462292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C5D52F-1AAF-4EE1-9CAB-2E7284E46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8CDEF3-6FE9-4A85-A7F3-738783098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07AF-D56C-4224-B43A-86CCC3189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18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8CF6C2-3C5F-42E4-82E6-95A4F3959E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015867-86B2-481B-BA9D-09C9452C4B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2D37AD-9315-46BA-A7B9-288F465D7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23AD1-0D3E-404A-B764-3892D30829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81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6D4BD9-78F5-4FAB-BB40-2FB5905AD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42DAE4-A81F-45B0-8FB1-B55439760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3A6E45-7EDA-42AB-8478-5C5FDB51F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E4F5F-476D-4F05-963A-3920733EA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60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>
            <a:extLst>
              <a:ext uri="{FF2B5EF4-FFF2-40B4-BE49-F238E27FC236}">
                <a16:creationId xmlns:a16="http://schemas.microsoft.com/office/drawing/2014/main" id="{88D7D16A-E88F-4CE8-B481-02F18879A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3AE104C-48FE-448A-8638-BD9A041A4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772400" cy="838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6DF80B-AAFD-4534-B57F-EC1674B53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57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220F66-4CE0-44B0-B9E3-932E768A24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D3BD0B-4D8A-478A-AE2D-69177D83BC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77000"/>
            <a:ext cx="46482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EBE75D-AADE-4890-8B8B-3FCC4AA6D9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400800"/>
            <a:ext cx="685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7103AE6-630A-414C-AFD1-7886028ED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•"/>
        <a:defRPr sz="3600" b="1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mhttp:/home.snu.edu/~hculbert/ppt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7A638BA-6DD9-4BF0-BB8F-70ED46B364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8153400" cy="2895600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en-US" altLang="en-US" sz="5400" b="1"/>
              <a:t>The drawbacks of Unilinear Cultural Evolution models</a:t>
            </a:r>
            <a:endParaRPr lang="en-US" altLang="en-US" sz="4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77B7E2A-CBA2-4F23-B34A-40971E9DC9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4724400"/>
            <a:ext cx="6400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Howard Culbertson</a:t>
            </a:r>
          </a:p>
          <a:p>
            <a:pPr eaLnBrk="1" hangingPunct="1">
              <a:defRPr/>
            </a:pPr>
            <a:r>
              <a:rPr lang="en-US" altLang="en-US"/>
              <a:t>Southern Nazarene University</a:t>
            </a:r>
          </a:p>
          <a:p>
            <a:pPr eaLnBrk="1" hangingPunct="1">
              <a:defRPr/>
            </a:pPr>
            <a:r>
              <a:rPr lang="en-US" altLang="en-US"/>
              <a:t>Cultural Anthropology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B5FFEA2-094E-4149-A306-BC7567EA5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Questions for reflection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7D06661-492D-4772-906A-4A68AB84B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Is culture only -- or even essentially -- technology and material products?</a:t>
            </a:r>
          </a:p>
          <a:p>
            <a:pPr eaLnBrk="1" hangingPunct="1">
              <a:defRPr/>
            </a:pPr>
            <a:r>
              <a:rPr lang="en-US" altLang="en-US"/>
              <a:t>What about worldviews?</a:t>
            </a:r>
          </a:p>
          <a:p>
            <a:pPr eaLnBrk="1" hangingPunct="1">
              <a:defRPr/>
            </a:pPr>
            <a:r>
              <a:rPr lang="en-US" altLang="en-US"/>
              <a:t>What about language?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316EC38-94D2-4FC9-9A8F-0E5F920B3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Drawback Number Two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D7DCF56-4600-41CB-96C4-417D5FCD9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Modern Western culture is held up as the pinnacle of cultural development</a:t>
            </a:r>
          </a:p>
          <a:p>
            <a:pPr lvl="1" eaLnBrk="1" hangingPunct="1">
              <a:defRPr/>
            </a:pPr>
            <a:r>
              <a:rPr lang="en-US" altLang="en-US"/>
              <a:t>Analysis made from etic viewpoint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B5D18BD-40BC-430B-8DC6-E9649D934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/>
              <a:t>Ethnocentric issues</a:t>
            </a: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FBEFF1D-D2DF-4870-9F94-0D6A8A406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/>
              <a:t>“They” are not very good at what we are best at</a:t>
            </a:r>
          </a:p>
          <a:p>
            <a:pPr eaLnBrk="1" hangingPunct="1">
              <a:defRPr/>
            </a:pPr>
            <a:r>
              <a:rPr lang="en-US" altLang="en-US" sz="4000"/>
              <a:t>By evaluating “them” on what we are best at, we miss what they handle more competently than we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969980B-B692-4153-A451-9AFF71C59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Drawback Number Three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CCEDB94-039A-4318-86E0-27870B10A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Cultural evolution models lump together all societies displaying certain characteristics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D6C8A0A-BCEF-4D9E-B008-6757C5D56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Drawback Number Four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CE2987E-042E-462F-A7FA-54404A615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Cultural Evolution often posits a progressive rise in human rationality</a:t>
            </a:r>
          </a:p>
          <a:p>
            <a:pPr lvl="1" eaLnBrk="1" hangingPunct="1">
              <a:defRPr/>
            </a:pPr>
            <a:r>
              <a:rPr lang="en-US" altLang="en-US"/>
              <a:t>Some cultures get labeled as “child-like” and others as “mature” in their thinking</a:t>
            </a:r>
          </a:p>
          <a:p>
            <a:pPr lvl="1" eaLnBrk="1" hangingPunct="1">
              <a:defRPr/>
            </a:pPr>
            <a:r>
              <a:rPr lang="en-US" altLang="en-US"/>
              <a:t>Assumes primitive / developed languages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>
            <a:extLst>
              <a:ext uri="{FF2B5EF4-FFF2-40B4-BE49-F238E27FC236}">
                <a16:creationId xmlns:a16="http://schemas.microsoft.com/office/drawing/2014/main" id="{B11E8215-DABA-4A06-9EEE-1309BE4A7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85344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FAAE320-CC70-417D-8684-DB2B6F6AB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Question for reflection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03E4FD8-8E2D-42D8-BB15-95C2B50E3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Paul Hiebert:  “Are modern people really all that logical? Did (or do) tribals think in simplistic, prelogical terms?”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A711-903E-4DAB-AFFE-D0E302C27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1600" dirty="0"/>
              <a:t>This PowerPoint presentation is available along with related materials and other PowerPoint presentations at </a:t>
            </a:r>
            <a:r>
              <a:rPr lang="en-US" sz="1600" dirty="0">
                <a:hlinkClick r:id="rId2"/>
              </a:rPr>
              <a:t>http://home.snu.edu/~hculbert/ppt.htm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72AC0-FA4F-4299-911C-BCE375C4A4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0A0D6082-0FDA-4CAE-98F7-C39F599A7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Cultural evolution models</a:t>
            </a:r>
          </a:p>
        </p:txBody>
      </p:sp>
      <p:sp>
        <p:nvSpPr>
          <p:cNvPr id="3075" name="Rectangle 1027">
            <a:extLst>
              <a:ext uri="{FF2B5EF4-FFF2-40B4-BE49-F238E27FC236}">
                <a16:creationId xmlns:a16="http://schemas.microsoft.com/office/drawing/2014/main" id="{A41438EE-0CCF-4E5D-BE3B-7AC42A64A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altLang="en-US">
                <a:effectLst/>
              </a:rPr>
              <a:t>Assume that all cultures developed along one unilinear path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altLang="en-US">
                <a:effectLst/>
              </a:rPr>
              <a:t>Line up all cultures on a single development or “success” scale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altLang="en-US">
                <a:effectLst/>
              </a:rPr>
              <a:t>See cultures progressing upward toward perfection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2028023-B08E-456A-85A4-1C0E94921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The picture in our minds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1497C9A-E882-4510-8842-C1109C874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2971800" cy="60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“Civilized”</a:t>
            </a:r>
            <a:endParaRPr lang="en-US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579FEC47-D79A-461F-9A01-811870B2D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828800"/>
            <a:ext cx="3200400" cy="3200400"/>
          </a:xfrm>
          <a:prstGeom prst="triangle">
            <a:avLst>
              <a:gd name="adj" fmla="val 5000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98C0DFF4-790C-419A-AB69-05638BC67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438400"/>
            <a:ext cx="485775" cy="2271713"/>
          </a:xfrm>
          <a:prstGeom prst="upArrow">
            <a:avLst>
              <a:gd name="adj1" fmla="val 50000"/>
              <a:gd name="adj2" fmla="val 11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32764682-786C-4431-B91C-DE8F14997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257800"/>
            <a:ext cx="3041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>
                <a:latin typeface="Verdana" panose="020B0604030504040204" pitchFamily="34" charset="0"/>
              </a:rPr>
              <a:t>“Primitive”</a:t>
            </a:r>
            <a:endParaRPr lang="en-US" altLang="en-US" sz="36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8BA38EC-1CD2-4D78-91D0-F88741FBC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L.H. Morgan, 1818-1881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860B3C7-22F7-4F80-9B62-FA86BABE4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447800"/>
            <a:ext cx="62484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Student of American Indian cultures</a:t>
            </a:r>
          </a:p>
          <a:p>
            <a:pPr eaLnBrk="1" hangingPunct="1">
              <a:defRPr/>
            </a:pPr>
            <a:r>
              <a:rPr lang="en-US" altLang="en-US"/>
              <a:t>A founder of “anthropology” as  scientific field of study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A7FF799C-7EC5-4DFA-86D0-0BF50DBB9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20732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2CBEDDD-ECC1-4F45-91D8-21CCFD7E9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Morgan:  a child of his time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82B1F27-3E13-492D-B2B0-5E4C67768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Morgan was contemporary of biologist Charles Darwin (1809-1882)</a:t>
            </a:r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77C7C862-77F7-4309-8589-6DB4E4572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52800"/>
            <a:ext cx="20574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C05FA8F-18CB-4B8C-8BB0-A721BBBDF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L.H. Morgan’s “Stages”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E72B7EF-11FB-4F1B-8E23-3A4C47ECA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/>
              <a:t>  Morgan saw all cultures evolving through three stages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/>
              <a:t>Savagery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/>
              <a:t>Barbarism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/>
              <a:t>Civilization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EFBA6890-55B5-464F-9A69-C6DAE92D2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13493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77D8F1E7-9723-40C9-B267-72935A5D98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4648200"/>
          <a:ext cx="9334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3" imgW="1333440" imgH="2286000" progId="WPDraw30.Drawing">
                  <p:embed/>
                </p:oleObj>
              </mc:Choice>
              <mc:Fallback>
                <p:oleObj name="Drawing" r:id="rId3" imgW="1333440" imgH="2286000" progId="WPDraw30.Drawing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648200"/>
                        <a:ext cx="93345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>
            <a:extLst>
              <a:ext uri="{FF2B5EF4-FFF2-40B4-BE49-F238E27FC236}">
                <a16:creationId xmlns:a16="http://schemas.microsoft.com/office/drawing/2014/main" id="{3FA26F8A-889E-4AEE-8470-8F80272B82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3352800"/>
          <a:ext cx="8461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5" imgW="1057320" imgH="2286000" progId="WPDraw30.Drawing">
                  <p:embed/>
                </p:oleObj>
              </mc:Choice>
              <mc:Fallback>
                <p:oleObj name="Drawing" r:id="rId5" imgW="1057320" imgH="2286000" progId="WPDraw30.Drawing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352800"/>
                        <a:ext cx="8461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6F02AA4-269C-4B0E-B1A5-850979B08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Cultural evolution models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2336168-F3C4-4339-A8D8-92C524F41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Every element of culture moves from simple to complex</a:t>
            </a:r>
          </a:p>
          <a:p>
            <a:pPr eaLnBrk="1" hangingPunct="1">
              <a:defRPr/>
            </a:pPr>
            <a:r>
              <a:rPr lang="en-US" altLang="en-US"/>
              <a:t>From “primitive” (tribal) to “civilized” (modern Western)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A0DE594-D80C-49EC-80CA-24C52927C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/>
              <a:t>Pyramid of human development</a:t>
            </a: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1AE21D2-58A6-4ACA-9B92-E4A5093AE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Higher civilization</a:t>
            </a:r>
          </a:p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Civilization</a:t>
            </a:r>
          </a:p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Lower civilization</a:t>
            </a:r>
          </a:p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Higher barbarism</a:t>
            </a:r>
          </a:p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Barbarism</a:t>
            </a:r>
          </a:p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Lower barbarism</a:t>
            </a:r>
          </a:p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Higher savagery</a:t>
            </a:r>
          </a:p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Savagery</a:t>
            </a:r>
          </a:p>
          <a:p>
            <a:pPr algn="ctr" eaLnBrk="1" hangingPunct="1">
              <a:lnSpc>
                <a:spcPct val="120000"/>
              </a:lnSpc>
              <a:spcBef>
                <a:spcPct val="5000"/>
              </a:spcBef>
              <a:buFontTx/>
              <a:buNone/>
              <a:defRPr/>
            </a:pPr>
            <a:r>
              <a:rPr lang="en-US" altLang="en-US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Lower savagery</a:t>
            </a:r>
            <a:endParaRPr lang="en-US" altLang="en-US" sz="2800"/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5C866F5B-7269-4573-93F3-49940D9EE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219200"/>
            <a:ext cx="2667000" cy="5029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9221" name="AutoShape 5">
            <a:extLst>
              <a:ext uri="{FF2B5EF4-FFF2-40B4-BE49-F238E27FC236}">
                <a16:creationId xmlns:a16="http://schemas.microsoft.com/office/drawing/2014/main" id="{2F6A1D36-EB6A-47F1-B7EC-650A553E21A4}"/>
              </a:ext>
            </a:extLst>
          </p:cNvPr>
          <p:cNvCxnSpPr>
            <a:cxnSpLocks noChangeShapeType="1"/>
            <a:stCxn id="9220" idx="0"/>
            <a:endCxn id="9220" idx="0"/>
          </p:cNvCxnSpPr>
          <p:nvPr/>
        </p:nvCxnSpPr>
        <p:spPr bwMode="auto">
          <a:xfrm>
            <a:off x="4610100" y="1219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2" name="AutoShape 6">
            <a:extLst>
              <a:ext uri="{FF2B5EF4-FFF2-40B4-BE49-F238E27FC236}">
                <a16:creationId xmlns:a16="http://schemas.microsoft.com/office/drawing/2014/main" id="{72B776C2-405A-49F3-B700-F7C5C2803D09}"/>
              </a:ext>
            </a:extLst>
          </p:cNvPr>
          <p:cNvCxnSpPr>
            <a:cxnSpLocks noChangeShapeType="1"/>
            <a:stCxn id="9220" idx="0"/>
            <a:endCxn id="9220" idx="0"/>
          </p:cNvCxnSpPr>
          <p:nvPr/>
        </p:nvCxnSpPr>
        <p:spPr bwMode="auto">
          <a:xfrm>
            <a:off x="4610100" y="1219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3" name="Line 8">
            <a:extLst>
              <a:ext uri="{FF2B5EF4-FFF2-40B4-BE49-F238E27FC236}">
                <a16:creationId xmlns:a16="http://schemas.microsoft.com/office/drawing/2014/main" id="{AC108426-CFCB-40BB-B84D-A3509A9CD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9">
            <a:extLst>
              <a:ext uri="{FF2B5EF4-FFF2-40B4-BE49-F238E27FC236}">
                <a16:creationId xmlns:a16="http://schemas.microsoft.com/office/drawing/2014/main" id="{B14C3C49-AEA0-4FA4-8DD0-5563016E0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10">
            <a:extLst>
              <a:ext uri="{FF2B5EF4-FFF2-40B4-BE49-F238E27FC236}">
                <a16:creationId xmlns:a16="http://schemas.microsoft.com/office/drawing/2014/main" id="{FE2573D4-3A68-480C-B347-53037CD69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1">
            <a:extLst>
              <a:ext uri="{FF2B5EF4-FFF2-40B4-BE49-F238E27FC236}">
                <a16:creationId xmlns:a16="http://schemas.microsoft.com/office/drawing/2014/main" id="{E80C913B-3F2C-43C8-87E6-AACBDAD9D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505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2">
            <a:extLst>
              <a:ext uri="{FF2B5EF4-FFF2-40B4-BE49-F238E27FC236}">
                <a16:creationId xmlns:a16="http://schemas.microsoft.com/office/drawing/2014/main" id="{EA30A8A8-07FE-413F-92EB-F4E9DDE49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038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>
            <a:extLst>
              <a:ext uri="{FF2B5EF4-FFF2-40B4-BE49-F238E27FC236}">
                <a16:creationId xmlns:a16="http://schemas.microsoft.com/office/drawing/2014/main" id="{1A1CC798-70E0-45CA-8B3D-E9FC0070E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572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4">
            <a:extLst>
              <a:ext uri="{FF2B5EF4-FFF2-40B4-BE49-F238E27FC236}">
                <a16:creationId xmlns:a16="http://schemas.microsoft.com/office/drawing/2014/main" id="{F53ABA81-3915-4E01-87ED-D83A015C7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181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5">
            <a:extLst>
              <a:ext uri="{FF2B5EF4-FFF2-40B4-BE49-F238E27FC236}">
                <a16:creationId xmlns:a16="http://schemas.microsoft.com/office/drawing/2014/main" id="{BD45F7F7-C2A6-4519-B90A-C20A67991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638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ADE5087-D225-410C-A54A-C052205A6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Drawback Number One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69E224D-EA58-4513-809B-1F3198453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“Cultural evolution” thought focuses on material cultural products</a:t>
            </a:r>
          </a:p>
          <a:p>
            <a:pPr lvl="1" eaLnBrk="1" hangingPunct="1">
              <a:defRPr/>
            </a:pPr>
            <a:r>
              <a:rPr lang="en-US" altLang="en-US"/>
              <a:t>Example: Morgan traced “evolution” of dwellings</a:t>
            </a:r>
          </a:p>
        </p:txBody>
      </p:sp>
      <p:sp>
        <p:nvSpPr>
          <p:cNvPr id="10244" name="AutoShape 6">
            <a:extLst>
              <a:ext uri="{FF2B5EF4-FFF2-40B4-BE49-F238E27FC236}">
                <a16:creationId xmlns:a16="http://schemas.microsoft.com/office/drawing/2014/main" id="{F1D24CC3-5A9A-40AB-9345-99E50651C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572000"/>
            <a:ext cx="2347913" cy="942975"/>
          </a:xfrm>
          <a:prstGeom prst="rightArrow">
            <a:avLst>
              <a:gd name="adj1" fmla="val 50000"/>
              <a:gd name="adj2" fmla="val 622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45" name="Picture 8">
            <a:extLst>
              <a:ext uri="{FF2B5EF4-FFF2-40B4-BE49-F238E27FC236}">
                <a16:creationId xmlns:a16="http://schemas.microsoft.com/office/drawing/2014/main" id="{93ABE621-0B5A-4846-AAE6-B4CE063E7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33913"/>
            <a:ext cx="1447800" cy="120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9">
            <a:extLst>
              <a:ext uri="{FF2B5EF4-FFF2-40B4-BE49-F238E27FC236}">
                <a16:creationId xmlns:a16="http://schemas.microsoft.com/office/drawing/2014/main" id="{1C1027F1-40AD-43B7-8F02-883E62CF8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21463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right_N_Bold">
  <a:themeElements>
    <a:clrScheme name="Bright_N_Bol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right_N_Bol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right_N_Bol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ght_N_Bol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_N_Bol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_N_Bol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_N_Bol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_N_Bol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ght_N_Bol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368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Arial</vt:lpstr>
      <vt:lpstr>Verdana</vt:lpstr>
      <vt:lpstr>Calibri</vt:lpstr>
      <vt:lpstr>Bright_N_Bold</vt:lpstr>
      <vt:lpstr>Corel Presentations 9 Drawing</vt:lpstr>
      <vt:lpstr>The drawbacks of Unilinear Cultural Evolution models</vt:lpstr>
      <vt:lpstr>Cultural evolution models</vt:lpstr>
      <vt:lpstr>The picture in our minds</vt:lpstr>
      <vt:lpstr>L.H. Morgan, 1818-1881</vt:lpstr>
      <vt:lpstr>Morgan:  a child of his time</vt:lpstr>
      <vt:lpstr>L.H. Morgan’s “Stages”</vt:lpstr>
      <vt:lpstr>Cultural evolution models</vt:lpstr>
      <vt:lpstr>Pyramid of human development</vt:lpstr>
      <vt:lpstr>Drawback Number One</vt:lpstr>
      <vt:lpstr>Questions for reflection</vt:lpstr>
      <vt:lpstr>Drawback Number Two</vt:lpstr>
      <vt:lpstr>Ethnocentric issues</vt:lpstr>
      <vt:lpstr>Drawback Number Three</vt:lpstr>
      <vt:lpstr>Drawback Number Four</vt:lpstr>
      <vt:lpstr>PowerPoint Presentation</vt:lpstr>
      <vt:lpstr>Question for reflection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Evolution models and their tragic flaws</dc:title>
  <dc:creator>Howard Culbertson</dc:creator>
  <cp:lastModifiedBy>Howard Culbertson</cp:lastModifiedBy>
  <cp:revision>33</cp:revision>
  <dcterms:created xsi:type="dcterms:W3CDTF">2000-08-22T13:46:29Z</dcterms:created>
  <dcterms:modified xsi:type="dcterms:W3CDTF">2020-12-21T12:57:44Z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60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http://home.snu.edu/~hculbert.fs</vt:lpwstr>
  </property>
  <property fmtid="{D5CDD505-2E9C-101B-9397-08002B2CF9AE}" pid="9" name="Other">
    <vt:lpwstr>Feel free to use and modify this presentation.  Please make sure you credit the source, however.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