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handoutMasterIdLst>
    <p:handoutMasterId r:id="rId34"/>
  </p:handoutMasterIdLst>
  <p:sldIdLst>
    <p:sldId id="256" r:id="rId2"/>
    <p:sldId id="336" r:id="rId3"/>
    <p:sldId id="259" r:id="rId4"/>
    <p:sldId id="329" r:id="rId5"/>
    <p:sldId id="278" r:id="rId6"/>
    <p:sldId id="314" r:id="rId7"/>
    <p:sldId id="331" r:id="rId8"/>
    <p:sldId id="315" r:id="rId9"/>
    <p:sldId id="326" r:id="rId10"/>
    <p:sldId id="320" r:id="rId11"/>
    <p:sldId id="316" r:id="rId12"/>
    <p:sldId id="327" r:id="rId13"/>
    <p:sldId id="330" r:id="rId14"/>
    <p:sldId id="325" r:id="rId15"/>
    <p:sldId id="328" r:id="rId16"/>
    <p:sldId id="334" r:id="rId17"/>
    <p:sldId id="333" r:id="rId18"/>
    <p:sldId id="295" r:id="rId19"/>
    <p:sldId id="322" r:id="rId20"/>
    <p:sldId id="319" r:id="rId21"/>
    <p:sldId id="312" r:id="rId22"/>
    <p:sldId id="317" r:id="rId23"/>
    <p:sldId id="323" r:id="rId24"/>
    <p:sldId id="313" r:id="rId25"/>
    <p:sldId id="332" r:id="rId26"/>
    <p:sldId id="306" r:id="rId27"/>
    <p:sldId id="321" r:id="rId28"/>
    <p:sldId id="335" r:id="rId29"/>
    <p:sldId id="324" r:id="rId30"/>
    <p:sldId id="308" r:id="rId31"/>
    <p:sldId id="310" r:id="rId32"/>
    <p:sldId id="33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D97A3B41-5073-4C4E-BCBF-8952B650FF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8F299E9-CCBA-4D5B-AF19-5C9500D1B34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2BC780B9-AC42-4302-8AED-A20301D790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B7BEBA5A-E9CE-4446-A73E-A3AC34295B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E569F1A-48A8-45FF-9E47-E2F8C65F2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AE43881-2794-49CF-9D28-B39BF90BBB54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8CA8E69-D23A-4DA4-8679-CF72E2FC1FD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A46718C-02C0-42AF-8209-9D7074D50F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0989DAC-5878-4B3A-922E-44745113EE9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F60CF3A3-C871-4F4F-989C-13B86C653F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2FBC52B-E744-497E-90B5-9F44AAE927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7F8BD2B-0838-499C-BC37-609A551E86D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311D5A1-97B8-4CA4-AEB8-AE974C0B91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0EC31DA-39BA-41E9-A7BC-92A34B192CE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EBDDC562-F299-4BAB-A85F-06075E788A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705CF2BC-768C-4C5F-9AF1-AB48C9A273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19CDCF8-B7A5-4FB5-A4D4-D4C384B131F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DC91DB72-BCA8-4B5C-AB6C-128C4FEC821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9D9F42C-DD38-4F7F-8F69-53D8F9934B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79D71D09-2DEF-4CD6-9A4B-4A8C1FC5B23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7FC3231-4D0A-4FE4-9648-228FDEBAE0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992A40D-454B-44FA-8E9F-D2041938AE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9A351CAA-63B1-400D-80C1-5F448126B9B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A50E7DB8-B6BC-4904-89F2-D140F7A8B70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A8FDC63-8D80-4FFA-AE50-18748CF6AC9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A97FE046-E993-4D04-A34C-4F27D0E5875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BBBF738-AA39-4AC2-B5C2-EFEE0354F05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10 h 385"/>
                <a:gd name="T2" fmla="*/ 5762 w 5762"/>
                <a:gd name="T3" fmla="*/ 201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B4518AF6-205A-42AA-B24A-EDCD1D34AFE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3AB6DB74-EF16-47A8-8C78-599779642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28008F80-705B-463C-865A-0C6FF80A6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67A5F71-CE5A-4E96-9BEA-781FB8304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62A104-465C-44A6-B700-F8C55C851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31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9F1F74CF-8B12-4022-A37B-79358E664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1F71AE7C-23F3-40F7-99C4-14D9B98C9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1ECC8AE0-1FE1-48EF-871E-831E1C76A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A1F0A-FFA6-4CE7-801E-28FAF8228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94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904A328B-5F87-44D2-8363-DA93F5A04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AEC4348F-49B4-47A4-8A13-8FE763FDF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79EF8364-0B50-465F-BDC4-70C7FB865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0381-6FEF-4DFA-A2A9-7C33D5C8C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67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2CCE8460-E99B-42EA-B337-8048AA83F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6A91B6E1-0531-4882-A9DE-4211099508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1FB6F27-E4AB-447D-96FA-BF2903F6D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8ECD7-EE1F-4B7A-8006-B4458E238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7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2DBF5A8A-5771-4889-939C-318A0657F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94023398-9FDE-45E1-BEA1-C11B3243D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26AE356D-34AA-44D9-B5FB-CF23291DE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76E8C-471C-460C-A9E9-C87D548AC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74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AA609739-9EFB-43C0-8AF4-D7B8B760E9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20E9C79A-BAAA-4891-B3B1-D9E82E2A2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E38EA73B-E17F-49CC-BE4A-3FA218264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23830-5148-4485-B587-5E47BB2A45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28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9C142978-C13D-460A-812D-A2463BE397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E8F96E04-95C0-4197-82E6-B454C743B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D7628382-F048-4245-B1C6-145861B911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8F825-EFBF-4F3B-AB67-E5BF278C0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28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A3462545-42EF-4AA7-86C5-FB386C5CA5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9079CEDE-6544-449A-B973-94EAD74AFA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E6054278-773B-45EC-84C0-AA0C95B9D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90953-473E-4FCE-8CE4-E63D86836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49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7BDF00C3-302B-4FCD-89F9-29B21108AA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45F633E0-AC97-4A0E-9223-79DF9C64F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3AC9FED3-A7BD-4889-97F4-6CAD6993FC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0060F-0714-4AAC-9DAC-E79C422CE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7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FA11A9F5-3377-4EF3-8A0F-D75992D77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041DDF75-5B61-4FCE-93FF-B8A6B7F2B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8E49C35E-2E9B-48C4-A768-72FA1C6F23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0CC53-E2FF-4AAF-8F55-860374B95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95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A51D42AC-7294-4D3D-87BC-85CC3053E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1BB9FBE3-7934-4D31-BCEA-5AE80CB06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0D7F448A-E868-4A8E-85F0-386FA711D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D4B6D-59C7-4C08-9F23-7FB26DC19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69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C9D2710-B5C6-4E38-A61B-C7748465ED6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8E8430D8-67C6-424C-9473-9ED1C41DE77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>
                <a:extLst>
                  <a:ext uri="{FF2B5EF4-FFF2-40B4-BE49-F238E27FC236}">
                    <a16:creationId xmlns:a16="http://schemas.microsoft.com/office/drawing/2014/main" id="{D553127C-06E1-4D3E-90AF-0FB0234146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>
                <a:extLst>
                  <a:ext uri="{FF2B5EF4-FFF2-40B4-BE49-F238E27FC236}">
                    <a16:creationId xmlns:a16="http://schemas.microsoft.com/office/drawing/2014/main" id="{B9EC8642-FB7E-4841-BED6-EE91F4FA44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>
                <a:extLst>
                  <a:ext uri="{FF2B5EF4-FFF2-40B4-BE49-F238E27FC236}">
                    <a16:creationId xmlns:a16="http://schemas.microsoft.com/office/drawing/2014/main" id="{B38EF02F-59BC-4223-AC91-AFE8955171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>
                <a:extLst>
                  <a:ext uri="{FF2B5EF4-FFF2-40B4-BE49-F238E27FC236}">
                    <a16:creationId xmlns:a16="http://schemas.microsoft.com/office/drawing/2014/main" id="{2B5AC607-86E7-4A8B-9B5C-4E3719575F5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>
                <a:extLst>
                  <a:ext uri="{FF2B5EF4-FFF2-40B4-BE49-F238E27FC236}">
                    <a16:creationId xmlns:a16="http://schemas.microsoft.com/office/drawing/2014/main" id="{9EFF3644-DE49-4795-BF99-22DAED77C1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>
                <a:extLst>
                  <a:ext uri="{FF2B5EF4-FFF2-40B4-BE49-F238E27FC236}">
                    <a16:creationId xmlns:a16="http://schemas.microsoft.com/office/drawing/2014/main" id="{6CFB9674-3638-4BCA-A926-E19BCA7FFE3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>
                <a:extLst>
                  <a:ext uri="{FF2B5EF4-FFF2-40B4-BE49-F238E27FC236}">
                    <a16:creationId xmlns:a16="http://schemas.microsoft.com/office/drawing/2014/main" id="{E377C8A3-AD3F-4BE2-ABCC-0E890DB1A2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>
                <a:extLst>
                  <a:ext uri="{FF2B5EF4-FFF2-40B4-BE49-F238E27FC236}">
                    <a16:creationId xmlns:a16="http://schemas.microsoft.com/office/drawing/2014/main" id="{6372570E-36C2-4588-95EE-4E476C8847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>
                <a:extLst>
                  <a:ext uri="{FF2B5EF4-FFF2-40B4-BE49-F238E27FC236}">
                    <a16:creationId xmlns:a16="http://schemas.microsoft.com/office/drawing/2014/main" id="{5253CD06-6C41-45D2-84D8-AC2FC7428B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>
                <a:extLst>
                  <a:ext uri="{FF2B5EF4-FFF2-40B4-BE49-F238E27FC236}">
                    <a16:creationId xmlns:a16="http://schemas.microsoft.com/office/drawing/2014/main" id="{F218CADB-131E-412D-8C57-8B926AACA0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>
                <a:extLst>
                  <a:ext uri="{FF2B5EF4-FFF2-40B4-BE49-F238E27FC236}">
                    <a16:creationId xmlns:a16="http://schemas.microsoft.com/office/drawing/2014/main" id="{56587939-65A5-42A4-96A9-791AC69E4B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>
                <a:extLst>
                  <a:ext uri="{FF2B5EF4-FFF2-40B4-BE49-F238E27FC236}">
                    <a16:creationId xmlns:a16="http://schemas.microsoft.com/office/drawing/2014/main" id="{C1F527CA-4E17-4EA2-8982-B25A50F60B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>
                <a:extLst>
                  <a:ext uri="{FF2B5EF4-FFF2-40B4-BE49-F238E27FC236}">
                    <a16:creationId xmlns:a16="http://schemas.microsoft.com/office/drawing/2014/main" id="{3EFACFDF-E50F-4C0C-AB4C-AE22D3473E7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>
                <a:extLst>
                  <a:ext uri="{FF2B5EF4-FFF2-40B4-BE49-F238E27FC236}">
                    <a16:creationId xmlns:a16="http://schemas.microsoft.com/office/drawing/2014/main" id="{6B33B424-5F3C-40A0-B76C-17B9E1322A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>
                <a:extLst>
                  <a:ext uri="{FF2B5EF4-FFF2-40B4-BE49-F238E27FC236}">
                    <a16:creationId xmlns:a16="http://schemas.microsoft.com/office/drawing/2014/main" id="{CB71DBE0-8067-4828-88C6-37E7B555988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>
                <a:extLst>
                  <a:ext uri="{FF2B5EF4-FFF2-40B4-BE49-F238E27FC236}">
                    <a16:creationId xmlns:a16="http://schemas.microsoft.com/office/drawing/2014/main" id="{0A0EE3DE-DC9F-4704-BD30-D217221318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>
                <a:extLst>
                  <a:ext uri="{FF2B5EF4-FFF2-40B4-BE49-F238E27FC236}">
                    <a16:creationId xmlns:a16="http://schemas.microsoft.com/office/drawing/2014/main" id="{8E96A20A-4E32-45D1-94EB-802612F85B5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>
                <a:extLst>
                  <a:ext uri="{FF2B5EF4-FFF2-40B4-BE49-F238E27FC236}">
                    <a16:creationId xmlns:a16="http://schemas.microsoft.com/office/drawing/2014/main" id="{44B942A8-99F9-4ED6-BBC2-A38884EDA2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>
                <a:extLst>
                  <a:ext uri="{FF2B5EF4-FFF2-40B4-BE49-F238E27FC236}">
                    <a16:creationId xmlns:a16="http://schemas.microsoft.com/office/drawing/2014/main" id="{DE4D4019-0CBA-485E-955F-DD926286C2D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>
              <a:extLst>
                <a:ext uri="{FF2B5EF4-FFF2-40B4-BE49-F238E27FC236}">
                  <a16:creationId xmlns:a16="http://schemas.microsoft.com/office/drawing/2014/main" id="{7075C432-2738-48F1-933F-3DC90A69B9A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10 h 385"/>
                <a:gd name="T2" fmla="*/ 4320 w 5762"/>
                <a:gd name="T3" fmla="*/ 201 h 385"/>
                <a:gd name="T4" fmla="*/ 4320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>
              <a:extLst>
                <a:ext uri="{FF2B5EF4-FFF2-40B4-BE49-F238E27FC236}">
                  <a16:creationId xmlns:a16="http://schemas.microsoft.com/office/drawing/2014/main" id="{42F6C762-50E2-4680-B3EF-65FF35E5665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4319 w 5761"/>
                <a:gd name="T3" fmla="*/ 0 h 189"/>
                <a:gd name="T4" fmla="*/ 4319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>
            <a:extLst>
              <a:ext uri="{FF2B5EF4-FFF2-40B4-BE49-F238E27FC236}">
                <a16:creationId xmlns:a16="http://schemas.microsoft.com/office/drawing/2014/main" id="{124F74BD-C589-4E9C-99E8-F227F6CAB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>
            <a:extLst>
              <a:ext uri="{FF2B5EF4-FFF2-40B4-BE49-F238E27FC236}">
                <a16:creationId xmlns:a16="http://schemas.microsoft.com/office/drawing/2014/main" id="{B4E85603-00DA-4B2D-BADA-BF069049D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75" name="Rectangle 27">
            <a:extLst>
              <a:ext uri="{FF2B5EF4-FFF2-40B4-BE49-F238E27FC236}">
                <a16:creationId xmlns:a16="http://schemas.microsoft.com/office/drawing/2014/main" id="{38C64425-C840-4E9E-BE39-D109F70B4C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76" name="Rectangle 28">
            <a:extLst>
              <a:ext uri="{FF2B5EF4-FFF2-40B4-BE49-F238E27FC236}">
                <a16:creationId xmlns:a16="http://schemas.microsoft.com/office/drawing/2014/main" id="{D7FE1745-582E-4583-AC9F-E1B3E294DF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77" name="Rectangle 29">
            <a:extLst>
              <a:ext uri="{FF2B5EF4-FFF2-40B4-BE49-F238E27FC236}">
                <a16:creationId xmlns:a16="http://schemas.microsoft.com/office/drawing/2014/main" id="{3F0417EB-4B4A-4A34-8942-13AD9F87DF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E42A12-F197-45E0-ABCD-554879F952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 i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 i="1">
          <a:solidFill>
            <a:schemeClr val="accent2"/>
          </a:solidFill>
          <a:latin typeface="Comic Sans MS" panose="030F0702030302020204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 i="1">
          <a:solidFill>
            <a:schemeClr val="accent2"/>
          </a:solidFill>
          <a:latin typeface="Comic Sans MS" panose="030F0702030302020204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 i="1">
          <a:solidFill>
            <a:schemeClr val="accent2"/>
          </a:solidFill>
          <a:latin typeface="Comic Sans MS" panose="030F0702030302020204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 i="1">
          <a:solidFill>
            <a:schemeClr val="accent2"/>
          </a:solidFill>
          <a:latin typeface="Comic Sans MS" panose="030F0702030302020204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 i="1">
          <a:solidFill>
            <a:schemeClr val="accent2"/>
          </a:solidFill>
          <a:latin typeface="Comic Sans MS" panose="030F0702030302020204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 i="1">
          <a:solidFill>
            <a:schemeClr val="accent2"/>
          </a:solidFill>
          <a:latin typeface="Comic Sans MS" panose="030F0702030302020204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 i="1">
          <a:solidFill>
            <a:schemeClr val="accent2"/>
          </a:solidFill>
          <a:latin typeface="Comic Sans MS" panose="030F0702030302020204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 i="1">
          <a:solidFill>
            <a:schemeClr val="accent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 b="1" i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 i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daysydney.com/graphics/134-monorail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rossroadsbible.org/online/images/sin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/imgres?imgurl=members.vip.fi/~omfin/images/gospel.gif&amp;imgrefurl=http://members.vip.fi/~omfin/evankeliumi.html&amp;h=165&amp;w=120&amp;prev=/images%3Fq%3Dgospel.gif%26start%3D260%26svnum%3D10%26hl%3Den%26sa%3DN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This%20PowerPoint%20presentation%20is%20available%20along%20with%20relathttp:/home.snu.edu/~hculbert/ppt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B6F0CC31-AD66-402C-866C-4D3139917B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066800"/>
            <a:ext cx="7726363" cy="1417638"/>
          </a:xfrm>
        </p:spPr>
        <p:txBody>
          <a:bodyPr/>
          <a:lstStyle/>
          <a:p>
            <a:r>
              <a:rPr lang="en-US" altLang="en-US"/>
              <a:t>Relational</a:t>
            </a:r>
            <a:br>
              <a:rPr lang="en-US" altLang="en-US"/>
            </a:br>
            <a:r>
              <a:rPr lang="en-US" altLang="en-US"/>
              <a:t>Evangelism	</a:t>
            </a:r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CABC3BC8-6D69-480B-8D7D-8586CFB03A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and articulating your testimony of faith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9D6381C-1519-4336-A9B2-447EA7842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2286000"/>
          </a:xfrm>
        </p:spPr>
        <p:txBody>
          <a:bodyPr/>
          <a:lstStyle/>
          <a:p>
            <a:r>
              <a:rPr lang="en-US" altLang="en-US" sz="3600"/>
              <a:t>Relational ministry isn’t a monorail event in which content is the only issue</a:t>
            </a:r>
          </a:p>
        </p:txBody>
      </p:sp>
      <p:pic>
        <p:nvPicPr>
          <p:cNvPr id="88073" name="Picture 9">
            <a:hlinkClick r:id="rId2"/>
            <a:extLst>
              <a:ext uri="{FF2B5EF4-FFF2-40B4-BE49-F238E27FC236}">
                <a16:creationId xmlns:a16="http://schemas.microsoft.com/office/drawing/2014/main" id="{454A8722-246F-485D-B652-F261F2E4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4213225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A3D9D5F-F628-4FFF-A618-F15700001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Relational evangelism’s two rails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7DFD293-7815-4024-A6F5-56961444B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3962400" cy="3048000"/>
          </a:xfrm>
        </p:spPr>
        <p:txBody>
          <a:bodyPr/>
          <a:lstStyle/>
          <a:p>
            <a:r>
              <a:rPr lang="en-US" altLang="en-US"/>
              <a:t>Content (Gospel)</a:t>
            </a:r>
          </a:p>
          <a:p>
            <a:r>
              <a:rPr lang="en-US" altLang="en-US"/>
              <a:t>Incarnational (Our lives)</a:t>
            </a:r>
          </a:p>
        </p:txBody>
      </p:sp>
      <p:pic>
        <p:nvPicPr>
          <p:cNvPr id="83972" name="Picture 4">
            <a:extLst>
              <a:ext uri="{FF2B5EF4-FFF2-40B4-BE49-F238E27FC236}">
                <a16:creationId xmlns:a16="http://schemas.microsoft.com/office/drawing/2014/main" id="{04CA0E52-1EAC-41C6-A464-B4B8861C8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6">
            <a:extLst>
              <a:ext uri="{FF2B5EF4-FFF2-40B4-BE49-F238E27FC236}">
                <a16:creationId xmlns:a16="http://schemas.microsoft.com/office/drawing/2014/main" id="{83687724-0F2B-4700-BA5D-B96A5730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OSS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99C56C44-63E6-437E-AD67-380C18A00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So, what’s incarnational about it?</a:t>
            </a:r>
          </a:p>
        </p:txBody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4E6E0E14-2B8D-478C-AEC3-2544F1C37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057400"/>
            <a:ext cx="7269163" cy="4038600"/>
          </a:xfrm>
        </p:spPr>
        <p:txBody>
          <a:bodyPr/>
          <a:lstStyle/>
          <a:p>
            <a:r>
              <a:rPr lang="en-US" altLang="en-US"/>
              <a:t>The unbeliever comes to see Christ through His incarnation in the believer </a:t>
            </a:r>
          </a:p>
          <a:p>
            <a:pPr lvl="4"/>
            <a:r>
              <a:rPr lang="en-US" altLang="en-US"/>
              <a:t>Latin lesson:  incarnation = “to make flesh; infleshment”</a:t>
            </a:r>
          </a:p>
          <a:p>
            <a:endParaRPr lang="en-US" altLang="en-US" sz="2000"/>
          </a:p>
        </p:txBody>
      </p:sp>
      <p:pic>
        <p:nvPicPr>
          <p:cNvPr id="15364" name="Picture 1028">
            <a:extLst>
              <a:ext uri="{FF2B5EF4-FFF2-40B4-BE49-F238E27FC236}">
                <a16:creationId xmlns:a16="http://schemas.microsoft.com/office/drawing/2014/main" id="{48995F51-3FC4-450E-AE7F-221EFCD4E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1800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1E47CCA-DB32-4DE6-9407-5FA424AA4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content rail </a:t>
            </a:r>
            <a:r>
              <a:rPr lang="en-US" altLang="en-US" sz="1400">
                <a:hlinkClick r:id="rId3" action="ppaction://hlinksldjump"/>
              </a:rPr>
              <a:t>Gospel definition</a:t>
            </a:r>
            <a:endParaRPr lang="en-US" altLang="en-US" sz="14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8204616-4F40-4F41-A131-FB0E506A5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1628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Example gospel presentations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Evangelism explosion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God, Human beings, sin, grace, salvation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Four spiritual laws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Roman road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Gospel bracelets</a:t>
            </a:r>
          </a:p>
        </p:txBody>
      </p:sp>
      <p:pic>
        <p:nvPicPr>
          <p:cNvPr id="103428" name="Picture 4">
            <a:extLst>
              <a:ext uri="{FF2B5EF4-FFF2-40B4-BE49-F238E27FC236}">
                <a16:creationId xmlns:a16="http://schemas.microsoft.com/office/drawing/2014/main" id="{0955B089-CA60-44AF-8AAD-1A9C71907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609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6">
            <a:extLst>
              <a:ext uri="{FF2B5EF4-FFF2-40B4-BE49-F238E27FC236}">
                <a16:creationId xmlns:a16="http://schemas.microsoft.com/office/drawing/2014/main" id="{A84AC480-170B-462F-8D7C-00474C2DA883}"/>
              </a:ext>
            </a:extLst>
          </p:cNvPr>
          <p:cNvSpPr>
            <a:spLocks/>
          </p:cNvSpPr>
          <p:nvPr/>
        </p:nvSpPr>
        <p:spPr bwMode="auto">
          <a:xfrm>
            <a:off x="6477000" y="4629150"/>
            <a:ext cx="2362200" cy="406400"/>
          </a:xfrm>
          <a:prstGeom prst="borderCallout1">
            <a:avLst>
              <a:gd name="adj1" fmla="val 28125"/>
              <a:gd name="adj2" fmla="val -3227"/>
              <a:gd name="adj3" fmla="val 145315"/>
              <a:gd name="adj4" fmla="val -1807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Incarnational rail</a:t>
            </a:r>
            <a:endParaRPr lang="en-US" altLang="en-US"/>
          </a:p>
        </p:txBody>
      </p:sp>
      <p:sp>
        <p:nvSpPr>
          <p:cNvPr id="16390" name="AutoShape 7">
            <a:extLst>
              <a:ext uri="{FF2B5EF4-FFF2-40B4-BE49-F238E27FC236}">
                <a16:creationId xmlns:a16="http://schemas.microsoft.com/office/drawing/2014/main" id="{D7125D2E-3E63-4DB2-9364-C8017824D4F6}"/>
              </a:ext>
            </a:extLst>
          </p:cNvPr>
          <p:cNvSpPr>
            <a:spLocks/>
          </p:cNvSpPr>
          <p:nvPr/>
        </p:nvSpPr>
        <p:spPr bwMode="auto">
          <a:xfrm>
            <a:off x="6705600" y="5994400"/>
            <a:ext cx="1676400" cy="406400"/>
          </a:xfrm>
          <a:prstGeom prst="borderCallout1">
            <a:avLst>
              <a:gd name="adj1" fmla="val 28125"/>
              <a:gd name="adj2" fmla="val -4546"/>
              <a:gd name="adj3" fmla="val -56250"/>
              <a:gd name="adj4" fmla="val -36838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Content rail</a:t>
            </a:r>
          </a:p>
        </p:txBody>
      </p:sp>
      <p:pic>
        <p:nvPicPr>
          <p:cNvPr id="16391" name="Picture 12">
            <a:extLst>
              <a:ext uri="{FF2B5EF4-FFF2-40B4-BE49-F238E27FC236}">
                <a16:creationId xmlns:a16="http://schemas.microsoft.com/office/drawing/2014/main" id="{44F0951E-BD14-4FD2-9AFB-14E775E0A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C01F"/>
              </a:clrFrom>
              <a:clrTo>
                <a:srgbClr val="F6C01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14788"/>
            <a:ext cx="121920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OSS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39EB51A-B1C4-49DE-8181-0CC5C1E84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Four spiritual laws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416A13D-AD7C-4866-A318-154FCC270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3163" y="1447800"/>
            <a:ext cx="7666037" cy="5105400"/>
          </a:xfrm>
        </p:spPr>
        <p:txBody>
          <a:bodyPr/>
          <a:lstStyle/>
          <a:p>
            <a:r>
              <a:rPr lang="en-US" altLang="en-US"/>
              <a:t>God loves you and wants to establish a relationship with you</a:t>
            </a:r>
          </a:p>
          <a:p>
            <a:pPr lvl="2"/>
            <a:r>
              <a:rPr lang="en-US" altLang="en-US"/>
              <a:t>John 3:16</a:t>
            </a:r>
          </a:p>
          <a:p>
            <a:r>
              <a:rPr lang="en-US" altLang="en-US"/>
              <a:t>Sin separates you from God</a:t>
            </a:r>
          </a:p>
          <a:p>
            <a:pPr lvl="2"/>
            <a:r>
              <a:rPr lang="en-US" altLang="en-US"/>
              <a:t>Romans 3:23; 6:23</a:t>
            </a:r>
          </a:p>
          <a:p>
            <a:r>
              <a:rPr lang="en-US" altLang="en-US"/>
              <a:t>Jesus is the “bridge”</a:t>
            </a:r>
          </a:p>
          <a:p>
            <a:pPr lvl="2"/>
            <a:r>
              <a:rPr lang="en-US" altLang="en-US"/>
              <a:t>Romans 5:8</a:t>
            </a:r>
          </a:p>
          <a:p>
            <a:r>
              <a:rPr lang="en-US" altLang="en-US"/>
              <a:t>You must come to Christ and accept His lordship</a:t>
            </a:r>
          </a:p>
          <a:p>
            <a:pPr lvl="2"/>
            <a:r>
              <a:rPr lang="en-US" altLang="en-US"/>
              <a:t>Romans 10:9-10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7">
            <a:hlinkClick r:id="rId2"/>
            <a:extLst>
              <a:ext uri="{FF2B5EF4-FFF2-40B4-BE49-F238E27FC236}">
                <a16:creationId xmlns:a16="http://schemas.microsoft.com/office/drawing/2014/main" id="{F0233136-C62C-4CA6-894F-FF1B8595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3276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29">
            <a:extLst>
              <a:ext uri="{FF2B5EF4-FFF2-40B4-BE49-F238E27FC236}">
                <a16:creationId xmlns:a16="http://schemas.microsoft.com/office/drawing/2014/main" id="{A66FDA04-32E6-4117-827E-DBF5D3C6C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048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1032" descr="All have sinned and are separated from God">
            <a:extLst>
              <a:ext uri="{FF2B5EF4-FFF2-40B4-BE49-F238E27FC236}">
                <a16:creationId xmlns:a16="http://schemas.microsoft.com/office/drawing/2014/main" id="{5748EF3E-CEE3-4FBF-A6E8-522A1813B7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16275"/>
            <a:ext cx="2968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8437" name="Picture 1035">
            <a:extLst>
              <a:ext uri="{FF2B5EF4-FFF2-40B4-BE49-F238E27FC236}">
                <a16:creationId xmlns:a16="http://schemas.microsoft.com/office/drawing/2014/main" id="{EC6C6112-8E71-4DC9-AF28-AC9EED32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4800"/>
            <a:ext cx="29067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Rectangle 1036">
            <a:extLst>
              <a:ext uri="{FF2B5EF4-FFF2-40B4-BE49-F238E27FC236}">
                <a16:creationId xmlns:a16="http://schemas.microsoft.com/office/drawing/2014/main" id="{223A2E72-B7A2-4A7E-B86B-A3650E5E7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5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8439" name="Picture 1038">
            <a:extLst>
              <a:ext uri="{FF2B5EF4-FFF2-40B4-BE49-F238E27FC236}">
                <a16:creationId xmlns:a16="http://schemas.microsoft.com/office/drawing/2014/main" id="{A9C5340E-FA92-4CD2-9784-ABFA21E4F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1F0028A-484D-4833-8658-6243EDD81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Roman Road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F75D160-53B3-4EBA-B2EB-E24A4E93A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Romans 3:23</a:t>
            </a:r>
          </a:p>
          <a:p>
            <a:r>
              <a:rPr lang="en-US" altLang="en-US"/>
              <a:t>Romans 6:23</a:t>
            </a:r>
          </a:p>
          <a:p>
            <a:r>
              <a:rPr lang="en-US" altLang="en-US"/>
              <a:t>Romans 5:8</a:t>
            </a:r>
          </a:p>
          <a:p>
            <a:r>
              <a:rPr lang="en-US" altLang="en-US"/>
              <a:t>Romans 10:9-10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6F2AE12C-8B47-44C8-87F9-1DED83316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incarnational rail</a:t>
            </a:r>
          </a:p>
        </p:txBody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581D2685-3FFD-42B0-8D2F-7C088B5E2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086600" cy="3048000"/>
          </a:xfrm>
        </p:spPr>
        <p:txBody>
          <a:bodyPr/>
          <a:lstStyle/>
          <a:p>
            <a:r>
              <a:rPr lang="en-US" altLang="en-US"/>
              <a:t>“We have souls that thrive in the warmth of kindred spirits. . . .God wired us this way, and because of that wiring we have the capacity for relationships” --Doug Fields</a:t>
            </a:r>
          </a:p>
        </p:txBody>
      </p:sp>
      <p:pic>
        <p:nvPicPr>
          <p:cNvPr id="20484" name="Picture 1028">
            <a:extLst>
              <a:ext uri="{FF2B5EF4-FFF2-40B4-BE49-F238E27FC236}">
                <a16:creationId xmlns:a16="http://schemas.microsoft.com/office/drawing/2014/main" id="{498DDFC8-DC96-4598-A47C-28F4CBD40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609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AutoShape 1029">
            <a:extLst>
              <a:ext uri="{FF2B5EF4-FFF2-40B4-BE49-F238E27FC236}">
                <a16:creationId xmlns:a16="http://schemas.microsoft.com/office/drawing/2014/main" id="{3BE2D068-AF85-44D9-8881-9A8E8749432C}"/>
              </a:ext>
            </a:extLst>
          </p:cNvPr>
          <p:cNvSpPr>
            <a:spLocks/>
          </p:cNvSpPr>
          <p:nvPr/>
        </p:nvSpPr>
        <p:spPr bwMode="auto">
          <a:xfrm>
            <a:off x="6477000" y="4629150"/>
            <a:ext cx="2362200" cy="406400"/>
          </a:xfrm>
          <a:prstGeom prst="borderCallout1">
            <a:avLst>
              <a:gd name="adj1" fmla="val 28125"/>
              <a:gd name="adj2" fmla="val -3227"/>
              <a:gd name="adj3" fmla="val 145315"/>
              <a:gd name="adj4" fmla="val -1807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Incarnational rail</a:t>
            </a:r>
            <a:endParaRPr lang="en-US" altLang="en-US"/>
          </a:p>
        </p:txBody>
      </p:sp>
      <p:sp>
        <p:nvSpPr>
          <p:cNvPr id="20486" name="AutoShape 1030">
            <a:extLst>
              <a:ext uri="{FF2B5EF4-FFF2-40B4-BE49-F238E27FC236}">
                <a16:creationId xmlns:a16="http://schemas.microsoft.com/office/drawing/2014/main" id="{E6F8E5A2-CEBE-4C66-8008-FFF3789E89D3}"/>
              </a:ext>
            </a:extLst>
          </p:cNvPr>
          <p:cNvSpPr>
            <a:spLocks/>
          </p:cNvSpPr>
          <p:nvPr/>
        </p:nvSpPr>
        <p:spPr bwMode="auto">
          <a:xfrm>
            <a:off x="6705600" y="5994400"/>
            <a:ext cx="1676400" cy="406400"/>
          </a:xfrm>
          <a:prstGeom prst="borderCallout1">
            <a:avLst>
              <a:gd name="adj1" fmla="val 28125"/>
              <a:gd name="adj2" fmla="val -4546"/>
              <a:gd name="adj3" fmla="val -56250"/>
              <a:gd name="adj4" fmla="val -36838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Content rail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ADA6414D-41AC-4D21-8F26-7E36A6FB2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666037" cy="1447800"/>
          </a:xfrm>
        </p:spPr>
        <p:txBody>
          <a:bodyPr/>
          <a:lstStyle/>
          <a:p>
            <a:r>
              <a:rPr lang="en-US" altLang="en-US"/>
              <a:t>Relational or incarnational evangelism:</a:t>
            </a:r>
          </a:p>
        </p:txBody>
      </p:sp>
      <p:sp>
        <p:nvSpPr>
          <p:cNvPr id="21507" name="Rectangle 7">
            <a:extLst>
              <a:ext uri="{FF2B5EF4-FFF2-40B4-BE49-F238E27FC236}">
                <a16:creationId xmlns:a16="http://schemas.microsoft.com/office/drawing/2014/main" id="{FA26FBE2-4A90-46B3-8961-8B1F4708B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3163" y="1676400"/>
            <a:ext cx="7772400" cy="4114800"/>
          </a:xfrm>
        </p:spPr>
        <p:txBody>
          <a:bodyPr/>
          <a:lstStyle/>
          <a:p>
            <a:r>
              <a:rPr lang="en-US" altLang="en-US" sz="2800"/>
              <a:t>Is step-by-step (but not the step-by-step of the prophetic “the Bible says” approach)</a:t>
            </a:r>
          </a:p>
          <a:p>
            <a:pPr lvl="1"/>
            <a:r>
              <a:rPr lang="en-US" altLang="en-US" sz="2400"/>
              <a:t>Evangelism strategist George Hunter:  </a:t>
            </a:r>
          </a:p>
          <a:p>
            <a:pPr lvl="2"/>
            <a:r>
              <a:rPr lang="en-US" altLang="en-US" sz="2000"/>
              <a:t>“Conversion typically results from a ‘chain’ of experiences.  The number of significant experiences in that chain is typically about 30 links.”</a:t>
            </a:r>
          </a:p>
          <a:p>
            <a:pPr lvl="1"/>
            <a:r>
              <a:rPr lang="en-US" altLang="en-US" sz="2400"/>
              <a:t>Relational evangelism creates those links</a:t>
            </a:r>
          </a:p>
        </p:txBody>
      </p:sp>
      <p:pic>
        <p:nvPicPr>
          <p:cNvPr id="55311" name="Picture 15">
            <a:extLst>
              <a:ext uri="{FF2B5EF4-FFF2-40B4-BE49-F238E27FC236}">
                <a16:creationId xmlns:a16="http://schemas.microsoft.com/office/drawing/2014/main" id="{494FA42A-B4B3-4EFB-9A7B-59A8760D5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57825"/>
            <a:ext cx="14478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0">
            <a:extLst>
              <a:ext uri="{FF2B5EF4-FFF2-40B4-BE49-F238E27FC236}">
                <a16:creationId xmlns:a16="http://schemas.microsoft.com/office/drawing/2014/main" id="{322759F4-A750-4E57-9892-4FFA15F68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666037" cy="1752600"/>
          </a:xfrm>
        </p:spPr>
        <p:txBody>
          <a:bodyPr/>
          <a:lstStyle/>
          <a:p>
            <a:r>
              <a:rPr lang="en-US" altLang="en-US"/>
              <a:t>What were the links in your life?</a:t>
            </a:r>
          </a:p>
        </p:txBody>
      </p:sp>
      <p:pic>
        <p:nvPicPr>
          <p:cNvPr id="91149" name="Picture 2061">
            <a:extLst>
              <a:ext uri="{FF2B5EF4-FFF2-40B4-BE49-F238E27FC236}">
                <a16:creationId xmlns:a16="http://schemas.microsoft.com/office/drawing/2014/main" id="{4F22B162-697E-4617-8B78-459693F02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2667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126F420-89F6-49E2-A9AA-3B4C3CA1C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81000"/>
            <a:ext cx="515302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>
            <a:extLst>
              <a:ext uri="{FF2B5EF4-FFF2-40B4-BE49-F238E27FC236}">
                <a16:creationId xmlns:a16="http://schemas.microsoft.com/office/drawing/2014/main" id="{BE9191FF-EBA4-44AC-8913-6D8143B6F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3716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15000"/>
              </a:lnSpc>
              <a:buFontTx/>
              <a:buChar char=" "/>
            </a:pPr>
            <a:endParaRPr kumimoji="1" lang="en-US" altLang="en-US" sz="3200">
              <a:latin typeface="Comic Sans MS" panose="030F0702030302020204" pitchFamily="66" charset="0"/>
            </a:endParaRPr>
          </a:p>
        </p:txBody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1DC16DBC-DA2A-4527-B5D3-2580E0AC3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666037" cy="1447800"/>
          </a:xfrm>
        </p:spPr>
        <p:txBody>
          <a:bodyPr/>
          <a:lstStyle/>
          <a:p>
            <a:r>
              <a:rPr lang="en-US" altLang="en-US"/>
              <a:t>Relational or incarnational evangelism:</a:t>
            </a:r>
          </a:p>
        </p:txBody>
      </p:sp>
      <p:sp>
        <p:nvSpPr>
          <p:cNvPr id="23556" name="Rectangle 1028">
            <a:extLst>
              <a:ext uri="{FF2B5EF4-FFF2-40B4-BE49-F238E27FC236}">
                <a16:creationId xmlns:a16="http://schemas.microsoft.com/office/drawing/2014/main" id="{9B1514C1-7AE3-4604-935D-8AA216AEB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666038" cy="4648200"/>
          </a:xfrm>
        </p:spPr>
        <p:txBody>
          <a:bodyPr/>
          <a:lstStyle/>
          <a:p>
            <a:pPr marL="609600" indent="-609600">
              <a:buFont typeface="Monotype Sorts" pitchFamily="2" charset="2"/>
              <a:buAutoNum type="arabicPeriod"/>
            </a:pPr>
            <a:r>
              <a:rPr lang="en-US" altLang="en-US"/>
              <a:t>Its intentional focus on friendship places a high value on people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/>
              <a:t>“Every person has a right to hear the Gospel in a way that they can understand” – Jim Rayburn, Young Life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altLang="en-US"/>
              <a:t>Earns you the right to be heard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/>
              <a:t>Relationship produces: </a:t>
            </a:r>
          </a:p>
          <a:p>
            <a:pPr marL="1752600" lvl="3" indent="-381000">
              <a:buFontTx/>
              <a:buAutoNum type="arabicPeriod"/>
            </a:pPr>
            <a:r>
              <a:rPr lang="en-US" altLang="en-US"/>
              <a:t>Respect</a:t>
            </a:r>
          </a:p>
          <a:p>
            <a:pPr marL="1752600" lvl="3" indent="-381000">
              <a:buFontTx/>
              <a:buAutoNum type="arabicPeriod"/>
            </a:pPr>
            <a:r>
              <a:rPr lang="en-US" altLang="en-US"/>
              <a:t>A sense of safety </a:t>
            </a:r>
          </a:p>
          <a:p>
            <a:pPr marL="1752600" lvl="3" indent="-381000">
              <a:buFontTx/>
              <a:buAutoNum type="arabicPeriod"/>
            </a:pPr>
            <a:r>
              <a:rPr lang="en-US" altLang="en-US"/>
              <a:t>Conviction that you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51">
            <a:extLst>
              <a:ext uri="{FF2B5EF4-FFF2-40B4-BE49-F238E27FC236}">
                <a16:creationId xmlns:a16="http://schemas.microsoft.com/office/drawing/2014/main" id="{9D64BEA4-4CA5-4D06-8229-4D5515BA4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2286000"/>
            <a:ext cx="6934200" cy="4114800"/>
          </a:xfrm>
        </p:spPr>
        <p:txBody>
          <a:bodyPr/>
          <a:lstStyle/>
          <a:p>
            <a:r>
              <a:rPr lang="en-US" altLang="en-US"/>
              <a:t>Recognizes God’s prevenient grace is always present		</a:t>
            </a:r>
          </a:p>
          <a:p>
            <a:pPr lvl="3"/>
            <a:r>
              <a:rPr lang="en-US" altLang="en-US" sz="2400"/>
              <a:t>Latin lesson:  pre-venir = grace that “comes before”</a:t>
            </a:r>
          </a:p>
          <a:p>
            <a:pPr lvl="3"/>
            <a:r>
              <a:rPr lang="en-US" altLang="en-US" sz="2400"/>
              <a:t>The Lord goes before us and prepares the way</a:t>
            </a:r>
          </a:p>
        </p:txBody>
      </p:sp>
      <p:pic>
        <p:nvPicPr>
          <p:cNvPr id="24579" name="Picture 2052">
            <a:extLst>
              <a:ext uri="{FF2B5EF4-FFF2-40B4-BE49-F238E27FC236}">
                <a16:creationId xmlns:a16="http://schemas.microsoft.com/office/drawing/2014/main" id="{37CA69C1-CC3C-4D84-A85C-95A17869A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1800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6730F52C-703F-4937-B8FA-9A05AE41D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3716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15000"/>
              </a:lnSpc>
              <a:buFontTx/>
              <a:buChar char=" "/>
            </a:pPr>
            <a:endParaRPr kumimoji="1" lang="en-US" altLang="en-US" sz="3200">
              <a:latin typeface="Comic Sans MS" panose="030F0702030302020204" pitchFamily="66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2F70AEB-C454-401F-BD58-AA720CBD0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666037" cy="1447800"/>
          </a:xfrm>
        </p:spPr>
        <p:txBody>
          <a:bodyPr/>
          <a:lstStyle/>
          <a:p>
            <a:r>
              <a:rPr lang="en-US" altLang="en-US"/>
              <a:t>Relational or incarnational evangelism: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F7150E0C-EC76-4F52-9A0D-81999CE26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Is an intentional transforming journey involving a process</a:t>
            </a:r>
          </a:p>
          <a:p>
            <a:pPr lvl="1"/>
            <a:r>
              <a:rPr lang="en-US" altLang="en-US"/>
              <a:t>Takes patience</a:t>
            </a:r>
          </a:p>
        </p:txBody>
      </p:sp>
      <p:pic>
        <p:nvPicPr>
          <p:cNvPr id="84997" name="Picture 5">
            <a:extLst>
              <a:ext uri="{FF2B5EF4-FFF2-40B4-BE49-F238E27FC236}">
                <a16:creationId xmlns:a16="http://schemas.microsoft.com/office/drawing/2014/main" id="{96F308DF-2B0A-446D-9209-20590A292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148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45705883-6BA2-4108-AB22-044D90C1C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listening part of relational evangelism </a:t>
            </a: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E3FE8EFC-F8A0-4FED-94C7-A0B04BF7A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86400" y="1981200"/>
            <a:ext cx="3459163" cy="4114800"/>
          </a:xfrm>
        </p:spPr>
        <p:txBody>
          <a:bodyPr/>
          <a:lstStyle/>
          <a:p>
            <a:r>
              <a:rPr lang="en-US" altLang="en-US"/>
              <a:t>Listen. Listen.  Listen . . . And really hear.</a:t>
            </a:r>
          </a:p>
        </p:txBody>
      </p:sp>
      <p:graphicFrame>
        <p:nvGraphicFramePr>
          <p:cNvPr id="92164" name="Object 4">
            <a:extLst>
              <a:ext uri="{FF2B5EF4-FFF2-40B4-BE49-F238E27FC236}">
                <a16:creationId xmlns:a16="http://schemas.microsoft.com/office/drawing/2014/main" id="{590499A2-1A0C-4331-89AD-4E60616B31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752600"/>
          <a:ext cx="374808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524742" imgH="4571429" progId="MSPhotoEd.3">
                  <p:embed/>
                </p:oleObj>
              </mc:Choice>
              <mc:Fallback>
                <p:oleObj name="Photo Editor Photo" r:id="rId2" imgW="3524742" imgH="457142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349" r="5994" b="7246"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374808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65" name="Picture 5">
            <a:extLst>
              <a:ext uri="{FF2B5EF4-FFF2-40B4-BE49-F238E27FC236}">
                <a16:creationId xmlns:a16="http://schemas.microsoft.com/office/drawing/2014/main" id="{45E12200-E401-467C-B908-25F1E2A0B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43400"/>
            <a:ext cx="4873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AB68737-25B8-4DF7-8443-5701F1CDD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Relational speech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954E4C1-1422-4AE4-BC7B-2C553CC09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5029200"/>
          </a:xfrm>
        </p:spPr>
        <p:txBody>
          <a:bodyPr/>
          <a:lstStyle/>
          <a:p>
            <a:r>
              <a:rPr lang="en-US" altLang="en-US" sz="2800"/>
              <a:t>Be simple</a:t>
            </a:r>
          </a:p>
          <a:p>
            <a:pPr lvl="1"/>
            <a:r>
              <a:rPr lang="en-US" altLang="en-US" sz="2400" b="0"/>
              <a:t>Never</a:t>
            </a:r>
            <a:r>
              <a:rPr lang="en-US" altLang="en-US" b="0"/>
              <a:t> </a:t>
            </a:r>
            <a:r>
              <a:rPr lang="en-US" altLang="en-US" sz="3200"/>
              <a:t>underestimate</a:t>
            </a:r>
            <a:r>
              <a:rPr lang="en-US" altLang="en-US" sz="2400"/>
              <a:t> </a:t>
            </a:r>
            <a:r>
              <a:rPr lang="en-US" altLang="en-US" sz="2400" b="0"/>
              <a:t>other people’s intelligence</a:t>
            </a:r>
          </a:p>
          <a:p>
            <a:pPr lvl="1"/>
            <a:r>
              <a:rPr lang="en-US" altLang="en-US" sz="2400" b="0"/>
              <a:t>Never </a:t>
            </a:r>
            <a:r>
              <a:rPr lang="en-US" altLang="en-US" sz="3200"/>
              <a:t>overestimate</a:t>
            </a:r>
            <a:r>
              <a:rPr lang="en-US" altLang="en-US" sz="2400"/>
              <a:t> </a:t>
            </a:r>
            <a:r>
              <a:rPr lang="en-US" altLang="en-US" sz="2400" b="0"/>
              <a:t>their knowledge</a:t>
            </a:r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EB6CB4C8-5324-4BA2-A06D-DD9566CE4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Relational speech</a:t>
            </a:r>
          </a:p>
        </p:txBody>
      </p:sp>
      <p:sp>
        <p:nvSpPr>
          <p:cNvPr id="28675" name="Rectangle 1027">
            <a:extLst>
              <a:ext uri="{FF2B5EF4-FFF2-40B4-BE49-F238E27FC236}">
                <a16:creationId xmlns:a16="http://schemas.microsoft.com/office/drawing/2014/main" id="{63A113CC-0A83-4C65-BAE2-D87863125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10400" cy="4953000"/>
          </a:xfrm>
        </p:spPr>
        <p:txBody>
          <a:bodyPr/>
          <a:lstStyle/>
          <a:p>
            <a:r>
              <a:rPr lang="en-US" altLang="en-US" sz="2800"/>
              <a:t>Makes Christ central</a:t>
            </a:r>
          </a:p>
          <a:p>
            <a:pPr lvl="1"/>
            <a:r>
              <a:rPr lang="en-US" altLang="en-US" sz="2400"/>
              <a:t>“My propositional truths are more correct than your propositional truths”</a:t>
            </a:r>
          </a:p>
          <a:p>
            <a:r>
              <a:rPr lang="en-US" altLang="en-US" sz="2800"/>
              <a:t>Looks to take conversation to a deeper level</a:t>
            </a:r>
            <a:endParaRPr lang="en-US" altLang="en-US"/>
          </a:p>
          <a:p>
            <a:pPr lvl="2"/>
            <a:r>
              <a:rPr lang="en-US" altLang="en-US"/>
              <a:t>“Wouldn’t you like to believe in something?”</a:t>
            </a:r>
          </a:p>
          <a:p>
            <a:pPr lvl="2"/>
            <a:r>
              <a:rPr lang="en-US" altLang="en-US"/>
              <a:t>“Does God (or a Higher Power) seem personal to you?” </a:t>
            </a:r>
          </a:p>
        </p:txBody>
      </p:sp>
      <p:pic>
        <p:nvPicPr>
          <p:cNvPr id="105477" name="Picture 1029">
            <a:extLst>
              <a:ext uri="{FF2B5EF4-FFF2-40B4-BE49-F238E27FC236}">
                <a16:creationId xmlns:a16="http://schemas.microsoft.com/office/drawing/2014/main" id="{A74E4AF0-87BA-4292-A4CE-3DB58CB8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752600"/>
            <a:ext cx="9509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B7ABB660-168C-43C8-8906-0A8DCB223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802563" cy="1447800"/>
          </a:xfrm>
        </p:spPr>
        <p:txBody>
          <a:bodyPr/>
          <a:lstStyle/>
          <a:p>
            <a:r>
              <a:rPr lang="en-US" altLang="en-US"/>
              <a:t>Where relational evangelism can go wrong</a:t>
            </a:r>
          </a:p>
        </p:txBody>
      </p:sp>
      <p:sp>
        <p:nvSpPr>
          <p:cNvPr id="29699" name="Rectangle 7">
            <a:extLst>
              <a:ext uri="{FF2B5EF4-FFF2-40B4-BE49-F238E27FC236}">
                <a16:creationId xmlns:a16="http://schemas.microsoft.com/office/drawing/2014/main" id="{010ECFFE-3381-4163-9DDC-0160BB74E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362200"/>
            <a:ext cx="7696200" cy="3048000"/>
          </a:xfrm>
        </p:spPr>
        <p:txBody>
          <a:bodyPr/>
          <a:lstStyle/>
          <a:p>
            <a:r>
              <a:rPr lang="en-US" altLang="en-US"/>
              <a:t>Wrong motivations</a:t>
            </a:r>
          </a:p>
          <a:p>
            <a:pPr lvl="1"/>
            <a:r>
              <a:rPr lang="en-US" altLang="en-US"/>
              <a:t>Notch on the gun</a:t>
            </a:r>
          </a:p>
          <a:p>
            <a:pPr lvl="2"/>
            <a:r>
              <a:rPr lang="en-US" altLang="en-US"/>
              <a:t>An extremely thin covering of “relational” on our evangelism</a:t>
            </a:r>
          </a:p>
          <a:p>
            <a:pPr lvl="1"/>
            <a:r>
              <a:rPr lang="en-US" altLang="en-US"/>
              <a:t>Ego trip</a:t>
            </a:r>
          </a:p>
          <a:p>
            <a:pPr lvl="1"/>
            <a:r>
              <a:rPr lang="en-US" altLang="en-US"/>
              <a:t>Examples?</a:t>
            </a:r>
          </a:p>
        </p:txBody>
      </p:sp>
      <p:pic>
        <p:nvPicPr>
          <p:cNvPr id="29700" name="Picture 8">
            <a:extLst>
              <a:ext uri="{FF2B5EF4-FFF2-40B4-BE49-F238E27FC236}">
                <a16:creationId xmlns:a16="http://schemas.microsoft.com/office/drawing/2014/main" id="{E366CE09-4EA9-41DD-A3C3-D763A4826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E6F8D60-5A64-4834-ACB9-A2969F4E0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802563" cy="1447800"/>
          </a:xfrm>
        </p:spPr>
        <p:txBody>
          <a:bodyPr/>
          <a:lstStyle/>
          <a:p>
            <a:r>
              <a:rPr lang="en-US" altLang="en-US"/>
              <a:t>Where relational evangelism can go wrong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41FAE3C-7B56-4A37-BBDF-4CCFD100A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802563" cy="4648200"/>
          </a:xfrm>
        </p:spPr>
        <p:txBody>
          <a:bodyPr/>
          <a:lstStyle/>
          <a:p>
            <a:r>
              <a:rPr lang="en-US" altLang="en-US"/>
              <a:t>Losing sight of the goal</a:t>
            </a:r>
          </a:p>
          <a:p>
            <a:pPr lvl="1"/>
            <a:r>
              <a:rPr lang="en-US" altLang="en-US"/>
              <a:t>The human relationship becomes the end</a:t>
            </a:r>
          </a:p>
          <a:p>
            <a:pPr lvl="2"/>
            <a:r>
              <a:rPr lang="en-US" altLang="en-US"/>
              <a:t>“It makes me a little queasy to think about all the junk that gets tossed our way in the name of ‘relational evangelism’“-- Art Rogers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1027FA9-C4A5-4B30-9938-DEC304553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802563" cy="1447800"/>
          </a:xfrm>
        </p:spPr>
        <p:txBody>
          <a:bodyPr/>
          <a:lstStyle/>
          <a:p>
            <a:r>
              <a:rPr lang="en-US" altLang="en-US"/>
              <a:t>Where relational evangelism can go wrong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1D13702-E9F8-4D7F-97D8-586562519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7802563" cy="4648200"/>
          </a:xfrm>
        </p:spPr>
        <p:txBody>
          <a:bodyPr/>
          <a:lstStyle/>
          <a:p>
            <a:r>
              <a:rPr lang="en-US" altLang="en-US"/>
              <a:t>Assuming our ”presence” is enough - never using the content rail</a:t>
            </a:r>
          </a:p>
          <a:p>
            <a:pPr lvl="1"/>
            <a:r>
              <a:rPr lang="en-US" altLang="en-US"/>
              <a:t>Danger:  Giving the impression that we are the source of our spiritual life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>
            <a:extLst>
              <a:ext uri="{FF2B5EF4-FFF2-40B4-BE49-F238E27FC236}">
                <a16:creationId xmlns:a16="http://schemas.microsoft.com/office/drawing/2014/main" id="{25157E7B-E173-443B-9F4B-2FF15F9ED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381000"/>
            <a:ext cx="7650163" cy="6096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/>
              <a:t>“</a:t>
            </a:r>
            <a:r>
              <a:rPr lang="en-US" altLang="en-US" sz="2800"/>
              <a:t>I’m not going to suggest a new formula, because . . . techniques aren’t the most effective, especially for friends.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/>
              <a:t>“Have you ever thought of looking more deeply at the life of Jesus?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/>
              <a:t>“If you live by the same priorities and values that He had, you will find evangelism happening naturally. It becomes a lifestyle and not a project.”</a:t>
            </a:r>
          </a:p>
          <a:p>
            <a:pPr lvl="2">
              <a:buFontTx/>
              <a:buNone/>
            </a:pPr>
            <a:r>
              <a:rPr lang="en-US" altLang="en-US"/>
              <a:t>Out of the Saltshaker, by Becky Pippert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5">
            <a:extLst>
              <a:ext uri="{FF2B5EF4-FFF2-40B4-BE49-F238E27FC236}">
                <a16:creationId xmlns:a16="http://schemas.microsoft.com/office/drawing/2014/main" id="{C3D8CE3C-3526-4EA9-8391-6950D37122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533400"/>
            <a:ext cx="7802563" cy="1646238"/>
          </a:xfrm>
        </p:spPr>
        <p:txBody>
          <a:bodyPr/>
          <a:lstStyle/>
          <a:p>
            <a:r>
              <a:rPr lang="en-US" altLang="en-US" sz="4800"/>
              <a:t>The Gospel:</a:t>
            </a:r>
            <a:r>
              <a:rPr lang="en-US" altLang="en-US"/>
              <a:t> </a:t>
            </a:r>
            <a:r>
              <a:rPr lang="en-US" altLang="en-US" sz="3600"/>
              <a:t>the good news, the divine message of salvation in Christ Jesus</a:t>
            </a:r>
            <a:endParaRPr lang="en-US" altLang="en-US"/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2589A896-6A9C-458A-8393-572C9024BC7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733800"/>
            <a:ext cx="5691188" cy="1828800"/>
          </a:xfrm>
        </p:spPr>
        <p:txBody>
          <a:bodyPr/>
          <a:lstStyle/>
          <a:p>
            <a:r>
              <a:rPr lang="en-US" altLang="en-US" sz="4400"/>
              <a:t>Evangelism: </a:t>
            </a:r>
            <a:r>
              <a:rPr lang="en-US" altLang="en-US" sz="3600"/>
              <a:t>the communication of that message</a:t>
            </a:r>
          </a:p>
        </p:txBody>
      </p:sp>
      <p:sp>
        <p:nvSpPr>
          <p:cNvPr id="16401" name="Text Box 17">
            <a:extLst>
              <a:ext uri="{FF2B5EF4-FFF2-40B4-BE49-F238E27FC236}">
                <a16:creationId xmlns:a16="http://schemas.microsoft.com/office/drawing/2014/main" id="{77B3F10C-AD82-4D6F-A66B-D851FD71D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8674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So, how is that done?</a:t>
            </a:r>
          </a:p>
        </p:txBody>
      </p:sp>
      <p:pic>
        <p:nvPicPr>
          <p:cNvPr id="16403" name="Picture 19">
            <a:hlinkClick r:id="rId2"/>
            <a:extLst>
              <a:ext uri="{FF2B5EF4-FFF2-40B4-BE49-F238E27FC236}">
                <a16:creationId xmlns:a16="http://schemas.microsoft.com/office/drawing/2014/main" id="{29B46470-1CCF-4B0F-B5C4-B299056A6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15541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 build="p" autoUpdateAnimBg="0"/>
      <p:bldP spid="1640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>
            <a:extLst>
              <a:ext uri="{FF2B5EF4-FFF2-40B4-BE49-F238E27FC236}">
                <a16:creationId xmlns:a16="http://schemas.microsoft.com/office/drawing/2014/main" id="{342ECAC9-B8AF-4EE7-904B-54788A063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1447800"/>
          </a:xfrm>
        </p:spPr>
        <p:txBody>
          <a:bodyPr/>
          <a:lstStyle/>
          <a:p>
            <a:r>
              <a:rPr lang="en-US" altLang="en-US"/>
              <a:t>Prayer must blanket  incarnational evangelism </a:t>
            </a:r>
          </a:p>
        </p:txBody>
      </p:sp>
      <p:sp>
        <p:nvSpPr>
          <p:cNvPr id="68617" name="Rectangle 9">
            <a:extLst>
              <a:ext uri="{FF2B5EF4-FFF2-40B4-BE49-F238E27FC236}">
                <a16:creationId xmlns:a16="http://schemas.microsoft.com/office/drawing/2014/main" id="{8BAB0D5E-49C5-46F8-9222-122D9B993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8001000" cy="4648200"/>
          </a:xfrm>
        </p:spPr>
        <p:txBody>
          <a:bodyPr/>
          <a:lstStyle/>
          <a:p>
            <a:r>
              <a:rPr lang="en-US" altLang="en-US"/>
              <a:t>Prayer for: </a:t>
            </a:r>
          </a:p>
          <a:p>
            <a:pPr lvl="1"/>
            <a:r>
              <a:rPr lang="en-US" altLang="en-US"/>
              <a:t>Communicator</a:t>
            </a:r>
          </a:p>
          <a:p>
            <a:pPr lvl="2"/>
            <a:r>
              <a:rPr lang="en-US" altLang="en-US"/>
              <a:t>transparency</a:t>
            </a:r>
          </a:p>
          <a:p>
            <a:pPr lvl="1"/>
            <a:r>
              <a:rPr lang="en-US" altLang="en-US"/>
              <a:t>Message</a:t>
            </a:r>
          </a:p>
          <a:p>
            <a:pPr lvl="2"/>
            <a:r>
              <a:rPr lang="en-US" altLang="en-US"/>
              <a:t>clarity</a:t>
            </a:r>
          </a:p>
          <a:p>
            <a:pPr lvl="1"/>
            <a:r>
              <a:rPr lang="en-US" altLang="en-US"/>
              <a:t>Recipient </a:t>
            </a:r>
          </a:p>
          <a:p>
            <a:pPr lvl="2"/>
            <a:r>
              <a:rPr lang="en-US" altLang="en-US"/>
              <a:t>responsiveness</a:t>
            </a:r>
          </a:p>
          <a:p>
            <a:r>
              <a:rPr lang="en-US" altLang="en-US"/>
              <a:t>Fasting and Prayer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F06A94A2-B95D-4E78-8CA3-E076E9AB22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Relational</a:t>
            </a:r>
            <a:br>
              <a:rPr lang="en-US" altLang="en-US"/>
            </a:br>
            <a:r>
              <a:rPr lang="en-US" altLang="en-US"/>
              <a:t>Evangelism	</a:t>
            </a:r>
          </a:p>
        </p:txBody>
      </p:sp>
      <p:sp>
        <p:nvSpPr>
          <p:cNvPr id="34819" name="Rectangle 6">
            <a:extLst>
              <a:ext uri="{FF2B5EF4-FFF2-40B4-BE49-F238E27FC236}">
                <a16:creationId xmlns:a16="http://schemas.microsoft.com/office/drawing/2014/main" id="{CEEA46B8-1C8C-4A33-8A11-1E19538713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57600" y="3886200"/>
            <a:ext cx="5005388" cy="1828800"/>
          </a:xfrm>
        </p:spPr>
        <p:txBody>
          <a:bodyPr/>
          <a:lstStyle/>
          <a:p>
            <a:r>
              <a:rPr lang="en-US" altLang="en-US"/>
              <a:t>and Articulating Your</a:t>
            </a:r>
          </a:p>
          <a:p>
            <a:r>
              <a:rPr lang="en-US" altLang="en-US"/>
              <a:t>Personal Testimony</a:t>
            </a:r>
          </a:p>
          <a:p>
            <a:endParaRPr lang="en-US" altLang="en-US"/>
          </a:p>
        </p:txBody>
      </p:sp>
      <p:pic>
        <p:nvPicPr>
          <p:cNvPr id="34820" name="Picture 8">
            <a:extLst>
              <a:ext uri="{FF2B5EF4-FFF2-40B4-BE49-F238E27FC236}">
                <a16:creationId xmlns:a16="http://schemas.microsoft.com/office/drawing/2014/main" id="{3F43E67A-70BC-4590-929D-0904C6F50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10160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F9F1DDB-7ACA-4BCE-A3B8-1F35EF34E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This PowerPoint presentation is available along with related materials and other PowerPoint presentations at </a:t>
            </a:r>
            <a:r>
              <a:rPr lang="en-US" altLang="en-US" sz="1600">
                <a:hlinkClick r:id="rId2"/>
              </a:rPr>
              <a:t>http://home.snu.edu/~hculbert/ppt.htm</a:t>
            </a:r>
            <a:br>
              <a:rPr lang="en-US" altLang="en-US" sz="1600"/>
            </a:br>
            <a:endParaRPr lang="en-US" altLang="en-US" sz="1600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54C4D10D-A8A5-433D-B6DA-D1DE8FB6AD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>
            <a:extLst>
              <a:ext uri="{FF2B5EF4-FFF2-40B4-BE49-F238E27FC236}">
                <a16:creationId xmlns:a16="http://schemas.microsoft.com/office/drawing/2014/main" id="{F5ECB875-73A9-4BEC-911A-85257B6A3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666037" cy="1447800"/>
          </a:xfrm>
        </p:spPr>
        <p:txBody>
          <a:bodyPr/>
          <a:lstStyle/>
          <a:p>
            <a:r>
              <a:rPr lang="en-US" altLang="en-US"/>
              <a:t>Isn’t “presence evangelism” enough?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217AB3EE-FB66-447B-B2CF-CB12B3A55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4038600" cy="1600200"/>
          </a:xfrm>
        </p:spPr>
        <p:txBody>
          <a:bodyPr/>
          <a:lstStyle/>
          <a:p>
            <a:r>
              <a:rPr lang="en-US" altLang="en-US"/>
              <a:t>Evangelistic</a:t>
            </a:r>
            <a:br>
              <a:rPr lang="en-US" altLang="en-US"/>
            </a:br>
            <a:r>
              <a:rPr lang="en-US" altLang="en-US"/>
              <a:t>approaches </a:t>
            </a:r>
            <a:br>
              <a:rPr lang="en-US" altLang="en-US"/>
            </a:br>
            <a:r>
              <a:rPr lang="en-US" altLang="en-US"/>
              <a:t> </a:t>
            </a:r>
          </a:p>
        </p:txBody>
      </p:sp>
      <p:sp>
        <p:nvSpPr>
          <p:cNvPr id="37899" name="AutoShape 11">
            <a:extLst>
              <a:ext uri="{FF2B5EF4-FFF2-40B4-BE49-F238E27FC236}">
                <a16:creationId xmlns:a16="http://schemas.microsoft.com/office/drawing/2014/main" id="{EBB1A1CE-BC2D-4E55-9744-449B283393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62000" y="1981200"/>
            <a:ext cx="7772400" cy="4038600"/>
          </a:xfrm>
          <a:prstGeom prst="curvedRightArrow">
            <a:avLst>
              <a:gd name="adj1" fmla="val 20000"/>
              <a:gd name="adj2" fmla="val 40000"/>
              <a:gd name="adj3" fmla="val 64151"/>
            </a:avLst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Mass </a:t>
            </a:r>
          </a:p>
          <a:p>
            <a:pPr lvl="1"/>
            <a:r>
              <a:rPr lang="en-US" altLang="en-US"/>
              <a:t>Inspirational</a:t>
            </a:r>
          </a:p>
          <a:p>
            <a:pPr lvl="1"/>
            <a:r>
              <a:rPr lang="en-US" altLang="en-US"/>
              <a:t>Settings</a:t>
            </a:r>
          </a:p>
          <a:p>
            <a:pPr lvl="2"/>
            <a:r>
              <a:rPr lang="en-US" altLang="en-US"/>
              <a:t>Invitations in local church services</a:t>
            </a:r>
          </a:p>
          <a:p>
            <a:pPr lvl="2"/>
            <a:r>
              <a:rPr lang="en-US" altLang="en-US"/>
              <a:t>Crusade-type events</a:t>
            </a:r>
          </a:p>
          <a:p>
            <a:r>
              <a:rPr lang="en-US" altLang="en-US"/>
              <a:t>One on one</a:t>
            </a:r>
          </a:p>
        </p:txBody>
      </p:sp>
      <p:pic>
        <p:nvPicPr>
          <p:cNvPr id="8196" name="Picture 14">
            <a:extLst>
              <a:ext uri="{FF2B5EF4-FFF2-40B4-BE49-F238E27FC236}">
                <a16:creationId xmlns:a16="http://schemas.microsoft.com/office/drawing/2014/main" id="{3CEDC396-40C0-4BB2-BB60-1E0295DB4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8006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15">
            <a:extLst>
              <a:ext uri="{FF2B5EF4-FFF2-40B4-BE49-F238E27FC236}">
                <a16:creationId xmlns:a16="http://schemas.microsoft.com/office/drawing/2014/main" id="{D3A15250-9BA8-4986-A35A-90711064B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148388"/>
            <a:ext cx="3316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Graphic by permission of Outreach Marketing, Inc</a:t>
            </a:r>
            <a:r>
              <a:rPr lang="en-US" altLang="en-US" sz="1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ED7EAFA-999D-4E22-BCF4-DD8014903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3716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15000"/>
              </a:lnSpc>
              <a:buFontTx/>
              <a:buChar char=" "/>
            </a:pPr>
            <a:endParaRPr kumimoji="1" lang="en-US" altLang="en-US" sz="3200">
              <a:latin typeface="Comic Sans MS" panose="030F0702030302020204" pitchFamily="66" charset="0"/>
            </a:endParaRPr>
          </a:p>
        </p:txBody>
      </p:sp>
      <p:pic>
        <p:nvPicPr>
          <p:cNvPr id="80902" name="Picture 6">
            <a:extLst>
              <a:ext uri="{FF2B5EF4-FFF2-40B4-BE49-F238E27FC236}">
                <a16:creationId xmlns:a16="http://schemas.microsoft.com/office/drawing/2014/main" id="{0F4B4AE4-9D4B-4075-A2BB-AAB5C0BC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93850"/>
            <a:ext cx="61722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8">
            <a:extLst>
              <a:ext uri="{FF2B5EF4-FFF2-40B4-BE49-F238E27FC236}">
                <a16:creationId xmlns:a16="http://schemas.microsoft.com/office/drawing/2014/main" id="{DBDBDFC8-3099-4279-B1BD-2D4C07E8C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162800" cy="1143000"/>
          </a:xfrm>
        </p:spPr>
        <p:txBody>
          <a:bodyPr/>
          <a:lstStyle/>
          <a:p>
            <a:r>
              <a:rPr lang="en-US" altLang="en-US" sz="3600"/>
              <a:t>Does personal evangelism</a:t>
            </a:r>
            <a:br>
              <a:rPr lang="en-US" altLang="en-US" sz="3600"/>
            </a:br>
            <a:r>
              <a:rPr lang="en-US" altLang="en-US" sz="3600"/>
              <a:t>have to feel so impositional?</a:t>
            </a:r>
            <a:endParaRPr lang="en-US" altLang="en-US"/>
          </a:p>
        </p:txBody>
      </p:sp>
      <p:sp>
        <p:nvSpPr>
          <p:cNvPr id="9221" name="Rectangle 9">
            <a:extLst>
              <a:ext uri="{FF2B5EF4-FFF2-40B4-BE49-F238E27FC236}">
                <a16:creationId xmlns:a16="http://schemas.microsoft.com/office/drawing/2014/main" id="{B5C24A80-4F91-4957-95D6-72CAB4999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5334000"/>
            <a:ext cx="6858000" cy="1600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800"/>
              <a:t>Sharing your faith shouldn’t be hard on your neighbor’s dental work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>
                <a:solidFill>
                  <a:schemeClr val="accent2"/>
                </a:solidFill>
              </a:rPr>
              <a:t>	Graphic from an ad for Asbury Theological Seminary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49D6FCDB-C99C-4966-B836-4A77E53FF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/>
              <a:t>“Faith does, on occasion, arise -- partly because of us and partly in spite of us” -- Brueggemann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7BBA8FEF-E63C-458E-A626-AD8273A70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620000" cy="1371600"/>
          </a:xfrm>
        </p:spPr>
        <p:txBody>
          <a:bodyPr/>
          <a:lstStyle/>
          <a:p>
            <a:r>
              <a:rPr lang="en-US" altLang="en-US"/>
              <a:t>One on one evangelistic approaches </a:t>
            </a:r>
            <a:br>
              <a:rPr lang="en-US" altLang="en-US"/>
            </a:br>
            <a:r>
              <a:rPr lang="en-US" altLang="en-US"/>
              <a:t> </a:t>
            </a:r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00FCD949-C07E-4910-A9E4-8BBA61C21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467600" cy="4953000"/>
          </a:xfrm>
        </p:spPr>
        <p:txBody>
          <a:bodyPr/>
          <a:lstStyle/>
          <a:p>
            <a:r>
              <a:rPr lang="en-US" altLang="en-US"/>
              <a:t>Cup of cold water – expressing tangibly who Christ is</a:t>
            </a:r>
          </a:p>
          <a:p>
            <a:r>
              <a:rPr lang="en-US" altLang="en-US"/>
              <a:t>Invitational – “come with me”</a:t>
            </a:r>
          </a:p>
          <a:p>
            <a:r>
              <a:rPr lang="en-US" altLang="en-US"/>
              <a:t>Prophetic – “the Bible says”</a:t>
            </a:r>
          </a:p>
          <a:p>
            <a:r>
              <a:rPr lang="en-US" altLang="en-US"/>
              <a:t>Apologetic – point by point logic</a:t>
            </a:r>
          </a:p>
          <a:p>
            <a:r>
              <a:rPr lang="en-US" altLang="en-US"/>
              <a:t>Testimonial – </a:t>
            </a:r>
          </a:p>
          <a:p>
            <a:pPr lvl="2"/>
            <a:r>
              <a:rPr lang="en-US" altLang="en-US"/>
              <a:t>“One thing I do know: I was blind but now I see”</a:t>
            </a:r>
          </a:p>
          <a:p>
            <a:r>
              <a:rPr lang="en-US" altLang="en-US"/>
              <a:t>Relational – friendships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9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9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9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9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>
            <a:extLst>
              <a:ext uri="{FF2B5EF4-FFF2-40B4-BE49-F238E27FC236}">
                <a16:creationId xmlns:a16="http://schemas.microsoft.com/office/drawing/2014/main" id="{A4F5A1F9-9ABC-4BFE-B9AC-36F895C40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Relational evangelism</a:t>
            </a:r>
          </a:p>
        </p:txBody>
      </p:sp>
      <p:sp>
        <p:nvSpPr>
          <p:cNvPr id="12291" name="Rectangle 1027">
            <a:extLst>
              <a:ext uri="{FF2B5EF4-FFF2-40B4-BE49-F238E27FC236}">
                <a16:creationId xmlns:a16="http://schemas.microsoft.com/office/drawing/2014/main" id="{EC62F102-B8CF-4586-94E8-A56151C0F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Evangelism that is intentional about bringing the Good News to someone in the context of a relationship</a:t>
            </a:r>
          </a:p>
          <a:p>
            <a:r>
              <a:rPr lang="en-US" altLang="en-US"/>
              <a:t>A majority of believers have come to faith in the context of a network of friends and family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ds Ti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Designs\Dads Tie.pot</Template>
  <TotalTime>3043</TotalTime>
  <Words>889</Words>
  <Application>Microsoft Office PowerPoint</Application>
  <PresentationFormat>On-screen Show (4:3)</PresentationFormat>
  <Paragraphs>125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Times New Roman</vt:lpstr>
      <vt:lpstr>Arial</vt:lpstr>
      <vt:lpstr>Comic Sans MS</vt:lpstr>
      <vt:lpstr>Monotype Sorts</vt:lpstr>
      <vt:lpstr>Calibri</vt:lpstr>
      <vt:lpstr>Dads Tie</vt:lpstr>
      <vt:lpstr>Microsoft Photo Editor 3.0 Photo</vt:lpstr>
      <vt:lpstr>Relational Evangelism </vt:lpstr>
      <vt:lpstr>PowerPoint Presentation</vt:lpstr>
      <vt:lpstr>The Gospel: the good news, the divine message of salvation in Christ Jesus</vt:lpstr>
      <vt:lpstr>Isn’t “presence evangelism” enough?</vt:lpstr>
      <vt:lpstr>Evangelistic approaches   </vt:lpstr>
      <vt:lpstr>Does personal evangelism have to feel so impositional?</vt:lpstr>
      <vt:lpstr>PowerPoint Presentation</vt:lpstr>
      <vt:lpstr>One on one evangelistic approaches   </vt:lpstr>
      <vt:lpstr>Relational evangelism</vt:lpstr>
      <vt:lpstr>Relational ministry isn’t a monorail event in which content is the only issue</vt:lpstr>
      <vt:lpstr>Relational evangelism’s two rails</vt:lpstr>
      <vt:lpstr>So, what’s incarnational about it?</vt:lpstr>
      <vt:lpstr>The content rail Gospel definition</vt:lpstr>
      <vt:lpstr>Four spiritual laws</vt:lpstr>
      <vt:lpstr>PowerPoint Presentation</vt:lpstr>
      <vt:lpstr>Roman Road</vt:lpstr>
      <vt:lpstr>The incarnational rail</vt:lpstr>
      <vt:lpstr>Relational or incarnational evangelism:</vt:lpstr>
      <vt:lpstr>What were the links in your life?</vt:lpstr>
      <vt:lpstr>Relational or incarnational evangelism:</vt:lpstr>
      <vt:lpstr>PowerPoint Presentation</vt:lpstr>
      <vt:lpstr>Relational or incarnational evangelism:</vt:lpstr>
      <vt:lpstr>The listening part of relational evangelism </vt:lpstr>
      <vt:lpstr>Relational speech</vt:lpstr>
      <vt:lpstr>Relational speech</vt:lpstr>
      <vt:lpstr>Where relational evangelism can go wrong</vt:lpstr>
      <vt:lpstr>Where relational evangelism can go wrong</vt:lpstr>
      <vt:lpstr>Where relational evangelism can go wrong</vt:lpstr>
      <vt:lpstr>PowerPoint Presentation</vt:lpstr>
      <vt:lpstr>Prayer must blanket  incarnational evangelism </vt:lpstr>
      <vt:lpstr>Relational Evangelism </vt:lpstr>
      <vt:lpstr>This PowerPoint presentation is available along with related materials and other PowerPoint presentations at http://home.snu.edu/~hculbert/ppt.htm </vt:lpstr>
    </vt:vector>
  </TitlesOfParts>
  <Company>Southern Nazarene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Evangelism</dc:title>
  <dc:creator>Howard Culbertson</dc:creator>
  <cp:lastModifiedBy>Howard Culbertson</cp:lastModifiedBy>
  <cp:revision>87</cp:revision>
  <cp:lastPrinted>2001-06-01T13:52:41Z</cp:lastPrinted>
  <dcterms:created xsi:type="dcterms:W3CDTF">2000-06-08T01:44:08Z</dcterms:created>
  <dcterms:modified xsi:type="dcterms:W3CDTF">2020-12-20T22:42:33Z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60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hculbert@snu.edu</vt:lpwstr>
  </property>
  <property fmtid="{D5CDD505-2E9C-101B-9397-08002B2CF9AE}" pid="8" name="HomePage">
    <vt:lpwstr>http://home.snu.edu/~hculbert.fs</vt:lpwstr>
  </property>
  <property fmtid="{D5CDD505-2E9C-101B-9397-08002B2CF9AE}" pid="9" name="Other">
    <vt:lpwstr>Feel free to use and modify this presentation.  Please make sure you credit the source, however.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f:\public.www</vt:lpwstr>
  </property>
</Properties>
</file>