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91" r:id="rId5"/>
    <p:sldId id="259" r:id="rId6"/>
    <p:sldId id="275" r:id="rId7"/>
    <p:sldId id="294" r:id="rId8"/>
    <p:sldId id="260" r:id="rId9"/>
    <p:sldId id="261" r:id="rId10"/>
    <p:sldId id="292" r:id="rId11"/>
    <p:sldId id="282" r:id="rId12"/>
    <p:sldId id="285" r:id="rId13"/>
    <p:sldId id="286" r:id="rId14"/>
    <p:sldId id="262" r:id="rId15"/>
    <p:sldId id="266" r:id="rId16"/>
    <p:sldId id="276" r:id="rId17"/>
    <p:sldId id="293" r:id="rId18"/>
    <p:sldId id="274" r:id="rId19"/>
    <p:sldId id="297" r:id="rId20"/>
    <p:sldId id="263" r:id="rId21"/>
    <p:sldId id="268" r:id="rId22"/>
    <p:sldId id="273" r:id="rId23"/>
    <p:sldId id="279" r:id="rId24"/>
    <p:sldId id="264" r:id="rId25"/>
    <p:sldId id="265" r:id="rId26"/>
    <p:sldId id="269" r:id="rId27"/>
    <p:sldId id="283" r:id="rId28"/>
    <p:sldId id="267" r:id="rId29"/>
    <p:sldId id="270" r:id="rId30"/>
    <p:sldId id="277" r:id="rId31"/>
    <p:sldId id="288" r:id="rId32"/>
    <p:sldId id="278" r:id="rId33"/>
    <p:sldId id="287" r:id="rId34"/>
    <p:sldId id="271" r:id="rId35"/>
    <p:sldId id="272" r:id="rId36"/>
    <p:sldId id="280" r:id="rId37"/>
    <p:sldId id="290" r:id="rId38"/>
    <p:sldId id="295" r:id="rId39"/>
    <p:sldId id="296" r:id="rId40"/>
    <p:sldId id="289" r:id="rId41"/>
    <p:sldId id="298" r:id="rId42"/>
    <p:sldId id="281" r:id="rId43"/>
    <p:sldId id="300" r:id="rId44"/>
    <p:sldId id="301" r:id="rId45"/>
    <p:sldId id="299" r:id="rId46"/>
    <p:sldId id="284" r:id="rId47"/>
    <p:sldId id="302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34CB7D14-8CDB-45DB-8130-431B10A6B8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438F186-F9C1-4B12-B4BC-D4E6A165CA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8C7A132F-0389-433D-8CD4-7CD522728D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F3A52BB9-C446-40D7-A6B5-E2828750F9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C0F57E-853F-4EEA-9C81-EB4B292245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4AAF87E-D152-47A8-A3B4-0F4A6A1A83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A66EDF2-4AA5-4085-BFA3-205AD85A58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6A9387D-7AFA-42E1-A32E-28D3FCE867F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A53B3416-7CC1-406F-81C0-6F11F3F012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F2071A42-48A4-411C-9B87-11978846D4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ECAF850-988D-4675-8539-952A28BBCE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9C3F4A-76EF-421A-8F9F-CE6A21ADF6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Rectangle 13">
            <a:extLst>
              <a:ext uri="{FF2B5EF4-FFF2-40B4-BE49-F238E27FC236}">
                <a16:creationId xmlns:a16="http://schemas.microsoft.com/office/drawing/2014/main" id="{64324E84-89E1-4334-AD33-585292501F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b"/>
          <a:lstStyle>
            <a:lvl1pPr algn="ctr">
              <a:lnSpc>
                <a:spcPct val="80000"/>
              </a:lnSpc>
              <a:defRPr sz="4400"/>
            </a:lvl1pPr>
          </a:lstStyle>
          <a:p>
            <a:pPr lvl="0"/>
            <a:r>
              <a:rPr lang="en-US" altLang="en-US" noProof="0"/>
              <a:t>Add stairs title here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A0074E42-3A9A-45CA-B641-9F8C0F9C66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95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add sub-title</a:t>
            </a:r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EC129BCA-2B20-44C4-8FB2-0B61E4088C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285F8FD-0961-4F8C-9556-1E7097DD190E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52" name="Rectangle 16">
            <a:extLst>
              <a:ext uri="{FF2B5EF4-FFF2-40B4-BE49-F238E27FC236}">
                <a16:creationId xmlns:a16="http://schemas.microsoft.com/office/drawing/2014/main" id="{571EFD16-68E9-4987-BE8D-36BAB345F2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14353" name="Rectangle 17">
            <a:extLst>
              <a:ext uri="{FF2B5EF4-FFF2-40B4-BE49-F238E27FC236}">
                <a16:creationId xmlns:a16="http://schemas.microsoft.com/office/drawing/2014/main" id="{F48E4429-39C0-46F6-B89F-049E7B3F65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293FF1-451D-4958-8EF9-14A21C8256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62" name="Line 26">
            <a:extLst>
              <a:ext uri="{FF2B5EF4-FFF2-40B4-BE49-F238E27FC236}">
                <a16:creationId xmlns:a16="http://schemas.microsoft.com/office/drawing/2014/main" id="{DE673F96-7B52-4F3A-B6DA-DA13F00375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838200"/>
            <a:ext cx="533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8">
            <a:extLst>
              <a:ext uri="{FF2B5EF4-FFF2-40B4-BE49-F238E27FC236}">
                <a16:creationId xmlns:a16="http://schemas.microsoft.com/office/drawing/2014/main" id="{0FC6410C-9D0C-402B-98E0-C25BD6D7E6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14478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77" name="Group 41">
            <a:extLst>
              <a:ext uri="{FF2B5EF4-FFF2-40B4-BE49-F238E27FC236}">
                <a16:creationId xmlns:a16="http://schemas.microsoft.com/office/drawing/2014/main" id="{74DFD5C3-9CE9-4C19-B2D4-1C4A31D1C55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0"/>
            <a:ext cx="990600" cy="1981200"/>
            <a:chOff x="288" y="0"/>
            <a:chExt cx="624" cy="1248"/>
          </a:xfrm>
        </p:grpSpPr>
        <p:sp>
          <p:nvSpPr>
            <p:cNvPr id="14361" name="Line 25">
              <a:extLst>
                <a:ext uri="{FF2B5EF4-FFF2-40B4-BE49-F238E27FC236}">
                  <a16:creationId xmlns:a16="http://schemas.microsoft.com/office/drawing/2014/main" id="{04E8F79C-E53B-49FD-95A3-3D1607C2D1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0"/>
              <a:ext cx="0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27">
              <a:extLst>
                <a:ext uri="{FF2B5EF4-FFF2-40B4-BE49-F238E27FC236}">
                  <a16:creationId xmlns:a16="http://schemas.microsoft.com/office/drawing/2014/main" id="{8A59DEA8-D94B-466C-B471-1B8C5D924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528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Line 29">
              <a:extLst>
                <a:ext uri="{FF2B5EF4-FFF2-40B4-BE49-F238E27FC236}">
                  <a16:creationId xmlns:a16="http://schemas.microsoft.com/office/drawing/2014/main" id="{A6B86A15-E8AC-47D6-9E25-6FFACD9F7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912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6" name="Line 30">
            <a:extLst>
              <a:ext uri="{FF2B5EF4-FFF2-40B4-BE49-F238E27FC236}">
                <a16:creationId xmlns:a16="http://schemas.microsoft.com/office/drawing/2014/main" id="{983242B7-3C94-4383-8911-11985B26D0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0" y="19812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Line 31">
            <a:extLst>
              <a:ext uri="{FF2B5EF4-FFF2-40B4-BE49-F238E27FC236}">
                <a16:creationId xmlns:a16="http://schemas.microsoft.com/office/drawing/2014/main" id="{0DBB0EA4-52E3-4F58-9D8E-9E81037BC8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0"/>
            <a:ext cx="0" cy="1981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32">
            <a:extLst>
              <a:ext uri="{FF2B5EF4-FFF2-40B4-BE49-F238E27FC236}">
                <a16:creationId xmlns:a16="http://schemas.microsoft.com/office/drawing/2014/main" id="{8DB20EDC-0FA7-406A-B4B7-880796DAF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0"/>
            <a:ext cx="1447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3">
            <a:extLst>
              <a:ext uri="{FF2B5EF4-FFF2-40B4-BE49-F238E27FC236}">
                <a16:creationId xmlns:a16="http://schemas.microsoft.com/office/drawing/2014/main" id="{53368832-BEA0-4E31-AD2A-638284A3BB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5943600"/>
            <a:ext cx="5334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4">
            <a:extLst>
              <a:ext uri="{FF2B5EF4-FFF2-40B4-BE49-F238E27FC236}">
                <a16:creationId xmlns:a16="http://schemas.microsoft.com/office/drawing/2014/main" id="{B91D0F85-70BD-48DD-B9F5-6265646A2B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5334000"/>
            <a:ext cx="4572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35">
            <a:extLst>
              <a:ext uri="{FF2B5EF4-FFF2-40B4-BE49-F238E27FC236}">
                <a16:creationId xmlns:a16="http://schemas.microsoft.com/office/drawing/2014/main" id="{300A0437-B8ED-4A9E-8704-03A1B64B7A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10600" y="4800600"/>
            <a:ext cx="4572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38">
            <a:extLst>
              <a:ext uri="{FF2B5EF4-FFF2-40B4-BE49-F238E27FC236}">
                <a16:creationId xmlns:a16="http://schemas.microsoft.com/office/drawing/2014/main" id="{D03C1653-ADF0-483B-8301-906B739D39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67800" y="4800600"/>
            <a:ext cx="0" cy="1981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78" name="Group 42">
            <a:extLst>
              <a:ext uri="{FF2B5EF4-FFF2-40B4-BE49-F238E27FC236}">
                <a16:creationId xmlns:a16="http://schemas.microsoft.com/office/drawing/2014/main" id="{95C64116-DB0E-4A6D-9FF6-44CBC6C0A9B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4800600"/>
            <a:ext cx="990600" cy="1982788"/>
            <a:chOff x="4800" y="3024"/>
            <a:chExt cx="624" cy="1249"/>
          </a:xfrm>
        </p:grpSpPr>
        <p:sp>
          <p:nvSpPr>
            <p:cNvPr id="14372" name="Line 36">
              <a:extLst>
                <a:ext uri="{FF2B5EF4-FFF2-40B4-BE49-F238E27FC236}">
                  <a16:creationId xmlns:a16="http://schemas.microsoft.com/office/drawing/2014/main" id="{174FC82B-6C9B-4F55-ADC4-04910AE62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3361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Line 37">
              <a:extLst>
                <a:ext uri="{FF2B5EF4-FFF2-40B4-BE49-F238E27FC236}">
                  <a16:creationId xmlns:a16="http://schemas.microsoft.com/office/drawing/2014/main" id="{B7D9D210-D713-45B1-8321-C423090117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745"/>
              <a:ext cx="0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Line 39">
              <a:extLst>
                <a:ext uri="{FF2B5EF4-FFF2-40B4-BE49-F238E27FC236}">
                  <a16:creationId xmlns:a16="http://schemas.microsoft.com/office/drawing/2014/main" id="{0B1E1082-9C36-4069-A0F3-1311DE22D7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4" y="3024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6" name="Line 40">
            <a:extLst>
              <a:ext uri="{FF2B5EF4-FFF2-40B4-BE49-F238E27FC236}">
                <a16:creationId xmlns:a16="http://schemas.microsoft.com/office/drawing/2014/main" id="{D4A45879-5E9E-4B0C-9FE0-8DB3C4323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6781800"/>
            <a:ext cx="1447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utoUpdateAnimBg="0"/>
      <p:bldP spid="14350" grpId="0" autoUpdateAnimBg="0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3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3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5D6EF-9E00-4E18-9CBE-9643DF27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65CB8-ABD5-48BE-9707-6BC34FC66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08F4-E64E-4DDF-AC4E-8CBAA1CD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16142-F2CD-4B8A-B9FE-A0BBBB6C92C2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1B6C0-25D5-47AE-ACBF-A3678480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D2C6D-A85F-49D7-BE97-80CCC5E1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D514-E76D-4EA0-8205-EE71DB65D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44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074498-E8EB-4F11-903C-68EE03C77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7050" y="457200"/>
            <a:ext cx="19621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F389F-99A6-42BB-A29C-F336783F1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7340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B6BF7-8AF6-4F97-B460-4DA2FE6C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B3C62-2DC1-4C9E-AA58-5F9CC331B91A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53B30-01E1-41A7-B93D-43DE4FFB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30CCA-371C-4015-B85B-FCB21EA2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F47ED-7103-4DCA-80AE-FE7C6C3DC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89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15D5-A26E-4E51-B203-370BFE926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7315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A7BB2-BE22-42D8-9738-1C04209BBD3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90600" y="1524000"/>
            <a:ext cx="38481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64DA4FBF-EA38-493A-A20C-ED9D03D6EC66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991100" y="1524000"/>
            <a:ext cx="3848100" cy="4419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A6A0C-A802-4926-89F5-58D19F88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45C114-270A-42DA-8FD2-426DD01ECF7B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0ADF5-CCAD-4A0C-B863-9ABA049C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900BF-7C10-4201-BE1D-262FEAE2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5638800"/>
            <a:ext cx="1371600" cy="990600"/>
          </a:xfrm>
        </p:spPr>
        <p:txBody>
          <a:bodyPr/>
          <a:lstStyle>
            <a:lvl1pPr>
              <a:defRPr/>
            </a:lvl1pPr>
          </a:lstStyle>
          <a:p>
            <a:fld id="{FA6E8A86-E4A5-4829-82B3-2303CEBCF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61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14B6-3CDB-4DB0-BDA5-B01FAA6A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B0210-42C2-4B1A-86F2-0085B8535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4B366-6340-49FE-96FE-CEF71C53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E4A7B-DA7E-4455-9B37-DE10A86C2047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7BC2A-AA5D-4C97-AAD8-AC18C124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D5F57-C4CA-4E02-B6BF-A9A86418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26897-030B-4F5B-B859-D49FF4792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00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024F-18CF-404A-8F4D-4630DD71E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D8AB0-EA21-440D-844C-02AC1D087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7445B-6DF7-483C-8878-DA5B08A07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95711-DA2E-4335-A063-67EF94F1B242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79D69-13CC-4933-80C9-50F93AC8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EEB37-B3ED-4F80-870D-B50D0099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014D0-38C6-4C96-8888-D8339245C0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51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8788-75E7-42C0-9E3B-05F62205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8935D-4F71-4111-A017-ED56D5466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38481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18AEA-63B3-49C7-A8F3-ED1590217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8481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4CB0A-B668-4BBF-9450-C50B8A34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48239-929D-4EE2-857E-43CFA60F5664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ECC46-0A35-45D9-AAC4-B7DE71F6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AB0F8-6432-4EB3-9FFA-75BDF421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F9E72-6622-40AB-A38F-8D45DEEA7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08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9B69-BD95-46AA-83F5-1E9F5142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11A8B-7170-4239-84EB-17947E9D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420BC-B51D-4B01-AE10-5658010DE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A359E-7BC8-43A0-B36B-22B80874A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ABD3C-AC60-4E4C-8559-D112B6354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702968-10CA-4C19-8E41-4DF1C147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A905E-D7D1-4732-AA8C-8B88217A4391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2EE63-D5EE-4C8B-A1EF-330B92D8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68027-07DD-4B65-9088-D58266F0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072C0-E481-4F92-A744-AF0A28B3F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7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32083-56C7-4034-A61E-32697941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0A8C7-A5EF-4FD8-B38E-B4578D1D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8D38BE-C721-4DA6-841E-FA52FF49DD7B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A0386-A093-4E8E-9D6F-B9605BA9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EECF4D-8E57-41DA-915A-84F6AB15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08422-1624-405A-88A5-EE224A115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56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FBB226-CDCD-4A95-9E6D-47F19B5B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3790D-C31F-4983-8272-37D739ACD131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50706-22EB-469C-9899-F7A0FF0A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4F920-B0AA-4398-80D5-F0085F24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34E9E-DE35-4ADD-ACF0-9513DCBC0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20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147E-489B-4E1D-9B31-B8BE9E402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D31E-09DF-44A8-850C-108FF8786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D0DE9-1B96-4F8C-9B44-0C50EE191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60EF0-A5BB-4585-9ECF-13C7D421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54B89-3172-4546-8DB1-4A26E3C5DB8D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E4116-8623-402C-9B5B-D10E685EE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3AF90-B594-46D6-827C-6F980B8F1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7D478-53D6-4E5A-86A3-E403D544F9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1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C004A-EFE1-4B2B-92E0-1A3A33CA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30949E-316B-49EC-B4F4-444B2FD48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D004-D972-44C0-9D7A-568C0962E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312EB-8780-440A-9680-2F53DFE7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AFD437-78F2-44F5-A51A-4CEAFEE797AB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944E-B053-49A4-A57E-96DFA1C5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F0038-F272-4919-983E-C6B2139AA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D5B1-2AD3-425A-85D6-28523900C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48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Line 63">
            <a:extLst>
              <a:ext uri="{FF2B5EF4-FFF2-40B4-BE49-F238E27FC236}">
                <a16:creationId xmlns:a16="http://schemas.microsoft.com/office/drawing/2014/main" id="{2DC1C812-6F4F-4A7D-BF3B-14507ED194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5943600"/>
            <a:ext cx="5334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8" name="Line 64">
            <a:extLst>
              <a:ext uri="{FF2B5EF4-FFF2-40B4-BE49-F238E27FC236}">
                <a16:creationId xmlns:a16="http://schemas.microsoft.com/office/drawing/2014/main" id="{CFE8C3AA-88FD-4A65-9931-A00E55FC2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5334000"/>
            <a:ext cx="4572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Line 65">
            <a:extLst>
              <a:ext uri="{FF2B5EF4-FFF2-40B4-BE49-F238E27FC236}">
                <a16:creationId xmlns:a16="http://schemas.microsoft.com/office/drawing/2014/main" id="{7FB4751D-14AF-44CF-BAD8-B48A9114A3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10600" y="4800600"/>
            <a:ext cx="4572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Line 68">
            <a:extLst>
              <a:ext uri="{FF2B5EF4-FFF2-40B4-BE49-F238E27FC236}">
                <a16:creationId xmlns:a16="http://schemas.microsoft.com/office/drawing/2014/main" id="{CEA8ED26-7D2D-45CA-AA79-6A245E29FE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67800" y="4800600"/>
            <a:ext cx="0" cy="1981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8" name="Group 74">
            <a:extLst>
              <a:ext uri="{FF2B5EF4-FFF2-40B4-BE49-F238E27FC236}">
                <a16:creationId xmlns:a16="http://schemas.microsoft.com/office/drawing/2014/main" id="{92FF79A2-16A9-46D7-A335-608361C0F440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4800600"/>
            <a:ext cx="990600" cy="1982788"/>
            <a:chOff x="4800" y="3024"/>
            <a:chExt cx="624" cy="1249"/>
          </a:xfrm>
        </p:grpSpPr>
        <p:sp>
          <p:nvSpPr>
            <p:cNvPr id="1090" name="Line 66">
              <a:extLst>
                <a:ext uri="{FF2B5EF4-FFF2-40B4-BE49-F238E27FC236}">
                  <a16:creationId xmlns:a16="http://schemas.microsoft.com/office/drawing/2014/main" id="{EE7E5806-A413-45F0-A711-63DC045D9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3361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Line 67">
              <a:extLst>
                <a:ext uri="{FF2B5EF4-FFF2-40B4-BE49-F238E27FC236}">
                  <a16:creationId xmlns:a16="http://schemas.microsoft.com/office/drawing/2014/main" id="{71E9F120-C02C-4457-BF99-D23845986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745"/>
              <a:ext cx="0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Line 69">
              <a:extLst>
                <a:ext uri="{FF2B5EF4-FFF2-40B4-BE49-F238E27FC236}">
                  <a16:creationId xmlns:a16="http://schemas.microsoft.com/office/drawing/2014/main" id="{F4DB061A-0200-4A17-8AD4-EBC981659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4" y="3024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4" name="Line 70">
            <a:extLst>
              <a:ext uri="{FF2B5EF4-FFF2-40B4-BE49-F238E27FC236}">
                <a16:creationId xmlns:a16="http://schemas.microsoft.com/office/drawing/2014/main" id="{F037E6DA-8282-47C7-A029-76B5EDD7A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6781800"/>
            <a:ext cx="1447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Rectangle 72">
            <a:extLst>
              <a:ext uri="{FF2B5EF4-FFF2-40B4-BE49-F238E27FC236}">
                <a16:creationId xmlns:a16="http://schemas.microsoft.com/office/drawing/2014/main" id="{0D146A59-36E5-489C-A523-4979B1F0E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6248400"/>
            <a:ext cx="5486400" cy="24923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CB108003-0D18-4FB0-97A4-75C9C809D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457200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EA35DD-5BEF-4400-B5C4-AB7CCEE5E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848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dsjfslkdjf </a:t>
            </a:r>
          </a:p>
        </p:txBody>
      </p:sp>
      <p:sp>
        <p:nvSpPr>
          <p:cNvPr id="1080" name="Line 56">
            <a:extLst>
              <a:ext uri="{FF2B5EF4-FFF2-40B4-BE49-F238E27FC236}">
                <a16:creationId xmlns:a16="http://schemas.microsoft.com/office/drawing/2014/main" id="{8C5D82DC-7974-48CC-93D4-9C3AB6AA0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838200"/>
            <a:ext cx="533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Line 58">
            <a:extLst>
              <a:ext uri="{FF2B5EF4-FFF2-40B4-BE49-F238E27FC236}">
                <a16:creationId xmlns:a16="http://schemas.microsoft.com/office/drawing/2014/main" id="{EF9C2745-9D6A-4934-9DD2-E6AE81A212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14478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7" name="Group 73">
            <a:extLst>
              <a:ext uri="{FF2B5EF4-FFF2-40B4-BE49-F238E27FC236}">
                <a16:creationId xmlns:a16="http://schemas.microsoft.com/office/drawing/2014/main" id="{67CDEB58-C102-4DC6-A7FD-B8441E52F50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0"/>
            <a:ext cx="990600" cy="1981200"/>
            <a:chOff x="288" y="0"/>
            <a:chExt cx="624" cy="1248"/>
          </a:xfrm>
        </p:grpSpPr>
        <p:sp>
          <p:nvSpPr>
            <p:cNvPr id="1079" name="Line 55">
              <a:extLst>
                <a:ext uri="{FF2B5EF4-FFF2-40B4-BE49-F238E27FC236}">
                  <a16:creationId xmlns:a16="http://schemas.microsoft.com/office/drawing/2014/main" id="{E17B1E4B-137A-4540-942A-0F8D01DAE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0"/>
              <a:ext cx="0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Line 57">
              <a:extLst>
                <a:ext uri="{FF2B5EF4-FFF2-40B4-BE49-F238E27FC236}">
                  <a16:creationId xmlns:a16="http://schemas.microsoft.com/office/drawing/2014/main" id="{443FD3E2-9073-4765-8440-350A9FA185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528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Line 59">
              <a:extLst>
                <a:ext uri="{FF2B5EF4-FFF2-40B4-BE49-F238E27FC236}">
                  <a16:creationId xmlns:a16="http://schemas.microsoft.com/office/drawing/2014/main" id="{DEE3A9FD-B49E-4FC7-BC93-CA844FD6F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912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4" name="Line 60">
            <a:extLst>
              <a:ext uri="{FF2B5EF4-FFF2-40B4-BE49-F238E27FC236}">
                <a16:creationId xmlns:a16="http://schemas.microsoft.com/office/drawing/2014/main" id="{9BA53762-ED5A-4BF8-879F-DDD5536023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0" y="19812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Line 61">
            <a:extLst>
              <a:ext uri="{FF2B5EF4-FFF2-40B4-BE49-F238E27FC236}">
                <a16:creationId xmlns:a16="http://schemas.microsoft.com/office/drawing/2014/main" id="{FD058D63-6002-4FED-8B23-542BE5C46C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0"/>
            <a:ext cx="0" cy="1981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6" name="Line 62">
            <a:extLst>
              <a:ext uri="{FF2B5EF4-FFF2-40B4-BE49-F238E27FC236}">
                <a16:creationId xmlns:a16="http://schemas.microsoft.com/office/drawing/2014/main" id="{66ED2C26-28AE-41C4-AB06-C1C964E54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0"/>
            <a:ext cx="1447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" name="Rectangle 71">
            <a:extLst>
              <a:ext uri="{FF2B5EF4-FFF2-40B4-BE49-F238E27FC236}">
                <a16:creationId xmlns:a16="http://schemas.microsoft.com/office/drawing/2014/main" id="{90921E9C-BF59-4061-9EE3-89DABBDF9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"/>
            <a:ext cx="57912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9" name="Rectangle 75">
            <a:extLst>
              <a:ext uri="{FF2B5EF4-FFF2-40B4-BE49-F238E27FC236}">
                <a16:creationId xmlns:a16="http://schemas.microsoft.com/office/drawing/2014/main" id="{357DC9ED-5E5A-48D5-AF73-EAE9A56DE1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4D197029-C0CC-4C8C-BE07-6E1A3CA8EBA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00" name="Rectangle 76">
            <a:extLst>
              <a:ext uri="{FF2B5EF4-FFF2-40B4-BE49-F238E27FC236}">
                <a16:creationId xmlns:a16="http://schemas.microsoft.com/office/drawing/2014/main" id="{F6A5BD89-D3D7-4283-87EC-9A220EA897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1101" name="Rectangle 77">
            <a:extLst>
              <a:ext uri="{FF2B5EF4-FFF2-40B4-BE49-F238E27FC236}">
                <a16:creationId xmlns:a16="http://schemas.microsoft.com/office/drawing/2014/main" id="{0382F78D-6619-48B5-859F-AE0534BB77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5638800"/>
            <a:ext cx="137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6000">
                <a:latin typeface="+mn-lt"/>
              </a:defRPr>
            </a:lvl1pPr>
          </a:lstStyle>
          <a:p>
            <a:fld id="{6789DC09-D96F-45DB-8F67-1CFCD156CB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Ì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ú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http:/home.snu.edu/~hculbert/ppt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B5E8CE48-88BC-4B29-82E0-2A5A6F9065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59B16E83-6149-41C0-8AA3-8282E43557F6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6AFF7BC-F1A2-4C44-BED3-F8A56ABF2E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27D1CF5-F301-46D4-B5BC-2552769E76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42CC70D-3A87-4330-BE05-6CA5B6D7673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BB02F7F-498D-4341-ACCE-65EC28153A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371600"/>
            <a:ext cx="8915400" cy="1219200"/>
          </a:xfrm>
        </p:spPr>
        <p:txBody>
          <a:bodyPr/>
          <a:lstStyle/>
          <a:p>
            <a:r>
              <a:rPr lang="en-US" altLang="en-US" sz="6000"/>
              <a:t>Jehovah’s Witnesses</a:t>
            </a:r>
            <a:endParaRPr lang="en-US" altLang="en-US" sz="48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440C232-925C-4429-9DDB-9E06F5265B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9800" y="2819400"/>
            <a:ext cx="4953000" cy="1371600"/>
          </a:xfrm>
        </p:spPr>
        <p:txBody>
          <a:bodyPr/>
          <a:lstStyle/>
          <a:p>
            <a:r>
              <a:rPr lang="en-US" altLang="en-US" sz="3200"/>
              <a:t>The Watchtower </a:t>
            </a:r>
          </a:p>
          <a:p>
            <a:r>
              <a:rPr lang="en-US" altLang="en-US" sz="3200"/>
              <a:t>Bible and Tract Society</a:t>
            </a:r>
          </a:p>
        </p:txBody>
      </p:sp>
      <p:pic>
        <p:nvPicPr>
          <p:cNvPr id="20492" name="Picture 12">
            <a:extLst>
              <a:ext uri="{FF2B5EF4-FFF2-40B4-BE49-F238E27FC236}">
                <a16:creationId xmlns:a16="http://schemas.microsoft.com/office/drawing/2014/main" id="{5EF48685-EF50-4EB6-B840-E625C3F17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17907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603A9-AFF4-48BE-870A-4AD9640C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E6C1-27C3-4AC2-85DF-D113F38D842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1429C-6AFF-4FC7-B1CB-590C2CF5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6A208-FE9A-4A80-A557-5870A25A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C059-6FF7-4BD0-A39B-042EE22BB52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D69FB09C-D377-4043-8513-BED9652FD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Judge Rutherford </a:t>
            </a:r>
            <a:r>
              <a:rPr lang="en-US" altLang="en-US" sz="2000"/>
              <a:t>1869-1942</a:t>
            </a:r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30C5F58-C93B-4B27-B1ED-8F9CAFE404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7625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First visited by Watch Tower representatives in his Missouri law offices in 1894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Baptized as a Bible Student in 1906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When he took over, several groups splintered off</a:t>
            </a:r>
            <a:endParaRPr lang="en-US" altLang="en-US" sz="2000"/>
          </a:p>
        </p:txBody>
      </p:sp>
      <p:pic>
        <p:nvPicPr>
          <p:cNvPr id="58372" name="Picture 4">
            <a:extLst>
              <a:ext uri="{FF2B5EF4-FFF2-40B4-BE49-F238E27FC236}">
                <a16:creationId xmlns:a16="http://schemas.microsoft.com/office/drawing/2014/main" id="{115323DF-DBDD-4959-BABF-634575927BD8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"/>
          <a:stretch>
            <a:fillRect/>
          </a:stretch>
        </p:blipFill>
        <p:spPr>
          <a:xfrm>
            <a:off x="5768975" y="1676400"/>
            <a:ext cx="2384425" cy="3352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4816A-FF9D-4EA8-8D7B-9D8E846B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283A-67C6-4C63-A783-40F52BC74F5F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BAC9A-60B9-4B1B-AEBA-088DF676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93E72-6291-410C-8BAA-FDDBF51F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35BD-F9AA-4E37-9257-B02AE10F404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8076EB17-1C35-4907-A166-292F484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838200"/>
          </a:xfrm>
        </p:spPr>
        <p:txBody>
          <a:bodyPr/>
          <a:lstStyle/>
          <a:p>
            <a:r>
              <a:rPr lang="en-US" altLang="en-US"/>
              <a:t>Rutherford continues dating game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F3EB2EC-CE06-471A-93DF-D4EDC57AB4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7625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1918 -- </a:t>
            </a:r>
            <a:r>
              <a:rPr lang="en-US" altLang="en-US" sz="2800" b="1"/>
              <a:t>Watchtower</a:t>
            </a:r>
            <a:r>
              <a:rPr lang="en-US" altLang="en-US" sz="2800"/>
              <a:t> sets Christ’s return for 1925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</a:t>
            </a:r>
            <a:r>
              <a:rPr lang="en-US" altLang="en-US" i="1"/>
              <a:t>“Millions Now Living Will Never Die” -- article became book title two years later</a:t>
            </a: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Worldwide anarchy was predicted to occur in 1920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48144" name="Picture 16">
            <a:extLst>
              <a:ext uri="{FF2B5EF4-FFF2-40B4-BE49-F238E27FC236}">
                <a16:creationId xmlns:a16="http://schemas.microsoft.com/office/drawing/2014/main" id="{5EC24559-E352-439E-963A-3847095FD555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828800"/>
            <a:ext cx="2295525" cy="304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1E38E60-B296-48EE-9FD3-C7A7D5095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85C4-29D1-4424-8781-5B0F96781F53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4BEF0DB-CED9-45AA-AEAD-4C71C465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289B090-FA37-49AF-B6EF-46848E28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7614-5E2E-4C7E-8AF1-D7FC0FAA3CE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D57C544A-E45F-4652-A494-9BFB6C61E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Expansion in Rutherford era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D05837D-E295-49D1-90C8-087D236DC8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953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1919 -- began </a:t>
            </a:r>
            <a:r>
              <a:rPr lang="en-US" altLang="en-US" sz="2800" b="1" i="1"/>
              <a:t>Awake!</a:t>
            </a:r>
            <a:endParaRPr lang="en-US" altLang="en-US" sz="2800" b="1"/>
          </a:p>
          <a:p>
            <a:pPr>
              <a:lnSpc>
                <a:spcPct val="90000"/>
              </a:lnSpc>
            </a:pPr>
            <a:r>
              <a:rPr lang="en-US" altLang="en-US" sz="2800"/>
              <a:t>1920’s, 30’s -- Extensive use of radio and phonograph records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1933 -- over 400 radio stations were carrying his Bible lectures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  <p:pic>
        <p:nvPicPr>
          <p:cNvPr id="51204" name="Picture 4">
            <a:extLst>
              <a:ext uri="{FF2B5EF4-FFF2-40B4-BE49-F238E27FC236}">
                <a16:creationId xmlns:a16="http://schemas.microsoft.com/office/drawing/2014/main" id="{E6EBAC22-1B8A-41D8-AF1B-3FCC0722B7A3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905000"/>
            <a:ext cx="3200400" cy="2870200"/>
          </a:xfrm>
        </p:spPr>
      </p:pic>
      <p:pic>
        <p:nvPicPr>
          <p:cNvPr id="51205" name="Picture 5">
            <a:extLst>
              <a:ext uri="{FF2B5EF4-FFF2-40B4-BE49-F238E27FC236}">
                <a16:creationId xmlns:a16="http://schemas.microsoft.com/office/drawing/2014/main" id="{AFC92AC7-373E-4A63-8211-311A45B67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00563"/>
            <a:ext cx="1447800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7B064-E7BC-49D6-8F2B-C477C73E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F1DB-D362-49A0-8F61-D5A575D5897B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C89C0-940D-4183-AC9E-AF6C75C3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0B6ED-8934-4BBD-B02E-C4A435E6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9AB-ED9D-4965-AF9E-16EB1FE8989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26A5709-656D-4307-9D96-0D961C59C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391400" cy="1143000"/>
          </a:xfrm>
        </p:spPr>
        <p:txBody>
          <a:bodyPr/>
          <a:lstStyle/>
          <a:p>
            <a:r>
              <a:rPr lang="en-US" altLang="en-US"/>
              <a:t>Steady revision of doctrine and structure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E20E340-2F8D-470D-8175-167A893F2B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09800"/>
            <a:ext cx="48387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/>
              <a:t>1931 -- New name:  Jehovah’s Witnesses</a:t>
            </a: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Under Rutherford, membership grew from 10,000 in 1916 to 100,000 in 1942</a:t>
            </a:r>
            <a:endParaRPr lang="en-US" altLang="en-US" sz="2000"/>
          </a:p>
        </p:txBody>
      </p:sp>
      <p:pic>
        <p:nvPicPr>
          <p:cNvPr id="52231" name="Picture 7">
            <a:extLst>
              <a:ext uri="{FF2B5EF4-FFF2-40B4-BE49-F238E27FC236}">
                <a16:creationId xmlns:a16="http://schemas.microsoft.com/office/drawing/2014/main" id="{6FF25BC3-DFB7-41DB-B1EA-5E31D640CEFC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6050" y="1524000"/>
            <a:ext cx="3376613" cy="44196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4086A-ACE9-4F6D-83F7-6BE9D883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A5D3-F17D-401B-9CB4-C91B0F944CB4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C49CC-A223-4565-B7ED-E105F4E1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58885-4321-4055-82F7-BC3AA2A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94FE-CB54-4B44-A268-39C45EA0497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7136104-AB9A-4416-A88B-2947786F30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495800" cy="4419600"/>
          </a:xfrm>
        </p:spPr>
        <p:txBody>
          <a:bodyPr/>
          <a:lstStyle/>
          <a:p>
            <a:r>
              <a:rPr lang="en-US" altLang="en-US"/>
              <a:t>Beth-Sarim</a:t>
            </a:r>
          </a:p>
          <a:p>
            <a:pPr lvl="1"/>
            <a:r>
              <a:rPr lang="en-US" altLang="en-US"/>
              <a:t>Palatial San Diego home built by Rutherford </a:t>
            </a:r>
          </a:p>
          <a:p>
            <a:pPr lvl="1"/>
            <a:r>
              <a:rPr lang="en-US" altLang="en-US"/>
              <a:t>To be deeded to Abraham, Isaac, Jacob and David when they returned to earth</a:t>
            </a:r>
          </a:p>
          <a:p>
            <a:pPr lvl="1"/>
            <a:r>
              <a:rPr lang="en-US" altLang="en-US"/>
              <a:t>Rutherford planned to be buried here</a:t>
            </a:r>
          </a:p>
          <a:p>
            <a:pPr lvl="1"/>
            <a:r>
              <a:rPr lang="en-US" altLang="en-US"/>
              <a:t>After his death, quietly sold</a:t>
            </a:r>
          </a:p>
          <a:p>
            <a:endParaRPr lang="en-US" altLang="en-US"/>
          </a:p>
          <a:p>
            <a:r>
              <a:rPr lang="en-US" altLang="en-US"/>
              <a:t>Beth-Shan</a:t>
            </a:r>
            <a:endParaRPr lang="en-US" altLang="en-US" sz="2000"/>
          </a:p>
          <a:p>
            <a:pPr lvl="1"/>
            <a:r>
              <a:rPr lang="en-US" altLang="en-US"/>
              <a:t>79 acres purchased in 1939; also deeded to “princes”</a:t>
            </a:r>
          </a:p>
          <a:p>
            <a:pPr lvl="1"/>
            <a:r>
              <a:rPr lang="en-US" altLang="en-US"/>
              <a:t>Had bomb shelter</a:t>
            </a:r>
            <a:endParaRPr lang="en-US" altLang="en-US" sz="1800"/>
          </a:p>
        </p:txBody>
      </p:sp>
      <p:pic>
        <p:nvPicPr>
          <p:cNvPr id="27654" name="Picture 6">
            <a:extLst>
              <a:ext uri="{FF2B5EF4-FFF2-40B4-BE49-F238E27FC236}">
                <a16:creationId xmlns:a16="http://schemas.microsoft.com/office/drawing/2014/main" id="{F5D26831-E481-4D91-98A6-1895B587601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00200"/>
            <a:ext cx="4152900" cy="2768600"/>
          </a:xfrm>
        </p:spPr>
      </p:pic>
      <p:pic>
        <p:nvPicPr>
          <p:cNvPr id="27655" name="Picture 7">
            <a:extLst>
              <a:ext uri="{FF2B5EF4-FFF2-40B4-BE49-F238E27FC236}">
                <a16:creationId xmlns:a16="http://schemas.microsoft.com/office/drawing/2014/main" id="{EA84E6C3-963E-4CE3-B702-16E02F57B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2971800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9A4D3F0D-A67E-4902-B2B8-7FEBDD258F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E61C78E0-DDFD-4B2C-9137-565AB0EC99C8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A762F711-59F8-4A24-B825-406494D0A0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2A9FD7B1-C567-4E43-8C04-133054920D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812A0DA-B690-42E9-9F1E-22D06193FD7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4BAB850-3728-4436-8CE1-0922AF5E0D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/>
              <a:t>Personality era ends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FA5AF43-1F90-4382-A8CA-EDBD2A6296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7772400" cy="2133600"/>
          </a:xfrm>
        </p:spPr>
        <p:txBody>
          <a:bodyPr/>
          <a:lstStyle/>
          <a:p>
            <a:r>
              <a:rPr lang="en-US" altLang="en-US"/>
              <a:t>With Rutherford’s death, the era of charismatic, flamboyant leadership  ended.  </a:t>
            </a:r>
          </a:p>
          <a:p>
            <a:r>
              <a:rPr lang="en-US" altLang="en-US"/>
              <a:t>Power now vested in the governing council.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92ED0-9083-473C-A59F-ABA809EB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8BD1-5EE9-4D91-A427-6C60E27B5409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A549C-857E-4FA1-9AD9-491370E24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15FA2-AC51-431E-AF8E-694903BD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52E-FBD8-4F24-B099-3C73EAFB990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F1D0125-C361-4CEC-A1E5-807C8EC82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315200" cy="1143000"/>
          </a:xfrm>
        </p:spPr>
        <p:txBody>
          <a:bodyPr/>
          <a:lstStyle/>
          <a:p>
            <a:r>
              <a:rPr lang="en-US" altLang="en-US"/>
              <a:t>JW Bible translation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15E746D-945D-4B9D-9036-8CFDC6601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“New World” Bible translation appeared in 1950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Only one member of translation committee knew anything about the original languages of the Bible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Knorr had two years of Greek</a:t>
            </a:r>
            <a:endParaRPr lang="en-US" altLang="en-US" sz="1800"/>
          </a:p>
          <a:p>
            <a:pPr>
              <a:lnSpc>
                <a:spcPct val="100000"/>
              </a:lnSpc>
            </a:pPr>
            <a:r>
              <a:rPr lang="en-US" altLang="en-US" sz="2800"/>
              <a:t>What is the “New World Translation?”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An authentic translation?  No.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Systematic re-writing of Scripture in support of doctrinal positions.  Yes.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152E2-ECD5-42CE-98B0-51B0E735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00CC-6796-40BA-98C0-CFD4485522BE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874AA-11D3-4996-A048-58E939B4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60957-1960-4029-8CF8-0573D4F80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2876-C5F3-4135-8A9D-639618DA815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79288EC0-B511-4F6C-A545-373521403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315200" cy="1143000"/>
          </a:xfrm>
        </p:spPr>
        <p:txBody>
          <a:bodyPr/>
          <a:lstStyle/>
          <a:p>
            <a:r>
              <a:rPr lang="en-US" altLang="en-US"/>
              <a:t>1975 -- a new date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EA407FE-5477-40D9-B0E4-C1897879D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01000" cy="4419600"/>
          </a:xfrm>
        </p:spPr>
        <p:txBody>
          <a:bodyPr/>
          <a:lstStyle/>
          <a:p>
            <a:r>
              <a:rPr lang="en-US" altLang="en-US" sz="2800"/>
              <a:t>1966 book hinted that 1975 would see a new period in human history.</a:t>
            </a:r>
          </a:p>
          <a:p>
            <a:r>
              <a:rPr lang="en-US" altLang="en-US" sz="2800"/>
              <a:t>August 1968 </a:t>
            </a:r>
            <a:r>
              <a:rPr lang="en-US" altLang="en-US" sz="2800" b="1"/>
              <a:t>Watchtower</a:t>
            </a:r>
            <a:r>
              <a:rPr lang="en-US" altLang="en-US" sz="2800"/>
              <a:t> set 1975 as year for Armageddon</a:t>
            </a:r>
          </a:p>
          <a:p>
            <a:pPr lvl="1"/>
            <a:r>
              <a:rPr lang="en-US" altLang="en-US" sz="2400"/>
              <a:t>For JW’s, period of growth leading up to 1975, then stagnation when the year came and went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D426A8-CC57-4021-9E04-353E92897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175E-D596-486D-9E52-679A4B6D0B8F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AAFF8E-45F1-4D94-9D36-21C67487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047BD4-8E69-4187-85C7-51258261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7EF4-9D91-420F-83F1-0018E8CABF77}" type="slidenum">
              <a:rPr lang="en-US" altLang="en-US"/>
              <a:pPr/>
              <a:t>18</a:t>
            </a:fld>
            <a:endParaRPr lang="en-US" altLang="en-US"/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EC5B359E-0F9E-456B-AEA6-9B0FC0E69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3" y="1143000"/>
            <a:ext cx="231616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8" name="Rectangle 2">
            <a:extLst>
              <a:ext uri="{FF2B5EF4-FFF2-40B4-BE49-F238E27FC236}">
                <a16:creationId xmlns:a16="http://schemas.microsoft.com/office/drawing/2014/main" id="{F1B1CCC1-F479-44FF-803C-B59AE462D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7315200" cy="762000"/>
          </a:xfrm>
        </p:spPr>
        <p:txBody>
          <a:bodyPr/>
          <a:lstStyle/>
          <a:p>
            <a:r>
              <a:rPr lang="en-US" altLang="en-US"/>
              <a:t>Doctrines - Beliefs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19FB2E5-460F-48A2-B556-196930DF7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315200" cy="2514600"/>
          </a:xfrm>
        </p:spPr>
        <p:txBody>
          <a:bodyPr/>
          <a:lstStyle/>
          <a:p>
            <a:r>
              <a:rPr lang="en-US" altLang="en-US" sz="2800"/>
              <a:t>Eschatology (end times)</a:t>
            </a:r>
          </a:p>
          <a:p>
            <a:r>
              <a:rPr lang="en-US" altLang="en-US" sz="2800"/>
              <a:t>Soteriology (salvation)</a:t>
            </a:r>
          </a:p>
          <a:p>
            <a:r>
              <a:rPr lang="en-US" altLang="en-US" sz="2800"/>
              <a:t>Pneumatolgy (doctrine of Holy Spirit)</a:t>
            </a:r>
          </a:p>
          <a:p>
            <a:r>
              <a:rPr lang="en-US" altLang="en-US" sz="2800"/>
              <a:t>Christology (beliefs about Jesus Christ)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FA432-0D58-40D5-A330-D90F119AE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89F0-6998-4841-9649-8C6B8E22B1CE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899F-0654-42B6-9382-E1EA32370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FDD8B-9552-44E1-880E-15BACE73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666-AD82-433C-AFFA-3E0E212DDB3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3490" name="Rectangle 1026">
            <a:extLst>
              <a:ext uri="{FF2B5EF4-FFF2-40B4-BE49-F238E27FC236}">
                <a16:creationId xmlns:a16="http://schemas.microsoft.com/office/drawing/2014/main" id="{AA03AFA0-BC86-4454-B217-9BEC224E6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Authority</a:t>
            </a:r>
          </a:p>
        </p:txBody>
      </p:sp>
      <p:sp>
        <p:nvSpPr>
          <p:cNvPr id="63491" name="Rectangle 1027">
            <a:extLst>
              <a:ext uri="{FF2B5EF4-FFF2-40B4-BE49-F238E27FC236}">
                <a16:creationId xmlns:a16="http://schemas.microsoft.com/office/drawing/2014/main" id="{34D00895-E5F3-4C98-B475-A5C138D10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22860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Watchtower Society claims to speak for Jehovah as His sole “channel of communication” on the earth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EF003-4B97-41E3-B44E-796D945F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5AA4-C43B-41A1-B6C1-937BDF78C04F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70D2F-8545-4C7A-A9AC-65DD827A9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926AD-A33F-4591-86A1-6D3138A4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87FA-0EED-42D9-A819-BE54D960799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42DF671-9B10-4DF7-9E63-6EDB2DE65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 we really know them?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184C6A0-A44D-47D9-92D5-6E175E8AF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/>
              <a:t>History -- where did they come from?</a:t>
            </a:r>
          </a:p>
          <a:p>
            <a:pPr>
              <a:lnSpc>
                <a:spcPct val="100000"/>
              </a:lnSpc>
            </a:pPr>
            <a:r>
              <a:rPr lang="en-US" altLang="en-US" sz="3200"/>
              <a:t>Doctrines -- what they believe </a:t>
            </a:r>
          </a:p>
          <a:p>
            <a:pPr>
              <a:lnSpc>
                <a:spcPct val="100000"/>
              </a:lnSpc>
            </a:pPr>
            <a:r>
              <a:rPr lang="en-US" altLang="en-US" sz="3200"/>
              <a:t>Practices -- how they live</a:t>
            </a:r>
          </a:p>
          <a:p>
            <a:pPr>
              <a:lnSpc>
                <a:spcPct val="100000"/>
              </a:lnSpc>
            </a:pPr>
            <a:r>
              <a:rPr lang="en-US" altLang="en-US" sz="3200"/>
              <a:t>Presence in world today</a:t>
            </a:r>
          </a:p>
          <a:p>
            <a:pPr>
              <a:lnSpc>
                <a:spcPct val="100000"/>
              </a:lnSpc>
            </a:pPr>
            <a:r>
              <a:rPr lang="en-US" altLang="en-US" sz="3200"/>
              <a:t>When you encounter them . . . </a:t>
            </a: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2B35ADE-463D-400B-8123-5B8D9F2A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5437-28C7-41EE-A0DA-028B2BFBD062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32363C0-0CBC-4CA6-854D-37DB29B2C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B2C07B5-BCBC-4ABB-A18C-D9CB430D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A593-E4B8-431F-832C-01512FE7B26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23F2345-C895-40DA-8E16-EA2DBBC6C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Beliefs:  Apocalyptic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FA229BB-1FF6-476F-958A-4E6712C0E9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Focused on end times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Waiting for paradise on earth after battle of Armageddon</a:t>
            </a:r>
          </a:p>
        </p:txBody>
      </p:sp>
      <p:pic>
        <p:nvPicPr>
          <p:cNvPr id="28678" name="Picture 6">
            <a:extLst>
              <a:ext uri="{FF2B5EF4-FFF2-40B4-BE49-F238E27FC236}">
                <a16:creationId xmlns:a16="http://schemas.microsoft.com/office/drawing/2014/main" id="{8F0A62ED-1AD3-4E69-BED8-B3AA26C1F34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371600"/>
            <a:ext cx="3848100" cy="3500438"/>
          </a:xfrm>
          <a:noFill/>
        </p:spPr>
      </p:pic>
      <p:pic>
        <p:nvPicPr>
          <p:cNvPr id="28679" name="Picture 7">
            <a:extLst>
              <a:ext uri="{FF2B5EF4-FFF2-40B4-BE49-F238E27FC236}">
                <a16:creationId xmlns:a16="http://schemas.microsoft.com/office/drawing/2014/main" id="{C3F20943-9002-4887-9919-35F1AAF24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162083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7BE2541-486E-4DB5-98F6-D14C3B32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46BB-0298-473E-892A-EC2F1F1BC2C2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25F2BBC-0A07-4A40-995C-9D6EA42D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559C864-E030-4131-975C-F586FE96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785-1D7B-426A-9B89-283C108CD95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3080E69-466D-4B17-A320-DCFAED765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Future Paradise on earth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296304C-DDB0-48F8-829C-27996572D2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Only 144,000 “anointed”  will go to heaven</a:t>
            </a:r>
          </a:p>
          <a:p>
            <a:r>
              <a:rPr lang="en-US" altLang="en-US"/>
              <a:t>Hell does not exist; evil people will simply be annihilated</a:t>
            </a:r>
          </a:p>
          <a:p>
            <a:endParaRPr lang="en-US" altLang="en-US"/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id="{1BCEAB71-7E47-49C7-8FD9-909AFFB8A0B4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8700" y="1828800"/>
            <a:ext cx="4305300" cy="3252788"/>
          </a:xfrm>
        </p:spPr>
      </p:pic>
      <p:pic>
        <p:nvPicPr>
          <p:cNvPr id="33799" name="Picture 7">
            <a:extLst>
              <a:ext uri="{FF2B5EF4-FFF2-40B4-BE49-F238E27FC236}">
                <a16:creationId xmlns:a16="http://schemas.microsoft.com/office/drawing/2014/main" id="{83C563CF-2716-421C-85DA-A54CB299F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15684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>
            <a:extLst>
              <a:ext uri="{FF2B5EF4-FFF2-40B4-BE49-F238E27FC236}">
                <a16:creationId xmlns:a16="http://schemas.microsoft.com/office/drawing/2014/main" id="{6B5D8D9A-1A67-4D8E-BEE9-A9F3196EE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95800"/>
            <a:ext cx="21431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24554-A7F3-4C5D-B6AF-943C95351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192F-FFE4-40AE-BB81-4C91E31516A5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14DB0-713E-4542-8635-CCEC5EED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B45E6-223F-41C2-A802-59D4C71B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C552C-6169-4741-B0E9-583D858C47F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82C0B19-8453-4F3C-B151-6E78FBDD8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Salvation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08880CD-D873-47A5-8582-0FE357B60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001000" cy="4343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People God approves will receive eternal life here on earth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You may be saved, depending on your faithfulness and obedience</a:t>
            </a:r>
          </a:p>
          <a:p>
            <a:pPr>
              <a:lnSpc>
                <a:spcPct val="100000"/>
              </a:lnSpc>
            </a:pPr>
            <a:endParaRPr lang="en-US" altLang="en-US" sz="280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en-US"/>
              <a:t>“Just as a proper secular education is necessary to fit a person for a place in everyday society, so a proper Bible education is necessary to equip one for entering the society that will survive to live in the Paradise earth.” </a:t>
            </a:r>
            <a:r>
              <a:rPr lang="en-US" altLang="en-US" sz="2000"/>
              <a:t>-- from Jehovah’s Witnesses web site</a:t>
            </a:r>
          </a:p>
          <a:p>
            <a:pPr>
              <a:lnSpc>
                <a:spcPct val="10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0831F0-FCA4-4EAC-BF41-49BFB839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8D2D-A130-48A5-820E-FAEA3F5740DF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310B5A-25FC-4AE3-9949-86000950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76C081-7C9E-4DF7-B96D-54891CC6C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834F-E503-4A9D-9027-DDBE51D6EE4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83DB5B8F-8F4B-412C-A234-7E46A47E0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Holy Spirit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7D7765E-13A9-4DD2-ACDF-D8265E4A6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6172200" cy="4419600"/>
          </a:xfrm>
        </p:spPr>
        <p:txBody>
          <a:bodyPr/>
          <a:lstStyle/>
          <a:p>
            <a:r>
              <a:rPr lang="en-US" altLang="en-US" sz="3200"/>
              <a:t>Denial of trinity</a:t>
            </a:r>
          </a:p>
          <a:p>
            <a:pPr lvl="1"/>
            <a:r>
              <a:rPr lang="en-US" altLang="en-US" sz="2800"/>
              <a:t>Claim trinity comes from ancient mythology</a:t>
            </a:r>
          </a:p>
          <a:p>
            <a:pPr lvl="1"/>
            <a:r>
              <a:rPr lang="en-US" altLang="en-US" sz="2800"/>
              <a:t>“a complicated, freakish-looking, three-headed God” -- </a:t>
            </a:r>
            <a:r>
              <a:rPr lang="en-US" altLang="en-US" sz="1800" i="1"/>
              <a:t>Let God Be True</a:t>
            </a:r>
          </a:p>
          <a:p>
            <a:r>
              <a:rPr lang="en-US" altLang="en-US" sz="3200"/>
              <a:t>Holy Spirit is an active force like electricity or fire</a:t>
            </a:r>
            <a:endParaRPr lang="en-US" altLang="en-US"/>
          </a:p>
        </p:txBody>
      </p:sp>
      <p:pic>
        <p:nvPicPr>
          <p:cNvPr id="45060" name="Picture 4">
            <a:extLst>
              <a:ext uri="{FF2B5EF4-FFF2-40B4-BE49-F238E27FC236}">
                <a16:creationId xmlns:a16="http://schemas.microsoft.com/office/drawing/2014/main" id="{E48FB57F-CEC5-47C2-A0D1-85EEF808A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143000"/>
            <a:ext cx="12763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2C502-BC8B-4678-A2A7-E8DEA30D5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996E-E542-4D7A-AE69-8596A9D263F9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D7872-9C6F-4212-A981-0DD3C18C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3C748-2168-475E-9293-39BD199D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9A85-15C1-4F87-830E-912EA0BD38A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1B5FFCB-AFE8-4B39-880B-E49C4A466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Core issue:  Christology 	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4A66CC7-E603-4D6B-984B-9D7978D7F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848600" cy="441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/>
              <a:t>As fascinating as all the date setting and shifting is . . .</a:t>
            </a:r>
          </a:p>
          <a:p>
            <a:pPr>
              <a:lnSpc>
                <a:spcPct val="100000"/>
              </a:lnSpc>
            </a:pPr>
            <a:r>
              <a:rPr lang="en-US" altLang="en-US"/>
              <a:t>As fascinating as the issues of blood transfusions and saluting the flag may be . . .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The core of our disagreement with our Jehovah’s Witness friends centers on Jesus Christ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9CFA5-E764-46B7-9B88-D6D2A85F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8C-173A-46BE-8544-6CFAF964EF88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010FB-6099-4353-9F9B-C0B9ED0B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3F3E7-CC25-4D0A-8ACB-EFB1EB9A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3FA-9A76-490E-9F21-111E9DB9689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FF960E7-C698-4A70-A00B-AA49F7F15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Latter day Arians		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1CF36B5-8023-4547-AB84-09FD9E96D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426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Arianism -- a 4th century heresy denying deity of Christ, saying Jesus was the first thing God created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To JW’s, Jesus Christ is Archangel Michael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At Jesus’ death, God disposed of Jesus’ physical body.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Because Jesus was raised a spirit creature,  God had to “materialize” a fleshly body for him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4DE3-F5C5-4B00-98A1-4D67474D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D3C-2CCE-4667-ABC7-BAFF83FD579E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42333-10CB-4B6D-B37A-5977D228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D3631-FB43-4FA7-A181-C146DA72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2BC0-AA23-4D19-81F0-9B538037CDC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2824215E-DA2D-4C61-ADBA-B9506DCAD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Practices -- how they live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EF363B1-E406-4172-8DB6-1775DBB92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848600" cy="4114800"/>
          </a:xfrm>
        </p:spPr>
        <p:txBody>
          <a:bodyPr/>
          <a:lstStyle/>
          <a:p>
            <a:r>
              <a:rPr lang="en-US" altLang="en-US" sz="2800"/>
              <a:t>No drugs; alcohol in moderation</a:t>
            </a:r>
          </a:p>
          <a:p>
            <a:r>
              <a:rPr lang="en-US" altLang="en-US" sz="2800"/>
              <a:t>Sexual purity</a:t>
            </a:r>
          </a:p>
          <a:p>
            <a:r>
              <a:rPr lang="en-US" altLang="en-US" sz="2800"/>
              <a:t>Limited social environment </a:t>
            </a:r>
          </a:p>
          <a:p>
            <a:pPr lvl="1"/>
            <a:r>
              <a:rPr lang="en-US" altLang="en-US" sz="2400"/>
              <a:t>Pervasive us/them mentality</a:t>
            </a:r>
          </a:p>
          <a:p>
            <a:pPr lvl="1"/>
            <a:r>
              <a:rPr lang="en-US" altLang="en-US" sz="2400"/>
              <a:t>Everyone else is of the devil</a:t>
            </a:r>
          </a:p>
          <a:p>
            <a:r>
              <a:rPr lang="en-US" altLang="en-US" sz="2800"/>
              <a:t>Heavy control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/>
              <a:t>Not allowed to read literature critical of JW’s</a:t>
            </a:r>
          </a:p>
          <a:p>
            <a:r>
              <a:rPr lang="en-US" altLang="en-US" sz="2800"/>
              <a:t>Children discouraged from higher learning</a:t>
            </a:r>
          </a:p>
          <a:p>
            <a:r>
              <a:rPr lang="en-US" altLang="en-US" sz="2800"/>
              <a:t>Respect government but do not participate in elections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B8D1-9C04-4F47-ACBC-7C690E5D2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1824-7F03-4455-A868-9E73925E0C95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7F1AB-C50F-4171-9CE5-8E0CE910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D1333-C39A-43B4-BA39-64C2C40F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9EF2-1872-44C8-B007-EC38F648300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4D646C1-B45E-496F-9E4E-26310334E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6400800" cy="685800"/>
          </a:xfrm>
        </p:spPr>
        <p:txBody>
          <a:bodyPr/>
          <a:lstStyle/>
          <a:p>
            <a:r>
              <a:rPr lang="en-US" altLang="en-US"/>
              <a:t>Community life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615EDDC-9189-45DA-BCCA-F94BAF28B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267200"/>
          </a:xfrm>
        </p:spPr>
        <p:txBody>
          <a:bodyPr/>
          <a:lstStyle/>
          <a:p>
            <a:r>
              <a:rPr lang="en-US" altLang="en-US" sz="2800"/>
              <a:t>Congregations</a:t>
            </a:r>
          </a:p>
          <a:p>
            <a:pPr lvl="1"/>
            <a:r>
              <a:rPr lang="en-US" altLang="en-US" sz="2400"/>
              <a:t>Attendance expected at weekly “book studies” (can be in homes)</a:t>
            </a:r>
          </a:p>
          <a:p>
            <a:pPr lvl="1"/>
            <a:r>
              <a:rPr lang="en-US" altLang="en-US" sz="2400"/>
              <a:t>Full congregations meet in “Kingdom Halls”</a:t>
            </a:r>
          </a:p>
          <a:p>
            <a:pPr lvl="1"/>
            <a:r>
              <a:rPr lang="en-US" altLang="en-US" sz="2400"/>
              <a:t>Ministers serve without pay</a:t>
            </a:r>
          </a:p>
          <a:p>
            <a:pPr lvl="1"/>
            <a:r>
              <a:rPr lang="en-US" altLang="en-US" sz="2400"/>
              <a:t>Disfellowshipping -- kicking people out of the family</a:t>
            </a:r>
            <a:endParaRPr lang="en-US" altLang="en-US"/>
          </a:p>
          <a:p>
            <a:r>
              <a:rPr lang="en-US" altLang="en-US" sz="2800"/>
              <a:t>Communion or Lord’s Supper </a:t>
            </a:r>
          </a:p>
          <a:p>
            <a:pPr lvl="1"/>
            <a:r>
              <a:rPr lang="en-US" altLang="en-US" sz="2400"/>
              <a:t>Observed annually on date of Jesus’ death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1800"/>
              <a:t>Nisan 14 -- March/April</a:t>
            </a:r>
          </a:p>
          <a:p>
            <a:pPr lvl="1"/>
            <a:r>
              <a:rPr lang="en-US" altLang="en-US" sz="2400"/>
              <a:t>Only 144,000 elite may take the elements</a:t>
            </a:r>
            <a:endParaRPr lang="en-US" altLang="en-US"/>
          </a:p>
          <a:p>
            <a:pPr lvl="1"/>
            <a:r>
              <a:rPr lang="en-US" altLang="en-US"/>
              <a:t>In 1999 the “partakers” worldwide were 8,755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F5971-DC6E-4CA0-A1F6-E568834C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9A16-6345-4194-9F7F-86B758BD2BAE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65C0F-8D46-4C95-A4DF-1F07B38B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FCA97-3360-4F6E-9D8E-7A4CAE1A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479C-17EE-4620-9891-6019E0C2B71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05BBEDE-C3AD-4392-86C8-615446127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Iconoclastic</a:t>
            </a:r>
            <a:br>
              <a:rPr lang="en-US" altLang="en-US"/>
            </a:br>
            <a:r>
              <a:rPr lang="en-US" altLang="en-US" sz="2400"/>
              <a:t>“overthrowing traditional or popular ideas”</a:t>
            </a: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728D96C-B9CC-4307-B61D-C7CD9B3C77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724400" cy="4191000"/>
          </a:xfrm>
        </p:spPr>
        <p:txBody>
          <a:bodyPr/>
          <a:lstStyle/>
          <a:p>
            <a:r>
              <a:rPr lang="en-US" altLang="en-US" sz="2800"/>
              <a:t>No celebrating Christmas</a:t>
            </a:r>
          </a:p>
          <a:p>
            <a:r>
              <a:rPr lang="en-US" altLang="en-US" sz="2800"/>
              <a:t>No celebrating  Easter</a:t>
            </a:r>
          </a:p>
          <a:p>
            <a:r>
              <a:rPr lang="en-US" altLang="en-US" sz="2800"/>
              <a:t>No celebrating birthdays</a:t>
            </a:r>
          </a:p>
          <a:p>
            <a:r>
              <a:rPr lang="en-US" altLang="en-US" sz="2800"/>
              <a:t>No celebrating Mother’s Day</a:t>
            </a:r>
          </a:p>
          <a:p>
            <a:r>
              <a:rPr lang="en-US" altLang="en-US" sz="2800"/>
              <a:t>No saluting of the national flag</a:t>
            </a:r>
          </a:p>
          <a:p>
            <a:r>
              <a:rPr lang="en-US" altLang="en-US" sz="2800"/>
              <a:t>No blood transfusions</a:t>
            </a:r>
          </a:p>
        </p:txBody>
      </p:sp>
      <p:pic>
        <p:nvPicPr>
          <p:cNvPr id="32777" name="Picture 9">
            <a:extLst>
              <a:ext uri="{FF2B5EF4-FFF2-40B4-BE49-F238E27FC236}">
                <a16:creationId xmlns:a16="http://schemas.microsoft.com/office/drawing/2014/main" id="{3B03D6B3-1DF3-48AB-92B2-9C95D5033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3005138" cy="300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67953-420A-45E1-B949-7CA85D76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13A-F275-43B5-B0C5-E043594B960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172F4-E38A-4B37-B1EC-3915586B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8AD8B-ED9F-4091-88D2-77F76FE6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91C-7D9A-424B-B312-A884B189DD3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AC2CA2A-229E-49A2-86BE-9EDD3C76B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762000"/>
            <a:ext cx="7315200" cy="990600"/>
          </a:xfrm>
        </p:spPr>
        <p:txBody>
          <a:bodyPr/>
          <a:lstStyle/>
          <a:p>
            <a:r>
              <a:rPr lang="en-US" altLang="en-US"/>
              <a:t>Iconoclastic</a:t>
            </a:r>
            <a:br>
              <a:rPr lang="en-US" altLang="en-US"/>
            </a:br>
            <a:r>
              <a:rPr lang="en-US" altLang="en-US" sz="2400"/>
              <a:t>“overthrowing traditional or popular ideas”</a:t>
            </a: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E96B32B-2047-4AD1-A2D7-7E592292E76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819400"/>
            <a:ext cx="3886200" cy="220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Jehovah’s Witnesses say Jesus died on a stake rather than on a cross</a:t>
            </a: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FA7F9B2A-3403-4CF8-8675-7D2B02027453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48325" y="2057400"/>
            <a:ext cx="2809875" cy="3733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B83EA-CB4A-40C1-96F8-7EC705C38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C419-0D00-4C13-A93E-ACA270457572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0BD70-248D-4A34-BD44-81B56F3F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3575F-9CC2-4FF2-BFDC-414DCDCE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6C92-BF56-4F70-A9DC-2A23C9FA9E98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23558" name="Picture 6">
            <a:extLst>
              <a:ext uri="{FF2B5EF4-FFF2-40B4-BE49-F238E27FC236}">
                <a16:creationId xmlns:a16="http://schemas.microsoft.com/office/drawing/2014/main" id="{F31A99C4-0DD9-4AD0-B691-1B62A80FD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8800"/>
            <a:ext cx="245427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9" name="Rectangle 7">
            <a:extLst>
              <a:ext uri="{FF2B5EF4-FFF2-40B4-BE49-F238E27FC236}">
                <a16:creationId xmlns:a16="http://schemas.microsoft.com/office/drawing/2014/main" id="{3F0A2D68-19F7-4EE2-AB35-9B161BD0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Charles Taze Russell 1852-1916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96C43362-83AD-4B2F-87ED-51F8F60F94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5486400" cy="4343400"/>
          </a:xfrm>
        </p:spPr>
        <p:txBody>
          <a:bodyPr/>
          <a:lstStyle/>
          <a:p>
            <a:r>
              <a:rPr lang="en-US" altLang="en-US" sz="2800"/>
              <a:t>Bounced from Presbyterian to Congregational churches</a:t>
            </a:r>
          </a:p>
          <a:p>
            <a:r>
              <a:rPr lang="en-US" altLang="en-US" sz="2800"/>
              <a:t>Ended up contemptuous of all</a:t>
            </a:r>
          </a:p>
          <a:p>
            <a:r>
              <a:rPr lang="en-US" altLang="en-US" sz="2800"/>
              <a:t>Age 17 -- Heard convincing argument that hell did not exist</a:t>
            </a:r>
          </a:p>
          <a:p>
            <a:r>
              <a:rPr lang="en-US" altLang="en-US" sz="2800"/>
              <a:t>1870 -- at age 18 organized Bible class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  <p:bldP spid="2356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CB102F-1A9C-4642-9CA6-0F858D25E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B8B5-C770-4D5B-993B-AB121A627DCE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F1CCE4-CE06-48BC-A0C0-EEE1BE98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6CAD76-A33B-4312-9F6C-878CAA58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BDA9-3BBE-4C3C-B5B2-B7EFCDA10A1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DDCD3989-0B85-481A-A1A3-5F9EE2F74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Presence in world today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3D18DF6-12ED-4790-A6AB-D173374BD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5257800" cy="4343400"/>
          </a:xfrm>
        </p:spPr>
        <p:txBody>
          <a:bodyPr/>
          <a:lstStyle/>
          <a:p>
            <a:r>
              <a:rPr lang="en-US" altLang="en-US" sz="2800"/>
              <a:t>800,000 in USA</a:t>
            </a:r>
          </a:p>
          <a:p>
            <a:r>
              <a:rPr lang="en-US" altLang="en-US" sz="2800"/>
              <a:t>5 million “publishers” worldwide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 300, 000 baptisms annually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/>
              <a:t>100,000 net increase</a:t>
            </a:r>
            <a:endParaRPr lang="en-US" altLang="en-US" sz="2800"/>
          </a:p>
          <a:p>
            <a:r>
              <a:rPr lang="en-US" altLang="en-US" sz="2800"/>
              <a:t>90,000 “congregations” worldwide</a:t>
            </a:r>
          </a:p>
        </p:txBody>
      </p:sp>
      <p:pic>
        <p:nvPicPr>
          <p:cNvPr id="43016" name="Picture 8">
            <a:extLst>
              <a:ext uri="{FF2B5EF4-FFF2-40B4-BE49-F238E27FC236}">
                <a16:creationId xmlns:a16="http://schemas.microsoft.com/office/drawing/2014/main" id="{660DD75C-F35B-424B-BA31-10CD94F33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3200400" cy="28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C56BCD8-A605-462D-B195-1ED307C8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AF89-7DDA-4D6F-8567-4D3BF947CB0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840E8F8-7D12-44C6-8198-F2A146A1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B647A71-3DCF-4FC0-B085-7EA14630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88FD-BA6B-4B41-B65E-13202620AD2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86D9DD07-6B0C-40B3-AAFB-1E57C927B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publishing operation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12662E1-1CDD-4A29-8360-3A1A1EED5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4876800" cy="2895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/>
              <a:t>15 million publications each week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Brooklyn factory building bought in 1927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Several expansions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3,000 now work there</a:t>
            </a:r>
          </a:p>
        </p:txBody>
      </p:sp>
      <p:pic>
        <p:nvPicPr>
          <p:cNvPr id="54276" name="Picture 4">
            <a:extLst>
              <a:ext uri="{FF2B5EF4-FFF2-40B4-BE49-F238E27FC236}">
                <a16:creationId xmlns:a16="http://schemas.microsoft.com/office/drawing/2014/main" id="{DEE9196C-1EDD-4125-BB10-D10D95715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95400"/>
            <a:ext cx="3644900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7" name="Picture 5">
            <a:extLst>
              <a:ext uri="{FF2B5EF4-FFF2-40B4-BE49-F238E27FC236}">
                <a16:creationId xmlns:a16="http://schemas.microsoft.com/office/drawing/2014/main" id="{B5E3D2DD-C4E3-49A4-858A-ED51E2A89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1400"/>
            <a:ext cx="26035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DCA89D-7F0A-4AF4-A81A-48940BAC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B631-3798-4062-90BC-F70732411B3A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46AEA8-652E-4252-A7BB-83B45D13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B53C3C-47E0-4AFD-A312-A52E36FD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5479-79E2-44C5-A5FF-2B1AC5BEF2E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D812065B-2CB5-4900-8F90-0F752C8A4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762000"/>
            <a:ext cx="7315200" cy="762000"/>
          </a:xfrm>
        </p:spPr>
        <p:txBody>
          <a:bodyPr/>
          <a:lstStyle/>
          <a:p>
            <a:r>
              <a:rPr lang="en-US" altLang="en-US"/>
              <a:t>Recruitment / Evangelism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96D2EC1-4AA0-4F58-B4EA-993D21B33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848600" cy="2971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Door-to-door house calls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740 house calls needed to recruit one new member</a:t>
            </a:r>
          </a:p>
        </p:txBody>
      </p:sp>
      <p:pic>
        <p:nvPicPr>
          <p:cNvPr id="44040" name="Picture 8">
            <a:extLst>
              <a:ext uri="{FF2B5EF4-FFF2-40B4-BE49-F238E27FC236}">
                <a16:creationId xmlns:a16="http://schemas.microsoft.com/office/drawing/2014/main" id="{64683363-987C-45AA-9FC3-9B8EFBB8A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16224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1F1361-2E8D-4E5B-9E00-FB46F6D7C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EE21-BA6F-4C65-9809-F19D18D0B163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A76DD1-969D-4E52-9B30-5F649217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EAB242-524F-4640-B870-07792D22C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D8C-E9FD-4437-A7E3-741729B2656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85817E5-3182-4005-8DCC-73F043771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838200"/>
            <a:ext cx="4495800" cy="838200"/>
          </a:xfrm>
        </p:spPr>
        <p:txBody>
          <a:bodyPr/>
          <a:lstStyle/>
          <a:p>
            <a:r>
              <a:rPr lang="en-US" altLang="en-US"/>
              <a:t>7 Step Process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65AE63C-F6B9-47B9-AD02-9466533A1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924800" cy="3886200"/>
          </a:xfrm>
        </p:spPr>
        <p:txBody>
          <a:bodyPr/>
          <a:lstStyle/>
          <a:p>
            <a:r>
              <a:rPr lang="en-US" altLang="en-US" sz="2800"/>
              <a:t>Literature put in prospect’s hands</a:t>
            </a:r>
          </a:p>
          <a:p>
            <a:r>
              <a:rPr lang="en-US" altLang="en-US" sz="2800"/>
              <a:t>“Back calling” or follow up</a:t>
            </a:r>
          </a:p>
          <a:p>
            <a:r>
              <a:rPr lang="en-US" altLang="en-US" sz="2800"/>
              <a:t>Prospect starts actual “book study”</a:t>
            </a:r>
          </a:p>
          <a:p>
            <a:r>
              <a:rPr lang="en-US" altLang="en-US" sz="2800"/>
              <a:t>Attendance at Kingdom Hall meetings</a:t>
            </a:r>
          </a:p>
          <a:p>
            <a:r>
              <a:rPr lang="en-US" altLang="en-US" sz="2800"/>
              <a:t>Attendance at worship services</a:t>
            </a:r>
          </a:p>
          <a:p>
            <a:r>
              <a:rPr lang="en-US" altLang="en-US" sz="2800"/>
              <a:t>Active tract distribution</a:t>
            </a:r>
          </a:p>
          <a:p>
            <a:r>
              <a:rPr lang="en-US" altLang="en-US" sz="2800"/>
              <a:t>Baptism</a:t>
            </a:r>
          </a:p>
          <a:p>
            <a:endParaRPr lang="en-US" altLang="en-US" sz="2800"/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A4D66E87-D548-4A8A-8A9B-8B9B8C50E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41935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AA6D2-D0D2-4293-BFB0-45E320D3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1692-FC91-4D91-ABC1-8737194BDEA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BF928-8CC7-4384-896D-EF4921E3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6E60C-9845-4292-BBE7-979667E0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ABE9-84EC-4A31-AB0D-D76F3EDC29C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C88F9F5-87A2-4A0A-824B-2E21184E0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219200"/>
          </a:xfrm>
        </p:spPr>
        <p:txBody>
          <a:bodyPr/>
          <a:lstStyle/>
          <a:p>
            <a:r>
              <a:rPr lang="en-US" altLang="en-US"/>
              <a:t>When we encounter them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6E11344-C4C5-4D31-A54B-1408B5800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924800" cy="3581400"/>
          </a:xfrm>
        </p:spPr>
        <p:txBody>
          <a:bodyPr/>
          <a:lstStyle/>
          <a:p>
            <a:r>
              <a:rPr lang="en-US" altLang="en-US" sz="3200"/>
              <a:t>Do we slam that door?</a:t>
            </a:r>
          </a:p>
          <a:p>
            <a:r>
              <a:rPr lang="en-US" altLang="en-US" sz="3200"/>
              <a:t>Do we just politely close it?</a:t>
            </a:r>
          </a:p>
          <a:p>
            <a:r>
              <a:rPr lang="en-US" altLang="en-US" sz="3200"/>
              <a:t>If we let them in . . .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2000"/>
              <a:t>should we try to prove them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BCCC7D1-3479-4947-B474-554424E4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A762-A60F-4B4D-8C9B-43EAA0C58D5D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835581-CC9C-41F7-8A73-BDA225FBC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D577B2-CE8D-4FC8-89DD-472B5D4B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BD4-46CD-44F5-95A6-FC45D3D20E3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0CDBBF8-6B3A-419B-86A5-2D35164B9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 we encounter them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8471E152-F521-4E36-BF6F-8E0C9A34F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2819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Remember . . 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r>
              <a:rPr lang="en-US" altLang="en-US" sz="2800"/>
              <a:t>They believe they are the only “true religion”</a:t>
            </a:r>
          </a:p>
          <a:p>
            <a:pPr lvl="1"/>
            <a:r>
              <a:rPr lang="en-US" altLang="en-US" sz="2400"/>
              <a:t>JW’s are used to attacks and persecution</a:t>
            </a:r>
          </a:p>
          <a:p>
            <a:pPr lvl="1"/>
            <a:r>
              <a:rPr lang="en-US" altLang="en-US" sz="2400"/>
              <a:t>Using logic to prove them wrong accomplishes little</a:t>
            </a:r>
          </a:p>
          <a:p>
            <a:pPr lvl="1"/>
            <a:r>
              <a:rPr lang="en-US" altLang="en-US" sz="2400"/>
              <a:t>Criticism will likely encounter a stone wall </a:t>
            </a:r>
          </a:p>
          <a:p>
            <a:pPr lvl="1"/>
            <a:endParaRPr lang="en-US" altLang="en-US" sz="2400"/>
          </a:p>
          <a:p>
            <a:pPr lvl="1"/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D1337642-EBD8-4F7B-9D4F-47AF30CC8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4572000"/>
            <a:ext cx="696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b="1">
                <a:latin typeface="Arial" panose="020B0604020202020204" pitchFamily="34" charset="0"/>
              </a:rPr>
              <a:t>How do we overcome that “true religion” idea?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5" name="AutoShape 7">
            <a:extLst>
              <a:ext uri="{FF2B5EF4-FFF2-40B4-BE49-F238E27FC236}">
                <a16:creationId xmlns:a16="http://schemas.microsoft.com/office/drawing/2014/main" id="{B33C70A9-C34C-435A-A48D-88A6C00DD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105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E6C90-19C0-4175-A903-331B791C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33FD-FE7C-414B-B48E-496C30AEB36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9FB83-AC2A-4E86-8CBE-5EB94E6DE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8911A-9B3B-420B-A8ED-61D59EBC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B12-90F5-4EEE-BACD-50863BE2293E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7D076EA-693B-4151-BE9C-5A51764C8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914400"/>
          </a:xfrm>
        </p:spPr>
        <p:txBody>
          <a:bodyPr/>
          <a:lstStyle/>
          <a:p>
            <a:r>
              <a:rPr lang="en-US" altLang="en-US" sz="3600"/>
              <a:t>Overcoming “true religion” syndrome</a:t>
            </a:r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70FE9C1-7A06-4BAD-AA7B-FE66D340A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77200" cy="2895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Shy away from “setting them straight”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Ask disarming questions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See yourself as a sower of seeds, not a harvester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12E23-A238-4BFC-B659-B472FA59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E9F5-A5B1-4984-B35B-FE8B7C1EC207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84374-6F03-4D70-B70E-E8266C2C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009A1-1C74-47EA-BFD4-B161E2C9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97C-5DA0-4BEB-BAA1-E4B311433433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CB47B5CE-AC07-42B3-8203-3C244E589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391400" cy="1447800"/>
          </a:xfrm>
        </p:spPr>
        <p:txBody>
          <a:bodyPr/>
          <a:lstStyle/>
          <a:p>
            <a:r>
              <a:rPr lang="en-US" altLang="en-US"/>
              <a:t>Question possibilities</a:t>
            </a:r>
            <a:br>
              <a:rPr lang="en-US" altLang="en-US"/>
            </a:br>
            <a:r>
              <a:rPr lang="en-US" altLang="en-US"/>
              <a:t>. . . </a:t>
            </a:r>
            <a:r>
              <a:rPr lang="en-US" altLang="en-US" sz="2800"/>
              <a:t>not to provoke a fight </a:t>
            </a:r>
            <a:endParaRPr lang="en-US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8965CC1-4FF9-4F23-82E6-0A49FDCDA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610600" cy="3276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Have true Christians always existed somewhere over the last 2,000 years?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Are the marks of </a:t>
            </a:r>
            <a:r>
              <a:rPr lang="en-US" altLang="en-US" sz="2800" i="1"/>
              <a:t>real</a:t>
            </a:r>
            <a:r>
              <a:rPr lang="en-US" altLang="en-US" sz="2800"/>
              <a:t> Christians exclusive to the Watchtower or are they shared by other groups?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Does the Watchtower believe all other Christian groups are completely false?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DB9FC-5EE5-47C9-B89C-1E4AEFAD3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9667-968B-47DA-AEE8-5DDD3AA1A80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2589A-F597-4268-B049-C1FB8DED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2D78A-A67F-4188-8460-88329540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C06A-C87F-457E-9854-08EB8415B3C1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99692119-F981-4EFF-B9F8-36695C5E7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391400" cy="1066800"/>
          </a:xfrm>
        </p:spPr>
        <p:txBody>
          <a:bodyPr/>
          <a:lstStyle/>
          <a:p>
            <a:r>
              <a:rPr lang="en-US" altLang="en-US"/>
              <a:t>Questions on the Bible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C4DD412C-4EC9-4014-8A3D-928790163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534400" cy="3886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Was the Bible written to all people?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Can someone who had a Bible and no other literature understand it and become all that God wanted him or her to be?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The Mormons claim that one must study their books in order to get an accurate knowledge of Scriptures.  What do you think of that?</a:t>
            </a:r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BBB88-E080-49CB-9C56-4D7BD31C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B621-DB4A-43FC-BA28-2F0E125860A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3AB7C-9128-4C4D-831C-877E09A1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8866C-B656-4877-99F0-E7B5C8BF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62B-0C6D-4CAE-BF3A-AE08710033CC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C500AAA5-ACAB-4B61-923C-4F0B837D5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086600" cy="1143000"/>
          </a:xfrm>
        </p:spPr>
        <p:txBody>
          <a:bodyPr/>
          <a:lstStyle/>
          <a:p>
            <a:r>
              <a:rPr lang="en-US" altLang="en-US"/>
              <a:t>Key question on Christ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20C03A43-04C1-4073-9958-2291A019D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534400" cy="3886200"/>
          </a:xfrm>
        </p:spPr>
        <p:txBody>
          <a:bodyPr/>
          <a:lstStyle/>
          <a:p>
            <a:r>
              <a:rPr lang="en-US" altLang="en-US" sz="2800"/>
              <a:t>Can you come to Christ as your mediator?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B8099-D23F-4C75-A29C-C9F0D097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80A-F297-475E-8BD5-D771941F660A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73784-FF30-4B12-9691-17B0B93F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0E2DA-DC3D-4222-96B5-89AA08A3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7C7-2412-4FF8-894C-C39EA6A0F86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7349" name="Rectangle 1029">
            <a:extLst>
              <a:ext uri="{FF2B5EF4-FFF2-40B4-BE49-F238E27FC236}">
                <a16:creationId xmlns:a16="http://schemas.microsoft.com/office/drawing/2014/main" id="{509F1D37-7528-4FB7-9169-29EE12F68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Russell era</a:t>
            </a:r>
          </a:p>
        </p:txBody>
      </p:sp>
      <p:sp>
        <p:nvSpPr>
          <p:cNvPr id="57350" name="Rectangle 1030">
            <a:extLst>
              <a:ext uri="{FF2B5EF4-FFF2-40B4-BE49-F238E27FC236}">
                <a16:creationId xmlns:a16="http://schemas.microsoft.com/office/drawing/2014/main" id="{7B527001-0F9B-4F7B-A19B-B0C1261F7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Captivated by Adventist preaching on Christ’s Second Coming</a:t>
            </a:r>
          </a:p>
          <a:p>
            <a:endParaRPr lang="en-US" altLang="en-US" sz="2800"/>
          </a:p>
          <a:p>
            <a:r>
              <a:rPr lang="en-US" altLang="en-US" sz="2800"/>
              <a:t>1876 -- joined staff of Adventist publication “Herald of the Morning”</a:t>
            </a:r>
          </a:p>
          <a:p>
            <a:pPr lvl="1"/>
            <a:r>
              <a:rPr lang="en-US" altLang="en-US" sz="2400"/>
              <a:t>That group said Christ had returned invisibly in 1874 and would take believers to heaven in 1878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F60D8-53BD-43ED-A066-7942FF25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5F47-9FE3-4A2E-84FD-F870A0360B38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C2400-2940-4050-A4A8-B3D62422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E862E-79B3-46DE-B4D5-BAA939EF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06CC-02F1-4796-ACCD-06EE546DEAE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33AC6235-4100-40D1-B8EC-FDF22C3F6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838200"/>
          </a:xfrm>
        </p:spPr>
        <p:txBody>
          <a:bodyPr/>
          <a:lstStyle/>
          <a:p>
            <a:r>
              <a:rPr lang="en-US" altLang="en-US"/>
              <a:t>Be friendly and neighborly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BF793D8-F826-461D-80F5-1B6070800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010400" cy="3276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Don’t focus on winning arguments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Don’t defend yourself or your beliefs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Win trust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Don’t try to back people into a corner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Allow them to “save face”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14479-57AA-48E0-9132-CD6DE506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AD7-5B25-439C-9F8E-66CE7785D235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EE435-3BC9-493E-BFF9-2FD999981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9707B-2F00-46ED-BC97-F8E458CC5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17D8-C81A-4C00-904E-C12165B68B01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D2AE815E-889E-4090-9BD0-4316DFA23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838200"/>
          </a:xfrm>
        </p:spPr>
        <p:txBody>
          <a:bodyPr/>
          <a:lstStyle/>
          <a:p>
            <a:r>
              <a:rPr lang="en-US" altLang="en-US"/>
              <a:t>Use of Scripture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854CA68-B426-4471-8BB7-1AD42E032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153400" cy="3886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Get your Bible  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Read aloud every text they mention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Look carefully with them at the context (the surrounding verses and chapters) in a verse appears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86269-90A7-491E-9C0F-ED46A4F8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2A6C-EF41-4452-8FFC-221149E3E032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7F790-08F3-48F4-BA93-266BDB1D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352A4-90EA-4013-B67D-83FEA404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21A-3366-4B89-AA6D-3DEFC4E7DF8D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6D78076-578B-4C35-AD93-C53CD6F94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315200" cy="1143000"/>
          </a:xfrm>
        </p:spPr>
        <p:txBody>
          <a:bodyPr/>
          <a:lstStyle/>
          <a:p>
            <a:r>
              <a:rPr lang="en-US" altLang="en-US"/>
              <a:t>Be sensitive to whom you are speaking. . .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DB454D97-1F73-4C13-B70D-09CE89C7F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924800" cy="2286000"/>
          </a:xfrm>
        </p:spPr>
        <p:txBody>
          <a:bodyPr/>
          <a:lstStyle/>
          <a:p>
            <a:r>
              <a:rPr lang="en-US" altLang="en-US" sz="3200"/>
              <a:t>Someone made in God’s image for whom Christ died</a:t>
            </a:r>
          </a:p>
          <a:p>
            <a:r>
              <a:rPr lang="en-US" altLang="en-US" sz="3200"/>
              <a:t>A human being with whom you have much in common </a:t>
            </a:r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AEF5C7B-A789-4BFF-9358-EBD085E6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767C-23CD-4A66-8899-8D71B3366263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FE8AB1B-3671-438E-BA67-4A416AA4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A0629A7-02D6-419C-92E4-903EDBB7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B69D-11A6-4EA5-8FBF-2209FD536E29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712A7E28-37FF-472E-B171-851D0974E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1295400"/>
            <a:ext cx="7467600" cy="4572000"/>
          </a:xfrm>
        </p:spPr>
        <p:txBody>
          <a:bodyPr/>
          <a:lstStyle/>
          <a:p>
            <a:r>
              <a:rPr lang="en-US" altLang="en-US"/>
              <a:t>Stay in touch with the One in whose presence you are having the discussion. . . 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3200"/>
              <a:t>Your greatest advantage is prayer  </a:t>
            </a:r>
            <a:br>
              <a:rPr lang="en-US" altLang="en-US" sz="3200"/>
            </a:br>
            <a:r>
              <a:rPr lang="en-US" altLang="en-US" sz="3200"/>
              <a:t>Be constant in prayer as you talk with them</a:t>
            </a:r>
            <a:br>
              <a:rPr lang="en-US" altLang="en-US" sz="3200"/>
            </a:b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3C1EE-DFB9-4E7D-A81D-AD8631C8B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31FF-2206-4580-A350-133825A26B85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C1C17-C961-4EE9-BCC8-6AB102923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A63C-C825-4936-91B4-97B2697A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59BC-F555-40B3-9479-0FE0BE4D9AAE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0310B80-77B0-42AB-8FB9-4F2DA0AEF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Maintain with discipline . . .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FD658B9-6D04-4176-9BBE-B673756E6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/>
              <a:t>your position and role</a:t>
            </a:r>
          </a:p>
          <a:p>
            <a:pPr lvl="1">
              <a:lnSpc>
                <a:spcPct val="100000"/>
              </a:lnSpc>
            </a:pPr>
            <a:r>
              <a:rPr lang="en-US" altLang="en-US" sz="2800"/>
              <a:t>Humility and love</a:t>
            </a:r>
          </a:p>
          <a:p>
            <a:pPr lvl="1">
              <a:lnSpc>
                <a:spcPct val="100000"/>
              </a:lnSpc>
            </a:pPr>
            <a:r>
              <a:rPr lang="en-US" altLang="en-US" sz="2800"/>
              <a:t>Make your conversation “heart to heart” rather than “head to head”</a:t>
            </a:r>
            <a:endParaRPr lang="en-US" altLang="en-US" sz="2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04F2E-7832-4CA7-B7B9-81A80E85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B72B-12CA-446E-859E-4D4F40909B7D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2C82D-89A4-41C1-A742-B47719D4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744E2-D308-4565-BF96-E6E57C60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8B97-B11D-4FC0-8E38-9B7AC2AAC3F0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27D07F0-5325-4345-B5DE-B8F9F5F20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A bit of poetry . . .</a:t>
            </a:r>
            <a:endParaRPr lang="en-US" alt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66ECBC3-8151-4519-9D4C-AC678E3CA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/>
              <a:t>He drew a circle that shut me out.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/>
              <a:t>Heretic, rebel; a thing to flout.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/>
              <a:t>But love and I had the wit to win.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/>
              <a:t>We drew a circle that took him in.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/>
              <a:t>		</a:t>
            </a:r>
            <a:r>
              <a:rPr lang="en-US" altLang="en-US"/>
              <a:t>-- Edwin Markham</a:t>
            </a:r>
            <a:endParaRPr lang="en-US" altLang="en-US"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>
            <a:extLst>
              <a:ext uri="{FF2B5EF4-FFF2-40B4-BE49-F238E27FC236}">
                <a16:creationId xmlns:a16="http://schemas.microsoft.com/office/drawing/2014/main" id="{2512EA5D-2BB9-4F06-9CB6-A921CC05CF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293E68CD-5742-4A3D-830A-2D2B6A1BE9D7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9601666-71A8-4DBC-AAB7-A1B6896C04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FAE90F77-D6CB-442B-945B-8790208321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50419D2-3AEE-486F-BBE9-CA47D2AA4753}" type="slidenum">
              <a:rPr lang="en-US" altLang="en-US"/>
              <a:pPr/>
              <a:t>46</a:t>
            </a:fld>
            <a:endParaRPr lang="en-US" altLang="en-US"/>
          </a:p>
        </p:txBody>
      </p:sp>
      <p:pic>
        <p:nvPicPr>
          <p:cNvPr id="50183" name="Picture 7">
            <a:extLst>
              <a:ext uri="{FF2B5EF4-FFF2-40B4-BE49-F238E27FC236}">
                <a16:creationId xmlns:a16="http://schemas.microsoft.com/office/drawing/2014/main" id="{E8431ECA-1ECC-4CEA-9C29-5997450EB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"/>
            <a:ext cx="3962400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8" name="Rectangle 2">
            <a:extLst>
              <a:ext uri="{FF2B5EF4-FFF2-40B4-BE49-F238E27FC236}">
                <a16:creationId xmlns:a16="http://schemas.microsoft.com/office/drawing/2014/main" id="{51053D36-01C5-491F-AC23-9F8BBC20DA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133600"/>
            <a:ext cx="8763000" cy="1066800"/>
          </a:xfrm>
        </p:spPr>
        <p:txBody>
          <a:bodyPr/>
          <a:lstStyle/>
          <a:p>
            <a:r>
              <a:rPr lang="en-US" altLang="en-US" sz="6000"/>
              <a:t>Jehovah’s Witnesses</a:t>
            </a:r>
            <a:endParaRPr lang="en-US" altLang="en-US" sz="48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A2A434B-B950-4C8A-B8E1-8FE981022F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200400"/>
            <a:ext cx="4953000" cy="2057400"/>
          </a:xfrm>
        </p:spPr>
        <p:txBody>
          <a:bodyPr/>
          <a:lstStyle/>
          <a:p>
            <a:r>
              <a:rPr lang="en-US" altLang="en-US" sz="3200"/>
              <a:t>The Watchtower </a:t>
            </a:r>
          </a:p>
          <a:p>
            <a:r>
              <a:rPr lang="en-US" altLang="en-US" sz="3200"/>
              <a:t>Bible and Tract Society</a:t>
            </a:r>
          </a:p>
          <a:p>
            <a:endParaRPr lang="en-US" altLang="en-US" sz="3200"/>
          </a:p>
          <a:p>
            <a:r>
              <a:rPr lang="en-US" altLang="en-US" sz="2000"/>
              <a:t>(end)</a:t>
            </a:r>
            <a:endParaRPr lang="en-US" altLang="en-US" sz="3200"/>
          </a:p>
        </p:txBody>
      </p:sp>
      <p:pic>
        <p:nvPicPr>
          <p:cNvPr id="50184" name="Picture 8">
            <a:extLst>
              <a:ext uri="{FF2B5EF4-FFF2-40B4-BE49-F238E27FC236}">
                <a16:creationId xmlns:a16="http://schemas.microsoft.com/office/drawing/2014/main" id="{EB3A49D0-2763-4682-A71E-A2A6BF083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17907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06332-9FAA-4757-92EE-87CDF40CCC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00" dirty="0"/>
              <a:t>This PowerPoint presentation is available along with related materials and other PowerPoint presentations at </a:t>
            </a:r>
            <a:r>
              <a:rPr lang="en-US" sz="1600" dirty="0">
                <a:hlinkClick r:id="rId2"/>
              </a:rPr>
              <a:t>http://home.snu.edu/~hculbert/ppt.htm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6A8E87-9CC6-4B6C-B3FE-C4CBA08655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0D0F5-8F29-48C0-A933-D86439BBF4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285F8FD-0961-4F8C-9556-1E7097DD190E}" type="datetime4">
              <a:rPr lang="en-US" altLang="en-US" smtClean="0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D7055-B1DE-45B3-98E5-1097338E2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9AF63-8659-4109-94B0-7D815F429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293FF1-451D-4958-8EF9-14A21C825669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2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AE58177-1E98-4339-895F-E88ACDE3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2877-3862-42AB-AABD-3E2D17577840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7573635-B55A-45ED-9245-AF7A1F85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4155C46-F0F8-449E-BDFA-2DD5BCDEF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24F7-11E9-4F03-9A48-F5D428D62B1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348768A-ACA7-48E2-98DA-7ECDDBBCF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Charles Taze Russell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DC742DC-558A-477C-AA06-F159D5F458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533900" cy="50292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1879 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Took control of Barbour’s publication, renamed it “Watchtower”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Married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 sz="2800"/>
              <a:t>Began feeling he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was the 7th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messenger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of Revelation</a:t>
            </a:r>
            <a:endParaRPr lang="en-US" altLang="en-US"/>
          </a:p>
        </p:txBody>
      </p:sp>
      <p:pic>
        <p:nvPicPr>
          <p:cNvPr id="24582" name="Picture 6">
            <a:extLst>
              <a:ext uri="{FF2B5EF4-FFF2-40B4-BE49-F238E27FC236}">
                <a16:creationId xmlns:a16="http://schemas.microsoft.com/office/drawing/2014/main" id="{520A5FF3-6587-4C87-BABF-778DB483C51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219200"/>
            <a:ext cx="3848100" cy="3217863"/>
          </a:xfrm>
        </p:spPr>
      </p:pic>
      <p:pic>
        <p:nvPicPr>
          <p:cNvPr id="24583" name="Picture 7">
            <a:extLst>
              <a:ext uri="{FF2B5EF4-FFF2-40B4-BE49-F238E27FC236}">
                <a16:creationId xmlns:a16="http://schemas.microsoft.com/office/drawing/2014/main" id="{FD28790F-F2FE-4A86-AFB3-7EAB9372A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05200"/>
            <a:ext cx="17938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3C4214F-F1B0-4521-8C64-CDC20D5D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0DC2-48ED-42BF-9402-ECD8DCA3D212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4EEF9E2-B861-411A-A7BB-798994F8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C4E15A-38D4-487F-AE1A-C833503C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8F4A-BEE0-41A3-B075-BF3108384B3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15152EE2-CCA8-4FB9-8DCD-FA20B9BFF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Movement gets underway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E4737F9-274B-4838-8E54-D35F385BA3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381500" cy="449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1884 -- Incorporated Zion’s Watchtower Tract Society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1893 -- First major convention in Chicago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360 in attendance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70 baptisms</a:t>
            </a:r>
            <a:endParaRPr lang="en-US" altLang="en-US"/>
          </a:p>
        </p:txBody>
      </p:sp>
      <p:pic>
        <p:nvPicPr>
          <p:cNvPr id="40967" name="Picture 7">
            <a:extLst>
              <a:ext uri="{FF2B5EF4-FFF2-40B4-BE49-F238E27FC236}">
                <a16:creationId xmlns:a16="http://schemas.microsoft.com/office/drawing/2014/main" id="{CA828FAD-BDE8-4AE7-A104-70F84AA392D0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5900" y="1295400"/>
            <a:ext cx="3848100" cy="2525713"/>
          </a:xfrm>
        </p:spPr>
      </p:pic>
      <p:pic>
        <p:nvPicPr>
          <p:cNvPr id="40968" name="Picture 8">
            <a:extLst>
              <a:ext uri="{FF2B5EF4-FFF2-40B4-BE49-F238E27FC236}">
                <a16:creationId xmlns:a16="http://schemas.microsoft.com/office/drawing/2014/main" id="{9110814B-062F-43E0-A086-E53B24090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2286000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762900-F12A-4983-8C10-0734380B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DEEE-B5F0-4873-B1BD-8CA03542E10A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6BCF7C-CBAA-4561-854E-030B8B7BA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9C2638-A21A-4D7F-91BB-E2EB9DEA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6A6-8726-44A9-88DE-3B6D258915A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AE802CF-3155-497C-9CEB-68C5B76DF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4114800" cy="1143000"/>
          </a:xfrm>
        </p:spPr>
        <p:txBody>
          <a:bodyPr/>
          <a:lstStyle/>
          <a:p>
            <a:r>
              <a:rPr lang="en-US" altLang="en-US" sz="8800"/>
              <a:t>1914?</a:t>
            </a:r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08FF852-DA5C-43A9-9F22-FF085AE15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6553200" cy="487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1894 -- Watchtower set 1914 as the return of Christ and beginning of millennium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1914 came and went . . . remains key date for Jehovah’s Witnesses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“The Creator’s promise of a peaceful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and secure new world </a:t>
            </a:r>
            <a:r>
              <a:rPr lang="en-US" altLang="en-US" sz="2800" i="1"/>
              <a:t>before the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i="1"/>
              <a:t>generation that saw the events of 1914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i="1"/>
              <a:t> passes away” -- </a:t>
            </a:r>
            <a:r>
              <a:rPr lang="en-US" altLang="en-US" i="1"/>
              <a:t>Awake!</a:t>
            </a:r>
            <a:r>
              <a:rPr lang="en-US" altLang="en-US"/>
              <a:t> October, 1995</a:t>
            </a:r>
            <a:r>
              <a:rPr lang="en-US" altLang="en-US" sz="2800"/>
              <a:t> </a:t>
            </a:r>
          </a:p>
        </p:txBody>
      </p:sp>
      <p:pic>
        <p:nvPicPr>
          <p:cNvPr id="60420" name="Picture 4">
            <a:extLst>
              <a:ext uri="{FF2B5EF4-FFF2-40B4-BE49-F238E27FC236}">
                <a16:creationId xmlns:a16="http://schemas.microsoft.com/office/drawing/2014/main" id="{A2CE4A9A-E120-4C06-9FB4-D0638911B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0"/>
            <a:ext cx="211137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F6A6449-5916-4C3A-9ECF-F96D9514B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31A2-3E42-43B3-AE18-80988C410604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9D9C336-F5A1-452C-AAC0-7A4064C3C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1B0272F-9314-49B5-81D1-472D62BA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7D0F-6584-4175-9E4D-FEB245E315A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6BB638E-D207-40CC-9D3A-906B7340E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467600" cy="1219200"/>
          </a:xfrm>
        </p:spPr>
        <p:txBody>
          <a:bodyPr/>
          <a:lstStyle/>
          <a:p>
            <a:r>
              <a:rPr lang="en-US" altLang="en-US"/>
              <a:t>Pyramidology</a:t>
            </a:r>
            <a:br>
              <a:rPr lang="en-US" altLang="en-US"/>
            </a:br>
            <a:r>
              <a:rPr lang="en-US" altLang="en-US" sz="2000"/>
              <a:t>measurements of Egyptian Great Pyramid used to calculate dates</a:t>
            </a: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3EDAEEC-AA68-4EC7-9170-51DE327414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3962400" cy="426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/>
              <a:t>1909 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Wife divorced him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moved headquarters from Pittsburgh to Brooklyn</a:t>
            </a:r>
          </a:p>
          <a:p>
            <a:pPr>
              <a:lnSpc>
                <a:spcPct val="100000"/>
              </a:lnSpc>
            </a:pPr>
            <a:r>
              <a:rPr lang="en-US" altLang="en-US" sz="2800"/>
              <a:t>1916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Died during train trip</a:t>
            </a:r>
          </a:p>
          <a:p>
            <a:pPr lvl="1">
              <a:lnSpc>
                <a:spcPct val="100000"/>
              </a:lnSpc>
            </a:pPr>
            <a:r>
              <a:rPr lang="en-US" altLang="en-US" sz="2400"/>
              <a:t>Buried near this pyramid structure</a:t>
            </a:r>
          </a:p>
          <a:p>
            <a:pPr>
              <a:lnSpc>
                <a:spcPct val="100000"/>
              </a:lnSpc>
            </a:pPr>
            <a:endParaRPr lang="en-US" altLang="en-US" sz="2000"/>
          </a:p>
        </p:txBody>
      </p:sp>
      <p:pic>
        <p:nvPicPr>
          <p:cNvPr id="25610" name="Picture 10">
            <a:extLst>
              <a:ext uri="{FF2B5EF4-FFF2-40B4-BE49-F238E27FC236}">
                <a16:creationId xmlns:a16="http://schemas.microsoft.com/office/drawing/2014/main" id="{2EA3AF06-921A-48B7-9A47-8B5C08B569DA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362200"/>
            <a:ext cx="3848100" cy="2514600"/>
          </a:xfrm>
        </p:spPr>
      </p:pic>
      <p:pic>
        <p:nvPicPr>
          <p:cNvPr id="25612" name="Picture 12">
            <a:extLst>
              <a:ext uri="{FF2B5EF4-FFF2-40B4-BE49-F238E27FC236}">
                <a16:creationId xmlns:a16="http://schemas.microsoft.com/office/drawing/2014/main" id="{DA984A9C-DEEA-4A3F-9ADC-8932F2944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52600"/>
            <a:ext cx="10350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32E2F-701F-40DB-87FB-D266A854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7162-DA7D-4AAC-8458-D0A56491FF44}" type="datetime4">
              <a:rPr lang="en-US" altLang="en-US"/>
              <a:pPr/>
              <a:t>December 16, 2020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B4BBA-BB3C-4A8A-BABB-F67E87BD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Howard Culbertson, Southern Nazarene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AF422-82A0-4020-9826-4FDCF569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F195-82A9-4859-8A59-882F6B79AEB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10799B9-2E73-43D0-BF2E-5D5E9C6AD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“Judge” Rutherford </a:t>
            </a:r>
            <a:r>
              <a:rPr lang="en-US" altLang="en-US" sz="2000"/>
              <a:t>1869-1942</a:t>
            </a: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C31DA44-6B85-4EA9-B716-55A1C70AD2F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38600" y="1752600"/>
            <a:ext cx="48006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 power vacuum ensued with Russell’s death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By quasi-legal maneuvering, this lawyer edged out competition and took over the organization in 1917</a:t>
            </a:r>
            <a:endParaRPr lang="en-US" altLang="en-US" sz="2000"/>
          </a:p>
        </p:txBody>
      </p:sp>
      <p:pic>
        <p:nvPicPr>
          <p:cNvPr id="26633" name="Picture 9">
            <a:extLst>
              <a:ext uri="{FF2B5EF4-FFF2-40B4-BE49-F238E27FC236}">
                <a16:creationId xmlns:a16="http://schemas.microsoft.com/office/drawing/2014/main" id="{22E6174B-A46A-4121-9C7E-841B308E5A91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888" y="1676400"/>
            <a:ext cx="2444750" cy="3352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theme/theme1.xml><?xml version="1.0" encoding="utf-8"?>
<a:theme xmlns:a="http://schemas.openxmlformats.org/drawingml/2006/main" name="Stairs.pot">
  <a:themeElements>
    <a:clrScheme name="Stairs.pot 4">
      <a:dk1>
        <a:srgbClr val="000066"/>
      </a:dk1>
      <a:lt1>
        <a:srgbClr val="FFFFFF"/>
      </a:lt1>
      <a:dk2>
        <a:srgbClr val="333399"/>
      </a:dk2>
      <a:lt2>
        <a:srgbClr val="9999FF"/>
      </a:lt2>
      <a:accent1>
        <a:srgbClr val="CCECFF"/>
      </a:accent1>
      <a:accent2>
        <a:srgbClr val="CC99FF"/>
      </a:accent2>
      <a:accent3>
        <a:srgbClr val="ADADCA"/>
      </a:accent3>
      <a:accent4>
        <a:srgbClr val="DADADA"/>
      </a:accent4>
      <a:accent5>
        <a:srgbClr val="E2F4FF"/>
      </a:accent5>
      <a:accent6>
        <a:srgbClr val="B98AE7"/>
      </a:accent6>
      <a:hlink>
        <a:srgbClr val="3333FF"/>
      </a:hlink>
      <a:folHlink>
        <a:srgbClr val="6600CC"/>
      </a:folHlink>
    </a:clrScheme>
    <a:fontScheme name="Stairs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irs.pot 1">
        <a:dk1>
          <a:srgbClr val="FF9933"/>
        </a:dk1>
        <a:lt1>
          <a:srgbClr val="FFFFCC"/>
        </a:lt1>
        <a:dk2>
          <a:srgbClr val="FF9900"/>
        </a:dk2>
        <a:lt2>
          <a:srgbClr val="FFFFFF"/>
        </a:lt2>
        <a:accent1>
          <a:srgbClr val="FFFFFF"/>
        </a:accent1>
        <a:accent2>
          <a:srgbClr val="FFCC66"/>
        </a:accent2>
        <a:accent3>
          <a:srgbClr val="FFFFE2"/>
        </a:accent3>
        <a:accent4>
          <a:srgbClr val="DA822A"/>
        </a:accent4>
        <a:accent5>
          <a:srgbClr val="FFFFFF"/>
        </a:accent5>
        <a:accent6>
          <a:srgbClr val="E7B95C"/>
        </a:accent6>
        <a:hlink>
          <a:srgbClr val="FF9966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irs.pot 2">
        <a:dk1>
          <a:srgbClr val="A50021"/>
        </a:dk1>
        <a:lt1>
          <a:srgbClr val="FFFFFF"/>
        </a:lt1>
        <a:dk2>
          <a:srgbClr val="A50021"/>
        </a:dk2>
        <a:lt2>
          <a:srgbClr val="FF6600"/>
        </a:lt2>
        <a:accent1>
          <a:srgbClr val="FFCCFF"/>
        </a:accent1>
        <a:accent2>
          <a:srgbClr val="800000"/>
        </a:accent2>
        <a:accent3>
          <a:srgbClr val="CFAAAB"/>
        </a:accent3>
        <a:accent4>
          <a:srgbClr val="DADADA"/>
        </a:accent4>
        <a:accent5>
          <a:srgbClr val="FFE2FF"/>
        </a:accent5>
        <a:accent6>
          <a:srgbClr val="730000"/>
        </a:accent6>
        <a:hlink>
          <a:srgbClr val="FF6600"/>
        </a:hlink>
        <a:folHlink>
          <a:srgbClr val="9900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.pot 3">
        <a:dk1>
          <a:srgbClr val="5F5F5F"/>
        </a:dk1>
        <a:lt1>
          <a:srgbClr val="FFFFFF"/>
        </a:lt1>
        <a:dk2>
          <a:srgbClr val="000000"/>
        </a:dk2>
        <a:lt2>
          <a:srgbClr val="C0C0C0"/>
        </a:lt2>
        <a:accent1>
          <a:srgbClr val="DDDDDD"/>
        </a:accent1>
        <a:accent2>
          <a:srgbClr val="969696"/>
        </a:accent2>
        <a:accent3>
          <a:srgbClr val="FFFFFF"/>
        </a:accent3>
        <a:accent4>
          <a:srgbClr val="505050"/>
        </a:accent4>
        <a:accent5>
          <a:srgbClr val="EBEBEB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irs.pot 4">
        <a:dk1>
          <a:srgbClr val="000066"/>
        </a:dk1>
        <a:lt1>
          <a:srgbClr val="FFFFFF"/>
        </a:lt1>
        <a:dk2>
          <a:srgbClr val="333399"/>
        </a:dk2>
        <a:lt2>
          <a:srgbClr val="9999FF"/>
        </a:lt2>
        <a:accent1>
          <a:srgbClr val="CCECFF"/>
        </a:accent1>
        <a:accent2>
          <a:srgbClr val="CC99FF"/>
        </a:accent2>
        <a:accent3>
          <a:srgbClr val="ADADCA"/>
        </a:accent3>
        <a:accent4>
          <a:srgbClr val="DADADA"/>
        </a:accent4>
        <a:accent5>
          <a:srgbClr val="E2F4FF"/>
        </a:accent5>
        <a:accent6>
          <a:srgbClr val="B98AE7"/>
        </a:accent6>
        <a:hlink>
          <a:srgbClr val="3333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.pot 5">
        <a:dk1>
          <a:srgbClr val="A50021"/>
        </a:dk1>
        <a:lt1>
          <a:srgbClr val="FFFFFF"/>
        </a:lt1>
        <a:dk2>
          <a:srgbClr val="CC0000"/>
        </a:dk2>
        <a:lt2>
          <a:srgbClr val="000066"/>
        </a:lt2>
        <a:accent1>
          <a:srgbClr val="FFCCFF"/>
        </a:accent1>
        <a:accent2>
          <a:srgbClr val="800000"/>
        </a:accent2>
        <a:accent3>
          <a:srgbClr val="E2AAAA"/>
        </a:accent3>
        <a:accent4>
          <a:srgbClr val="DADADA"/>
        </a:accent4>
        <a:accent5>
          <a:srgbClr val="FFE2FF"/>
        </a:accent5>
        <a:accent6>
          <a:srgbClr val="730000"/>
        </a:accent6>
        <a:hlink>
          <a:srgbClr val="000066"/>
        </a:hlink>
        <a:folHlink>
          <a:srgbClr val="9900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.pot 6">
        <a:dk1>
          <a:srgbClr val="5F5F5F"/>
        </a:dk1>
        <a:lt1>
          <a:srgbClr val="F8F8F8"/>
        </a:lt1>
        <a:dk2>
          <a:srgbClr val="000000"/>
        </a:dk2>
        <a:lt2>
          <a:srgbClr val="0000CC"/>
        </a:lt2>
        <a:accent1>
          <a:srgbClr val="FF6699"/>
        </a:accent1>
        <a:accent2>
          <a:srgbClr val="292929"/>
        </a:accent2>
        <a:accent3>
          <a:srgbClr val="AAAAAA"/>
        </a:accent3>
        <a:accent4>
          <a:srgbClr val="D4D4D4"/>
        </a:accent4>
        <a:accent5>
          <a:srgbClr val="FFB8CA"/>
        </a:accent5>
        <a:accent6>
          <a:srgbClr val="242424"/>
        </a:accent6>
        <a:hlink>
          <a:srgbClr val="FF9933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.pot 7">
        <a:dk1>
          <a:srgbClr val="000066"/>
        </a:dk1>
        <a:lt1>
          <a:srgbClr val="99CCFF"/>
        </a:lt1>
        <a:dk2>
          <a:srgbClr val="0000CC"/>
        </a:dk2>
        <a:lt2>
          <a:srgbClr val="CC99FF"/>
        </a:lt2>
        <a:accent1>
          <a:srgbClr val="CCECFF"/>
        </a:accent1>
        <a:accent2>
          <a:srgbClr val="000099"/>
        </a:accent2>
        <a:accent3>
          <a:srgbClr val="AAAAE2"/>
        </a:accent3>
        <a:accent4>
          <a:srgbClr val="82AEDA"/>
        </a:accent4>
        <a:accent5>
          <a:srgbClr val="E2F4FF"/>
        </a:accent5>
        <a:accent6>
          <a:srgbClr val="00008A"/>
        </a:accent6>
        <a:hlink>
          <a:srgbClr val="9966FF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.pot 8">
        <a:dk1>
          <a:srgbClr val="FFFFFF"/>
        </a:dk1>
        <a:lt1>
          <a:srgbClr val="EAEAEA"/>
        </a:lt1>
        <a:dk2>
          <a:srgbClr val="333333"/>
        </a:dk2>
        <a:lt2>
          <a:srgbClr val="C0C0C0"/>
        </a:lt2>
        <a:accent1>
          <a:srgbClr val="FFFFFF"/>
        </a:accent1>
        <a:accent2>
          <a:srgbClr val="4D4D4D"/>
        </a:accent2>
        <a:accent3>
          <a:srgbClr val="ADADAD"/>
        </a:accent3>
        <a:accent4>
          <a:srgbClr val="C8C8C8"/>
        </a:accent4>
        <a:accent5>
          <a:srgbClr val="FFFFFF"/>
        </a:accent5>
        <a:accent6>
          <a:srgbClr val="454545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2030</Words>
  <Application>Microsoft Office PowerPoint</Application>
  <PresentationFormat>On-screen Show (4:3)</PresentationFormat>
  <Paragraphs>371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Times New Roman</vt:lpstr>
      <vt:lpstr>Wingdings</vt:lpstr>
      <vt:lpstr>Arial</vt:lpstr>
      <vt:lpstr>Stairs.pot</vt:lpstr>
      <vt:lpstr>Jehovah’s Witnesses</vt:lpstr>
      <vt:lpstr>Do we really know them?</vt:lpstr>
      <vt:lpstr>Charles Taze Russell 1852-1916</vt:lpstr>
      <vt:lpstr>The Russell era</vt:lpstr>
      <vt:lpstr>Charles Taze Russell</vt:lpstr>
      <vt:lpstr>Movement gets underway</vt:lpstr>
      <vt:lpstr>1914?</vt:lpstr>
      <vt:lpstr>Pyramidology measurements of Egyptian Great Pyramid used to calculate dates</vt:lpstr>
      <vt:lpstr>“Judge” Rutherford 1869-1942</vt:lpstr>
      <vt:lpstr>Judge Rutherford 1869-1942</vt:lpstr>
      <vt:lpstr>Rutherford continues dating game</vt:lpstr>
      <vt:lpstr>Expansion in Rutherford era</vt:lpstr>
      <vt:lpstr>Steady revision of doctrine and structure</vt:lpstr>
      <vt:lpstr>PowerPoint Presentation</vt:lpstr>
      <vt:lpstr>Personality era ends</vt:lpstr>
      <vt:lpstr>JW Bible translation</vt:lpstr>
      <vt:lpstr>1975 -- a new date</vt:lpstr>
      <vt:lpstr>Doctrines - Beliefs</vt:lpstr>
      <vt:lpstr>Authority</vt:lpstr>
      <vt:lpstr>Beliefs:  Apocalyptic</vt:lpstr>
      <vt:lpstr>Future Paradise on earth</vt:lpstr>
      <vt:lpstr>Salvation</vt:lpstr>
      <vt:lpstr>Holy Spirit</vt:lpstr>
      <vt:lpstr>Core issue:  Christology  </vt:lpstr>
      <vt:lpstr>Latter day Arians  </vt:lpstr>
      <vt:lpstr>Practices -- how they live</vt:lpstr>
      <vt:lpstr>Community life</vt:lpstr>
      <vt:lpstr>Iconoclastic “overthrowing traditional or popular ideas”</vt:lpstr>
      <vt:lpstr>Iconoclastic “overthrowing traditional or popular ideas”</vt:lpstr>
      <vt:lpstr>Presence in world today</vt:lpstr>
      <vt:lpstr>Global publishing operation</vt:lpstr>
      <vt:lpstr>Recruitment / Evangelism</vt:lpstr>
      <vt:lpstr>7 Step Process</vt:lpstr>
      <vt:lpstr>When we encounter them</vt:lpstr>
      <vt:lpstr>When we encounter them</vt:lpstr>
      <vt:lpstr>Overcoming “true religion” syndrome</vt:lpstr>
      <vt:lpstr>Question possibilities . . . not to provoke a fight </vt:lpstr>
      <vt:lpstr>Questions on the Bible</vt:lpstr>
      <vt:lpstr>Key question on Christ</vt:lpstr>
      <vt:lpstr>Be friendly and neighborly</vt:lpstr>
      <vt:lpstr>Use of Scripture</vt:lpstr>
      <vt:lpstr>Be sensitive to whom you are speaking. . .</vt:lpstr>
      <vt:lpstr>Stay in touch with the One in whose presence you are having the discussion. . .   Your greatest advantage is prayer   Be constant in prayer as you talk with them  </vt:lpstr>
      <vt:lpstr>Maintain with discipline . . .</vt:lpstr>
      <vt:lpstr>A bit of poetry . . .</vt:lpstr>
      <vt:lpstr>Jehovah’s Witnesses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Jehovah’s Witnesses</dc:title>
  <dc:creator>Howard Culbertson</dc:creator>
  <cp:lastModifiedBy>Howard Culbertson</cp:lastModifiedBy>
  <cp:revision>33</cp:revision>
  <cp:lastPrinted>2000-01-06T19:21:41Z</cp:lastPrinted>
  <dcterms:created xsi:type="dcterms:W3CDTF">1999-12-29T22:59:59Z</dcterms:created>
  <dcterms:modified xsi:type="dcterms:W3CDTF">2020-12-16T14:20:38Z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http://david.snu.edu/~hculbert.fs</vt:lpwstr>
  </property>
  <property fmtid="{D5CDD505-2E9C-101B-9397-08002B2CF9AE}" pid="9" name="Other">
    <vt:lpwstr>Southern Nazarene University_x000d_
6729 NW 39th_x000d_
Bethany, Oklahoma 73008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