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25E50F8B-8101-4B82-892E-ADD8B30DE73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79214B5-C0B7-4E2F-9B8A-AA73668D495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B048D2B-1E76-41A4-AD21-390BF2ABCE33}"/>
              </a:ext>
            </a:extLst>
          </p:cNvPr>
          <p:cNvSpPr>
            <a:spLocks noGrp="1" noChangeArrowheads="1"/>
          </p:cNvSpPr>
          <p:nvPr>
            <p:ph type="sldNum" sz="quarter" idx="12"/>
          </p:nvPr>
        </p:nvSpPr>
        <p:spPr>
          <a:ln/>
        </p:spPr>
        <p:txBody>
          <a:bodyPr/>
          <a:lstStyle>
            <a:lvl1pPr>
              <a:defRPr/>
            </a:lvl1pPr>
          </a:lstStyle>
          <a:p>
            <a:pPr>
              <a:defRPr/>
            </a:pPr>
            <a:fld id="{6AD88D07-F6D7-466E-A846-3B35F3B5B32E}" type="slidenum">
              <a:rPr lang="en-US" altLang="en-US"/>
              <a:pPr>
                <a:defRPr/>
              </a:pPr>
              <a:t>‹#›</a:t>
            </a:fld>
            <a:endParaRPr lang="en-US" altLang="en-US"/>
          </a:p>
        </p:txBody>
      </p:sp>
    </p:spTree>
    <p:extLst>
      <p:ext uri="{BB962C8B-B14F-4D97-AF65-F5344CB8AC3E}">
        <p14:creationId xmlns:p14="http://schemas.microsoft.com/office/powerpoint/2010/main" val="27909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519EA6F-F954-4C01-B3FB-257BABEB6C2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7E70AF9-7453-428B-BD00-1ECF88BD98E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A3B0AAF-5261-44EF-907F-FA479334F23B}"/>
              </a:ext>
            </a:extLst>
          </p:cNvPr>
          <p:cNvSpPr>
            <a:spLocks noGrp="1" noChangeArrowheads="1"/>
          </p:cNvSpPr>
          <p:nvPr>
            <p:ph type="sldNum" sz="quarter" idx="12"/>
          </p:nvPr>
        </p:nvSpPr>
        <p:spPr>
          <a:ln/>
        </p:spPr>
        <p:txBody>
          <a:bodyPr/>
          <a:lstStyle>
            <a:lvl1pPr>
              <a:defRPr/>
            </a:lvl1pPr>
          </a:lstStyle>
          <a:p>
            <a:pPr>
              <a:defRPr/>
            </a:pPr>
            <a:fld id="{44CE17F0-55DC-4E19-A94D-89956BD9F0BE}" type="slidenum">
              <a:rPr lang="en-US" altLang="en-US"/>
              <a:pPr>
                <a:defRPr/>
              </a:pPr>
              <a:t>‹#›</a:t>
            </a:fld>
            <a:endParaRPr lang="en-US" altLang="en-US"/>
          </a:p>
        </p:txBody>
      </p:sp>
    </p:spTree>
    <p:extLst>
      <p:ext uri="{BB962C8B-B14F-4D97-AF65-F5344CB8AC3E}">
        <p14:creationId xmlns:p14="http://schemas.microsoft.com/office/powerpoint/2010/main" val="347687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130A4E4-D82E-47FA-A317-151E1C520C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6336F5E-0446-47F9-A69A-D61283D2BAC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C394D06-809A-46F5-89B6-0EFE9146C18F}"/>
              </a:ext>
            </a:extLst>
          </p:cNvPr>
          <p:cNvSpPr>
            <a:spLocks noGrp="1" noChangeArrowheads="1"/>
          </p:cNvSpPr>
          <p:nvPr>
            <p:ph type="sldNum" sz="quarter" idx="12"/>
          </p:nvPr>
        </p:nvSpPr>
        <p:spPr>
          <a:ln/>
        </p:spPr>
        <p:txBody>
          <a:bodyPr/>
          <a:lstStyle>
            <a:lvl1pPr>
              <a:defRPr/>
            </a:lvl1pPr>
          </a:lstStyle>
          <a:p>
            <a:pPr>
              <a:defRPr/>
            </a:pPr>
            <a:fld id="{7A1AF5D6-15A7-40A5-BB0E-AF579F4C22E6}" type="slidenum">
              <a:rPr lang="en-US" altLang="en-US"/>
              <a:pPr>
                <a:defRPr/>
              </a:pPr>
              <a:t>‹#›</a:t>
            </a:fld>
            <a:endParaRPr lang="en-US" altLang="en-US"/>
          </a:p>
        </p:txBody>
      </p:sp>
    </p:spTree>
    <p:extLst>
      <p:ext uri="{BB962C8B-B14F-4D97-AF65-F5344CB8AC3E}">
        <p14:creationId xmlns:p14="http://schemas.microsoft.com/office/powerpoint/2010/main" val="2601561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4648200" y="1981200"/>
            <a:ext cx="3810000" cy="4114800"/>
          </a:xfrm>
        </p:spPr>
        <p:txBody>
          <a:bodyPr/>
          <a:lstStyle/>
          <a:p>
            <a:pPr lvl="0"/>
            <a:endParaRPr lang="en-US" noProof="0"/>
          </a:p>
        </p:txBody>
      </p:sp>
      <p:sp>
        <p:nvSpPr>
          <p:cNvPr id="5" name="Rectangle 4">
            <a:extLst>
              <a:ext uri="{FF2B5EF4-FFF2-40B4-BE49-F238E27FC236}">
                <a16:creationId xmlns:a16="http://schemas.microsoft.com/office/drawing/2014/main" id="{A86FB1D8-E2B4-4C48-A166-63013928EE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419BBB7-8F66-4982-AE16-FE8308C3DA7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0D5C5EE-720C-4AF9-9FE2-D4D332803361}"/>
              </a:ext>
            </a:extLst>
          </p:cNvPr>
          <p:cNvSpPr>
            <a:spLocks noGrp="1" noChangeArrowheads="1"/>
          </p:cNvSpPr>
          <p:nvPr>
            <p:ph type="sldNum" sz="quarter" idx="12"/>
          </p:nvPr>
        </p:nvSpPr>
        <p:spPr>
          <a:ln/>
        </p:spPr>
        <p:txBody>
          <a:bodyPr/>
          <a:lstStyle>
            <a:lvl1pPr>
              <a:defRPr/>
            </a:lvl1pPr>
          </a:lstStyle>
          <a:p>
            <a:pPr>
              <a:defRPr/>
            </a:pPr>
            <a:fld id="{7B53DAA7-F656-4227-BB1A-D9E87F2A90DA}" type="slidenum">
              <a:rPr lang="en-US" altLang="en-US"/>
              <a:pPr>
                <a:defRPr/>
              </a:pPr>
              <a:t>‹#›</a:t>
            </a:fld>
            <a:endParaRPr lang="en-US" altLang="en-US"/>
          </a:p>
        </p:txBody>
      </p:sp>
    </p:spTree>
    <p:extLst>
      <p:ext uri="{BB962C8B-B14F-4D97-AF65-F5344CB8AC3E}">
        <p14:creationId xmlns:p14="http://schemas.microsoft.com/office/powerpoint/2010/main" val="1854891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Online Image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6790AF8-4C1D-4B00-BC70-0F8078C914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09DB966-99C3-41C6-8FD8-E8A9AD3C08F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F58B198-F685-4070-B866-1AC1F743F8BB}"/>
              </a:ext>
            </a:extLst>
          </p:cNvPr>
          <p:cNvSpPr>
            <a:spLocks noGrp="1" noChangeArrowheads="1"/>
          </p:cNvSpPr>
          <p:nvPr>
            <p:ph type="sldNum" sz="quarter" idx="12"/>
          </p:nvPr>
        </p:nvSpPr>
        <p:spPr>
          <a:ln/>
        </p:spPr>
        <p:txBody>
          <a:bodyPr/>
          <a:lstStyle>
            <a:lvl1pPr>
              <a:defRPr/>
            </a:lvl1pPr>
          </a:lstStyle>
          <a:p>
            <a:pPr>
              <a:defRPr/>
            </a:pPr>
            <a:fld id="{133F32FE-EB01-447B-9C07-5FC1EF7426A9}" type="slidenum">
              <a:rPr lang="en-US" altLang="en-US"/>
              <a:pPr>
                <a:defRPr/>
              </a:pPr>
              <a:t>‹#›</a:t>
            </a:fld>
            <a:endParaRPr lang="en-US" altLang="en-US"/>
          </a:p>
        </p:txBody>
      </p:sp>
    </p:spTree>
    <p:extLst>
      <p:ext uri="{BB962C8B-B14F-4D97-AF65-F5344CB8AC3E}">
        <p14:creationId xmlns:p14="http://schemas.microsoft.com/office/powerpoint/2010/main" val="222613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2C6DA2E-BE36-486A-99E3-143A8F517E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58AE46-CDC9-40FD-850F-A5DD94404E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DCD2376-D408-4C33-B5C9-E35C7718F6EF}"/>
              </a:ext>
            </a:extLst>
          </p:cNvPr>
          <p:cNvSpPr>
            <a:spLocks noGrp="1" noChangeArrowheads="1"/>
          </p:cNvSpPr>
          <p:nvPr>
            <p:ph type="sldNum" sz="quarter" idx="12"/>
          </p:nvPr>
        </p:nvSpPr>
        <p:spPr>
          <a:ln/>
        </p:spPr>
        <p:txBody>
          <a:bodyPr/>
          <a:lstStyle>
            <a:lvl1pPr>
              <a:defRPr/>
            </a:lvl1pPr>
          </a:lstStyle>
          <a:p>
            <a:pPr>
              <a:defRPr/>
            </a:pPr>
            <a:fld id="{FD23E587-2E62-4436-A613-C7234D6071F2}" type="slidenum">
              <a:rPr lang="en-US" altLang="en-US"/>
              <a:pPr>
                <a:defRPr/>
              </a:pPr>
              <a:t>‹#›</a:t>
            </a:fld>
            <a:endParaRPr lang="en-US" altLang="en-US"/>
          </a:p>
        </p:txBody>
      </p:sp>
    </p:spTree>
    <p:extLst>
      <p:ext uri="{BB962C8B-B14F-4D97-AF65-F5344CB8AC3E}">
        <p14:creationId xmlns:p14="http://schemas.microsoft.com/office/powerpoint/2010/main" val="361873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CC404E62-3A40-46D0-8589-0E7A4720E5B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5C356BA-D6E9-4A07-8BFD-6E92BFF9CD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64C116F-D8D1-46A4-9DD1-50DE1110EA28}"/>
              </a:ext>
            </a:extLst>
          </p:cNvPr>
          <p:cNvSpPr>
            <a:spLocks noGrp="1" noChangeArrowheads="1"/>
          </p:cNvSpPr>
          <p:nvPr>
            <p:ph type="sldNum" sz="quarter" idx="12"/>
          </p:nvPr>
        </p:nvSpPr>
        <p:spPr>
          <a:ln/>
        </p:spPr>
        <p:txBody>
          <a:bodyPr/>
          <a:lstStyle>
            <a:lvl1pPr>
              <a:defRPr/>
            </a:lvl1pPr>
          </a:lstStyle>
          <a:p>
            <a:pPr>
              <a:defRPr/>
            </a:pPr>
            <a:fld id="{9194F4C2-9DE2-4151-8F81-5537F607CC65}" type="slidenum">
              <a:rPr lang="en-US" altLang="en-US"/>
              <a:pPr>
                <a:defRPr/>
              </a:pPr>
              <a:t>‹#›</a:t>
            </a:fld>
            <a:endParaRPr lang="en-US" altLang="en-US"/>
          </a:p>
        </p:txBody>
      </p:sp>
    </p:spTree>
    <p:extLst>
      <p:ext uri="{BB962C8B-B14F-4D97-AF65-F5344CB8AC3E}">
        <p14:creationId xmlns:p14="http://schemas.microsoft.com/office/powerpoint/2010/main" val="368831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95EBFF3-C04D-44C4-B9D0-6818F15F21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E26DE5C-38FA-4AE2-A4EB-1E9E86E764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481E556-699B-4587-9D4F-05F24A3B030F}"/>
              </a:ext>
            </a:extLst>
          </p:cNvPr>
          <p:cNvSpPr>
            <a:spLocks noGrp="1" noChangeArrowheads="1"/>
          </p:cNvSpPr>
          <p:nvPr>
            <p:ph type="sldNum" sz="quarter" idx="12"/>
          </p:nvPr>
        </p:nvSpPr>
        <p:spPr>
          <a:ln/>
        </p:spPr>
        <p:txBody>
          <a:bodyPr/>
          <a:lstStyle>
            <a:lvl1pPr>
              <a:defRPr/>
            </a:lvl1pPr>
          </a:lstStyle>
          <a:p>
            <a:pPr>
              <a:defRPr/>
            </a:pPr>
            <a:fld id="{B6F0D983-56F3-41A3-87B0-D7DC178E45D8}" type="slidenum">
              <a:rPr lang="en-US" altLang="en-US"/>
              <a:pPr>
                <a:defRPr/>
              </a:pPr>
              <a:t>‹#›</a:t>
            </a:fld>
            <a:endParaRPr lang="en-US" altLang="en-US"/>
          </a:p>
        </p:txBody>
      </p:sp>
    </p:spTree>
    <p:extLst>
      <p:ext uri="{BB962C8B-B14F-4D97-AF65-F5344CB8AC3E}">
        <p14:creationId xmlns:p14="http://schemas.microsoft.com/office/powerpoint/2010/main" val="9508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E98A130-CD83-433D-93FE-E470D9B5DB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43918D00-2044-4D4B-9FF8-8F6F9C7C17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11D3D635-C658-4CC5-B51F-1CD890015C6B}"/>
              </a:ext>
            </a:extLst>
          </p:cNvPr>
          <p:cNvSpPr>
            <a:spLocks noGrp="1" noChangeArrowheads="1"/>
          </p:cNvSpPr>
          <p:nvPr>
            <p:ph type="sldNum" sz="quarter" idx="12"/>
          </p:nvPr>
        </p:nvSpPr>
        <p:spPr>
          <a:ln/>
        </p:spPr>
        <p:txBody>
          <a:bodyPr/>
          <a:lstStyle>
            <a:lvl1pPr>
              <a:defRPr/>
            </a:lvl1pPr>
          </a:lstStyle>
          <a:p>
            <a:pPr>
              <a:defRPr/>
            </a:pPr>
            <a:fld id="{D508C1E3-920A-4960-A63F-B6B25623C98C}" type="slidenum">
              <a:rPr lang="en-US" altLang="en-US"/>
              <a:pPr>
                <a:defRPr/>
              </a:pPr>
              <a:t>‹#›</a:t>
            </a:fld>
            <a:endParaRPr lang="en-US" altLang="en-US"/>
          </a:p>
        </p:txBody>
      </p:sp>
    </p:spTree>
    <p:extLst>
      <p:ext uri="{BB962C8B-B14F-4D97-AF65-F5344CB8AC3E}">
        <p14:creationId xmlns:p14="http://schemas.microsoft.com/office/powerpoint/2010/main" val="334376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0EB9594-91E3-4BF0-8028-7C69C49DB5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863BE30-5D44-406C-8341-CCCC4BC9A8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BA4387B-8FF6-4468-9CCD-29CAC1741D75}"/>
              </a:ext>
            </a:extLst>
          </p:cNvPr>
          <p:cNvSpPr>
            <a:spLocks noGrp="1" noChangeArrowheads="1"/>
          </p:cNvSpPr>
          <p:nvPr>
            <p:ph type="sldNum" sz="quarter" idx="12"/>
          </p:nvPr>
        </p:nvSpPr>
        <p:spPr>
          <a:ln/>
        </p:spPr>
        <p:txBody>
          <a:bodyPr/>
          <a:lstStyle>
            <a:lvl1pPr>
              <a:defRPr/>
            </a:lvl1pPr>
          </a:lstStyle>
          <a:p>
            <a:pPr>
              <a:defRPr/>
            </a:pPr>
            <a:fld id="{119216F8-B798-4DED-942B-5672019E3052}" type="slidenum">
              <a:rPr lang="en-US" altLang="en-US"/>
              <a:pPr>
                <a:defRPr/>
              </a:pPr>
              <a:t>‹#›</a:t>
            </a:fld>
            <a:endParaRPr lang="en-US" altLang="en-US"/>
          </a:p>
        </p:txBody>
      </p:sp>
    </p:spTree>
    <p:extLst>
      <p:ext uri="{BB962C8B-B14F-4D97-AF65-F5344CB8AC3E}">
        <p14:creationId xmlns:p14="http://schemas.microsoft.com/office/powerpoint/2010/main" val="341039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C22CE49-CE1E-42C3-BBF0-7710AF6968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E67CB74-E5BC-40E6-B6C8-4084801E54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9FA2C5A7-6BD5-4A9A-BD80-D3410B9A70FA}"/>
              </a:ext>
            </a:extLst>
          </p:cNvPr>
          <p:cNvSpPr>
            <a:spLocks noGrp="1" noChangeArrowheads="1"/>
          </p:cNvSpPr>
          <p:nvPr>
            <p:ph type="sldNum" sz="quarter" idx="12"/>
          </p:nvPr>
        </p:nvSpPr>
        <p:spPr>
          <a:ln/>
        </p:spPr>
        <p:txBody>
          <a:bodyPr/>
          <a:lstStyle>
            <a:lvl1pPr>
              <a:defRPr/>
            </a:lvl1pPr>
          </a:lstStyle>
          <a:p>
            <a:pPr>
              <a:defRPr/>
            </a:pPr>
            <a:fld id="{544AB8F7-2E9B-45DC-A4B5-8A387274B630}" type="slidenum">
              <a:rPr lang="en-US" altLang="en-US"/>
              <a:pPr>
                <a:defRPr/>
              </a:pPr>
              <a:t>‹#›</a:t>
            </a:fld>
            <a:endParaRPr lang="en-US" altLang="en-US"/>
          </a:p>
        </p:txBody>
      </p:sp>
    </p:spTree>
    <p:extLst>
      <p:ext uri="{BB962C8B-B14F-4D97-AF65-F5344CB8AC3E}">
        <p14:creationId xmlns:p14="http://schemas.microsoft.com/office/powerpoint/2010/main" val="246054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7528C17-6377-45FF-953A-84B1D0699A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4AF17AC-2D71-4A59-A6A2-A5BC6CCB77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C0044E4-F9C4-4548-B194-6188372C287F}"/>
              </a:ext>
            </a:extLst>
          </p:cNvPr>
          <p:cNvSpPr>
            <a:spLocks noGrp="1" noChangeArrowheads="1"/>
          </p:cNvSpPr>
          <p:nvPr>
            <p:ph type="sldNum" sz="quarter" idx="12"/>
          </p:nvPr>
        </p:nvSpPr>
        <p:spPr>
          <a:ln/>
        </p:spPr>
        <p:txBody>
          <a:bodyPr/>
          <a:lstStyle>
            <a:lvl1pPr>
              <a:defRPr/>
            </a:lvl1pPr>
          </a:lstStyle>
          <a:p>
            <a:pPr>
              <a:defRPr/>
            </a:pPr>
            <a:fld id="{39B24169-CF6D-4F0F-8DE4-E8F002099100}" type="slidenum">
              <a:rPr lang="en-US" altLang="en-US"/>
              <a:pPr>
                <a:defRPr/>
              </a:pPr>
              <a:t>‹#›</a:t>
            </a:fld>
            <a:endParaRPr lang="en-US" altLang="en-US"/>
          </a:p>
        </p:txBody>
      </p:sp>
    </p:spTree>
    <p:extLst>
      <p:ext uri="{BB962C8B-B14F-4D97-AF65-F5344CB8AC3E}">
        <p14:creationId xmlns:p14="http://schemas.microsoft.com/office/powerpoint/2010/main" val="255421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2712C53-07A5-41D9-A0ED-1B6D05545B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0FB92AC-3D38-4578-8A7B-F786516A2D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52D36C6-A3A0-46C5-A97A-28ADDA303006}"/>
              </a:ext>
            </a:extLst>
          </p:cNvPr>
          <p:cNvSpPr>
            <a:spLocks noGrp="1" noChangeArrowheads="1"/>
          </p:cNvSpPr>
          <p:nvPr>
            <p:ph type="sldNum" sz="quarter" idx="12"/>
          </p:nvPr>
        </p:nvSpPr>
        <p:spPr>
          <a:ln/>
        </p:spPr>
        <p:txBody>
          <a:bodyPr/>
          <a:lstStyle>
            <a:lvl1pPr>
              <a:defRPr/>
            </a:lvl1pPr>
          </a:lstStyle>
          <a:p>
            <a:pPr>
              <a:defRPr/>
            </a:pPr>
            <a:fld id="{255DFFFF-8214-4A59-AC0B-0AF3971270D1}" type="slidenum">
              <a:rPr lang="en-US" altLang="en-US"/>
              <a:pPr>
                <a:defRPr/>
              </a:pPr>
              <a:t>‹#›</a:t>
            </a:fld>
            <a:endParaRPr lang="en-US" altLang="en-US"/>
          </a:p>
        </p:txBody>
      </p:sp>
    </p:spTree>
    <p:extLst>
      <p:ext uri="{BB962C8B-B14F-4D97-AF65-F5344CB8AC3E}">
        <p14:creationId xmlns:p14="http://schemas.microsoft.com/office/powerpoint/2010/main" val="315576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08C6898-4ED4-42D3-AED3-3B3989AF1067}"/>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3FFF2E-06C0-45C0-B000-C838DFE8E33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9C68660-16E3-43F0-873D-D8FFFC783C4A}"/>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0131F8C5-E3D5-40A8-8E5E-E730CB0D638E}"/>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EB2B9067-4D7F-4AB4-8657-064266E2522E}"/>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1F037F8-BF75-4FBE-B2CF-F6AF8ECD281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6.bin"/><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7.bin"/><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8.bin"/><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9.bin"/><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0.bin"/><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1.bin"/><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2.bin"/><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This%20PowerPoint%20presentation%20is%20available%20along%20with%20related%20mhttp:/home.snu.edu/~hculbert/ppt.ht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4.bin"/><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5.bin"/><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B8813F2D-E096-4044-86DC-E934C84EE1BF}"/>
              </a:ext>
            </a:extLst>
          </p:cNvPr>
          <p:cNvSpPr>
            <a:spLocks noGrp="1" noChangeArrowheads="1"/>
          </p:cNvSpPr>
          <p:nvPr>
            <p:ph type="ctrTitle"/>
          </p:nvPr>
        </p:nvSpPr>
        <p:spPr>
          <a:xfrm>
            <a:off x="685800" y="2286000"/>
            <a:ext cx="7772400" cy="1143000"/>
          </a:xfrm>
        </p:spPr>
        <p:txBody>
          <a:bodyPr anchor="ctr"/>
          <a:lstStyle/>
          <a:p>
            <a:r>
              <a:rPr lang="en-US" altLang="en-US" sz="4400"/>
              <a:t>“Indigenizing”</a:t>
            </a:r>
            <a:br>
              <a:rPr lang="en-US" altLang="en-US" sz="4400"/>
            </a:br>
            <a:r>
              <a:rPr lang="en-US" altLang="en-US" sz="4400"/>
              <a:t>the church’s ministries</a:t>
            </a:r>
          </a:p>
        </p:txBody>
      </p:sp>
      <p:sp>
        <p:nvSpPr>
          <p:cNvPr id="2051" name="Rectangle 6">
            <a:extLst>
              <a:ext uri="{FF2B5EF4-FFF2-40B4-BE49-F238E27FC236}">
                <a16:creationId xmlns:a16="http://schemas.microsoft.com/office/drawing/2014/main" id="{FB0B0196-DFE9-4DB9-9681-C35E0BED41F7}"/>
              </a:ext>
            </a:extLst>
          </p:cNvPr>
          <p:cNvSpPr>
            <a:spLocks noGrp="1" noChangeArrowheads="1"/>
          </p:cNvSpPr>
          <p:nvPr>
            <p:ph type="subTitle" idx="1"/>
          </p:nvPr>
        </p:nvSpPr>
        <p:spPr>
          <a:xfrm>
            <a:off x="1371600" y="3886200"/>
            <a:ext cx="6400800" cy="1752600"/>
          </a:xfrm>
        </p:spPr>
        <p:txBody>
          <a:bodyPr/>
          <a:lstStyle/>
          <a:p>
            <a:r>
              <a:rPr lang="en-US" altLang="en-US" sz="3200"/>
              <a:t>A Church Growth class presentation by Dave Hadaway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A52FA85-5735-4498-9D90-033C6C81C07F}"/>
              </a:ext>
            </a:extLst>
          </p:cNvPr>
          <p:cNvSpPr>
            <a:spLocks noGrp="1" noChangeArrowheads="1"/>
          </p:cNvSpPr>
          <p:nvPr>
            <p:ph type="title"/>
          </p:nvPr>
        </p:nvSpPr>
        <p:spPr/>
        <p:txBody>
          <a:bodyPr/>
          <a:lstStyle/>
          <a:p>
            <a:r>
              <a:rPr lang="en-US" altLang="en-US"/>
              <a:t>Unreached or Hidden Peoples</a:t>
            </a:r>
          </a:p>
        </p:txBody>
      </p:sp>
      <p:sp>
        <p:nvSpPr>
          <p:cNvPr id="11267" name="Rectangle 3">
            <a:extLst>
              <a:ext uri="{FF2B5EF4-FFF2-40B4-BE49-F238E27FC236}">
                <a16:creationId xmlns:a16="http://schemas.microsoft.com/office/drawing/2014/main" id="{1636E9AC-CC48-44A9-8DB1-F33D72103762}"/>
              </a:ext>
            </a:extLst>
          </p:cNvPr>
          <p:cNvSpPr>
            <a:spLocks noGrp="1" noChangeArrowheads="1"/>
          </p:cNvSpPr>
          <p:nvPr>
            <p:ph type="body" idx="1"/>
          </p:nvPr>
        </p:nvSpPr>
        <p:spPr/>
        <p:txBody>
          <a:bodyPr/>
          <a:lstStyle/>
          <a:p>
            <a:r>
              <a:rPr lang="en-US" altLang="en-US" sz="3600"/>
              <a:t>2.5 billion unreached people</a:t>
            </a:r>
          </a:p>
          <a:p>
            <a:r>
              <a:rPr lang="en-US" altLang="en-US" sz="3600"/>
              <a:t>16,750 distinct societies</a:t>
            </a:r>
          </a:p>
          <a:p>
            <a:r>
              <a:rPr lang="en-US" altLang="en-US" sz="3600"/>
              <a:t>5,200 distinct languages or dialects</a:t>
            </a:r>
          </a:p>
          <a:p>
            <a:r>
              <a:rPr lang="en-US" altLang="en-US" sz="3600"/>
              <a:t>NO indigenous church</a:t>
            </a:r>
          </a:p>
          <a:p>
            <a:r>
              <a:rPr lang="en-US" altLang="en-US" sz="3600"/>
              <a:t>NO Cultural near-neighbors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3A96CB9-A5EC-48E7-BA67-70E51A7ACB7E}"/>
              </a:ext>
            </a:extLst>
          </p:cNvPr>
          <p:cNvSpPr>
            <a:spLocks noGrp="1" noChangeArrowheads="1"/>
          </p:cNvSpPr>
          <p:nvPr>
            <p:ph type="title"/>
          </p:nvPr>
        </p:nvSpPr>
        <p:spPr/>
        <p:txBody>
          <a:bodyPr/>
          <a:lstStyle/>
          <a:p>
            <a:r>
              <a:rPr lang="en-US" altLang="en-US"/>
              <a:t>Problem of “nominal” Christians</a:t>
            </a:r>
          </a:p>
        </p:txBody>
      </p:sp>
      <p:sp>
        <p:nvSpPr>
          <p:cNvPr id="12291" name="Rectangle 3">
            <a:extLst>
              <a:ext uri="{FF2B5EF4-FFF2-40B4-BE49-F238E27FC236}">
                <a16:creationId xmlns:a16="http://schemas.microsoft.com/office/drawing/2014/main" id="{F29E6BB2-1F96-44FB-9003-2F4E73681E66}"/>
              </a:ext>
            </a:extLst>
          </p:cNvPr>
          <p:cNvSpPr>
            <a:spLocks noGrp="1" noChangeArrowheads="1"/>
          </p:cNvSpPr>
          <p:nvPr>
            <p:ph type="body" sz="half" idx="1"/>
          </p:nvPr>
        </p:nvSpPr>
        <p:spPr/>
        <p:txBody>
          <a:bodyPr/>
          <a:lstStyle/>
          <a:p>
            <a:pPr marL="533400" indent="-533400"/>
            <a:r>
              <a:rPr lang="en-US" altLang="en-US" sz="2800"/>
              <a:t>The IDEAL for all Christians:</a:t>
            </a:r>
          </a:p>
          <a:p>
            <a:pPr marL="914400" lvl="1" indent="-457200">
              <a:buFontTx/>
              <a:buAutoNum type="arabicPeriod"/>
            </a:pPr>
            <a:r>
              <a:rPr lang="en-US" altLang="en-US" sz="2400"/>
              <a:t>Become followers of Christ.</a:t>
            </a:r>
          </a:p>
          <a:p>
            <a:pPr marL="914400" lvl="1" indent="-457200">
              <a:buFontTx/>
              <a:buAutoNum type="arabicPeriod"/>
            </a:pPr>
            <a:r>
              <a:rPr lang="en-US" altLang="en-US" sz="2400"/>
              <a:t>Be incorporated into the body of Christ.</a:t>
            </a:r>
          </a:p>
          <a:p>
            <a:pPr marL="533400" indent="-533400"/>
            <a:r>
              <a:rPr lang="en-US" altLang="en-US" sz="2800"/>
              <a:t>PROBLEM: 70 million nominal Christians</a:t>
            </a:r>
          </a:p>
        </p:txBody>
      </p:sp>
      <p:graphicFrame>
        <p:nvGraphicFramePr>
          <p:cNvPr id="12292" name="Object 4">
            <a:extLst>
              <a:ext uri="{FF2B5EF4-FFF2-40B4-BE49-F238E27FC236}">
                <a16:creationId xmlns:a16="http://schemas.microsoft.com/office/drawing/2014/main" id="{56F38238-566A-482A-899B-11BAF60152C0}"/>
              </a:ext>
            </a:extLst>
          </p:cNvPr>
          <p:cNvGraphicFramePr>
            <a:graphicFrameLocks noChangeAspect="1"/>
          </p:cNvGraphicFramePr>
          <p:nvPr>
            <p:ph type="clipArt" sz="half" idx="2"/>
          </p:nvPr>
        </p:nvGraphicFramePr>
        <p:xfrm>
          <a:off x="4800600" y="2667000"/>
          <a:ext cx="3276600" cy="2336800"/>
        </p:xfrm>
        <a:graphic>
          <a:graphicData uri="http://schemas.openxmlformats.org/presentationml/2006/ole">
            <mc:AlternateContent xmlns:mc="http://schemas.openxmlformats.org/markup-compatibility/2006">
              <mc:Choice xmlns:v="urn:schemas-microsoft-com:vml" Requires="v">
                <p:oleObj name="Clip" r:id="rId2" imgW="4006850" imgH="2857500" progId="MS_ClipArt_Gallery.2">
                  <p:embed/>
                </p:oleObj>
              </mc:Choice>
              <mc:Fallback>
                <p:oleObj name="Clip" r:id="rId2" imgW="4006850" imgH="2857500" progId="MS_ClipArt_Gallery.2">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667000"/>
                        <a:ext cx="3276600" cy="233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1C2D807-0647-411E-B60B-7CAE834ADDB0}"/>
              </a:ext>
            </a:extLst>
          </p:cNvPr>
          <p:cNvSpPr>
            <a:spLocks noGrp="1" noChangeArrowheads="1"/>
          </p:cNvSpPr>
          <p:nvPr>
            <p:ph type="title"/>
          </p:nvPr>
        </p:nvSpPr>
        <p:spPr/>
        <p:txBody>
          <a:bodyPr/>
          <a:lstStyle/>
          <a:p>
            <a:r>
              <a:rPr lang="en-US" altLang="en-US"/>
              <a:t>Nominal Christians:  </a:t>
            </a:r>
            <a:br>
              <a:rPr lang="en-US" altLang="en-US"/>
            </a:br>
            <a:r>
              <a:rPr lang="en-US" altLang="en-US"/>
              <a:t>4 key concepts</a:t>
            </a:r>
          </a:p>
        </p:txBody>
      </p:sp>
      <p:sp>
        <p:nvSpPr>
          <p:cNvPr id="13315" name="Rectangle 3">
            <a:extLst>
              <a:ext uri="{FF2B5EF4-FFF2-40B4-BE49-F238E27FC236}">
                <a16:creationId xmlns:a16="http://schemas.microsoft.com/office/drawing/2014/main" id="{CE8B0F20-FC91-4713-B8FA-C865AE969465}"/>
              </a:ext>
            </a:extLst>
          </p:cNvPr>
          <p:cNvSpPr>
            <a:spLocks noGrp="1" noChangeArrowheads="1"/>
          </p:cNvSpPr>
          <p:nvPr>
            <p:ph type="body" idx="1"/>
          </p:nvPr>
        </p:nvSpPr>
        <p:spPr/>
        <p:txBody>
          <a:bodyPr/>
          <a:lstStyle/>
          <a:p>
            <a:pPr marL="533400" indent="-533400">
              <a:lnSpc>
                <a:spcPct val="90000"/>
              </a:lnSpc>
              <a:buFontTx/>
              <a:buAutoNum type="arabicPeriod"/>
            </a:pPr>
            <a:r>
              <a:rPr lang="en-US" altLang="en-US"/>
              <a:t>This is E-0 evangelism:  no cultural or language barriers.</a:t>
            </a:r>
          </a:p>
          <a:p>
            <a:pPr marL="533400" indent="-533400">
              <a:lnSpc>
                <a:spcPct val="90000"/>
              </a:lnSpc>
              <a:buFontTx/>
              <a:buAutoNum type="arabicPeriod"/>
            </a:pPr>
            <a:r>
              <a:rPr lang="en-US" altLang="en-US"/>
              <a:t>An opportunity we may not have forever.</a:t>
            </a:r>
          </a:p>
          <a:p>
            <a:pPr marL="533400" indent="-533400">
              <a:lnSpc>
                <a:spcPct val="90000"/>
              </a:lnSpc>
              <a:buFontTx/>
              <a:buAutoNum type="arabicPeriod"/>
            </a:pPr>
            <a:r>
              <a:rPr lang="en-US" altLang="en-US"/>
              <a:t>Many “nominal” Christians are awakened and searching.</a:t>
            </a:r>
          </a:p>
          <a:p>
            <a:pPr marL="533400" indent="-533400">
              <a:lnSpc>
                <a:spcPct val="90000"/>
              </a:lnSpc>
              <a:buFontTx/>
              <a:buAutoNum type="arabicPeriod"/>
            </a:pPr>
            <a:r>
              <a:rPr lang="en-US" altLang="en-US"/>
              <a:t>Most churches are too focused on getting their “nominal” members back to do real evangelism or outreach.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82FF5F0-1FCE-4AC6-B264-DDF16153EF02}"/>
              </a:ext>
            </a:extLst>
          </p:cNvPr>
          <p:cNvSpPr>
            <a:spLocks noGrp="1" noChangeArrowheads="1"/>
          </p:cNvSpPr>
          <p:nvPr>
            <p:ph type="title"/>
          </p:nvPr>
        </p:nvSpPr>
        <p:spPr/>
        <p:txBody>
          <a:bodyPr/>
          <a:lstStyle/>
          <a:p>
            <a:r>
              <a:rPr lang="en-US" altLang="en-US"/>
              <a:t>The problem of giving first priority to our own “Inactives”</a:t>
            </a:r>
          </a:p>
        </p:txBody>
      </p:sp>
      <p:graphicFrame>
        <p:nvGraphicFramePr>
          <p:cNvPr id="14339" name="Object 3">
            <a:extLst>
              <a:ext uri="{FF2B5EF4-FFF2-40B4-BE49-F238E27FC236}">
                <a16:creationId xmlns:a16="http://schemas.microsoft.com/office/drawing/2014/main" id="{56AD4970-18C7-4D4F-A0BC-7BBA12D715AA}"/>
              </a:ext>
            </a:extLst>
          </p:cNvPr>
          <p:cNvGraphicFramePr>
            <a:graphicFrameLocks noChangeAspect="1"/>
          </p:cNvGraphicFramePr>
          <p:nvPr>
            <p:ph type="clipArt" sz="half" idx="1"/>
          </p:nvPr>
        </p:nvGraphicFramePr>
        <p:xfrm>
          <a:off x="1066800" y="2286000"/>
          <a:ext cx="3109913" cy="3343275"/>
        </p:xfrm>
        <a:graphic>
          <a:graphicData uri="http://schemas.openxmlformats.org/presentationml/2006/ole">
            <mc:AlternateContent xmlns:mc="http://schemas.openxmlformats.org/markup-compatibility/2006">
              <mc:Choice xmlns:v="urn:schemas-microsoft-com:vml" Requires="v">
                <p:oleObj name="Clip" r:id="rId2" imgW="3025775" imgH="3252788" progId="MS_ClipArt_Gallery.2">
                  <p:embed/>
                </p:oleObj>
              </mc:Choice>
              <mc:Fallback>
                <p:oleObj name="Clip" r:id="rId2" imgW="3025775" imgH="3252788"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286000"/>
                        <a:ext cx="3109913"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340" name="Rectangle 4">
            <a:extLst>
              <a:ext uri="{FF2B5EF4-FFF2-40B4-BE49-F238E27FC236}">
                <a16:creationId xmlns:a16="http://schemas.microsoft.com/office/drawing/2014/main" id="{D4D06B5E-A742-412C-B818-C85A065EF9C5}"/>
              </a:ext>
            </a:extLst>
          </p:cNvPr>
          <p:cNvSpPr>
            <a:spLocks noGrp="1" noChangeArrowheads="1"/>
          </p:cNvSpPr>
          <p:nvPr>
            <p:ph type="body" sz="half" idx="2"/>
          </p:nvPr>
        </p:nvSpPr>
        <p:spPr/>
        <p:txBody>
          <a:bodyPr/>
          <a:lstStyle/>
          <a:p>
            <a:r>
              <a:rPr lang="en-US" altLang="en-US" sz="2800"/>
              <a:t>1.  Others perceive them as having been insincere.  </a:t>
            </a:r>
          </a:p>
          <a:p>
            <a:pPr lvl="1"/>
            <a:r>
              <a:rPr lang="en-US" altLang="en-US" sz="2400"/>
              <a:t>Problem was they never felt they were part of the fellowship.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4A15600-E7A1-4C1A-817C-C08B1293BE00}"/>
              </a:ext>
            </a:extLst>
          </p:cNvPr>
          <p:cNvSpPr>
            <a:spLocks noGrp="1" noChangeArrowheads="1"/>
          </p:cNvSpPr>
          <p:nvPr>
            <p:ph type="title"/>
          </p:nvPr>
        </p:nvSpPr>
        <p:spPr/>
        <p:txBody>
          <a:bodyPr/>
          <a:lstStyle/>
          <a:p>
            <a:r>
              <a:rPr lang="en-US" altLang="en-US"/>
              <a:t>The Problem of Giving First Priority to Our Own “Inactives”</a:t>
            </a:r>
          </a:p>
        </p:txBody>
      </p:sp>
      <p:graphicFrame>
        <p:nvGraphicFramePr>
          <p:cNvPr id="15363" name="Object 3">
            <a:extLst>
              <a:ext uri="{FF2B5EF4-FFF2-40B4-BE49-F238E27FC236}">
                <a16:creationId xmlns:a16="http://schemas.microsoft.com/office/drawing/2014/main" id="{7FE0BDA7-DA75-46E0-AEBD-8405B5F30699}"/>
              </a:ext>
            </a:extLst>
          </p:cNvPr>
          <p:cNvGraphicFramePr>
            <a:graphicFrameLocks noChangeAspect="1"/>
          </p:cNvGraphicFramePr>
          <p:nvPr>
            <p:ph type="clipArt" sz="half" idx="1"/>
          </p:nvPr>
        </p:nvGraphicFramePr>
        <p:xfrm>
          <a:off x="990600" y="2209800"/>
          <a:ext cx="3322638" cy="3571875"/>
        </p:xfrm>
        <a:graphic>
          <a:graphicData uri="http://schemas.openxmlformats.org/presentationml/2006/ole">
            <mc:AlternateContent xmlns:mc="http://schemas.openxmlformats.org/markup-compatibility/2006">
              <mc:Choice xmlns:v="urn:schemas-microsoft-com:vml" Requires="v">
                <p:oleObj name="Clip" r:id="rId2" imgW="3025775" imgH="3252788" progId="MS_ClipArt_Gallery.2">
                  <p:embed/>
                </p:oleObj>
              </mc:Choice>
              <mc:Fallback>
                <p:oleObj name="Clip" r:id="rId2" imgW="3025775" imgH="3252788"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209800"/>
                        <a:ext cx="3322638" cy="3571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364" name="Rectangle 4">
            <a:extLst>
              <a:ext uri="{FF2B5EF4-FFF2-40B4-BE49-F238E27FC236}">
                <a16:creationId xmlns:a16="http://schemas.microsoft.com/office/drawing/2014/main" id="{3C9F67CA-3D33-4068-BE82-36091F01CA91}"/>
              </a:ext>
            </a:extLst>
          </p:cNvPr>
          <p:cNvSpPr>
            <a:spLocks noGrp="1" noChangeArrowheads="1"/>
          </p:cNvSpPr>
          <p:nvPr>
            <p:ph type="body" sz="half" idx="2"/>
          </p:nvPr>
        </p:nvSpPr>
        <p:spPr/>
        <p:txBody>
          <a:bodyPr/>
          <a:lstStyle/>
          <a:p>
            <a:r>
              <a:rPr lang="en-US" altLang="en-US"/>
              <a:t>2.  Problem of feeling rejected or having an unresolved conflict makes them hard to win back.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1812CBF-E877-4AC6-A283-9071D0458C6E}"/>
              </a:ext>
            </a:extLst>
          </p:cNvPr>
          <p:cNvSpPr>
            <a:spLocks noGrp="1" noChangeArrowheads="1"/>
          </p:cNvSpPr>
          <p:nvPr>
            <p:ph type="title"/>
          </p:nvPr>
        </p:nvSpPr>
        <p:spPr/>
        <p:txBody>
          <a:bodyPr/>
          <a:lstStyle/>
          <a:p>
            <a:r>
              <a:rPr lang="en-US" altLang="en-US"/>
              <a:t>The Problem of Giving First Priority to Our Own “Inactives”</a:t>
            </a:r>
          </a:p>
        </p:txBody>
      </p:sp>
      <p:graphicFrame>
        <p:nvGraphicFramePr>
          <p:cNvPr id="16387" name="Object 3">
            <a:extLst>
              <a:ext uri="{FF2B5EF4-FFF2-40B4-BE49-F238E27FC236}">
                <a16:creationId xmlns:a16="http://schemas.microsoft.com/office/drawing/2014/main" id="{CBAA48AC-A40C-4D4E-8F04-D45FFD193ECD}"/>
              </a:ext>
            </a:extLst>
          </p:cNvPr>
          <p:cNvGraphicFramePr>
            <a:graphicFrameLocks noChangeAspect="1"/>
          </p:cNvGraphicFramePr>
          <p:nvPr>
            <p:ph type="clipArt" sz="half" idx="1"/>
          </p:nvPr>
        </p:nvGraphicFramePr>
        <p:xfrm>
          <a:off x="1143000" y="2438400"/>
          <a:ext cx="3038475" cy="3267075"/>
        </p:xfrm>
        <a:graphic>
          <a:graphicData uri="http://schemas.openxmlformats.org/presentationml/2006/ole">
            <mc:AlternateContent xmlns:mc="http://schemas.openxmlformats.org/markup-compatibility/2006">
              <mc:Choice xmlns:v="urn:schemas-microsoft-com:vml" Requires="v">
                <p:oleObj name="Clip" r:id="rId2" imgW="3025775" imgH="3252788" progId="MS_ClipArt_Gallery.2">
                  <p:embed/>
                </p:oleObj>
              </mc:Choice>
              <mc:Fallback>
                <p:oleObj name="Clip" r:id="rId2" imgW="3025775" imgH="3252788"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438400"/>
                        <a:ext cx="3038475" cy="326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6388" name="Rectangle 4">
            <a:extLst>
              <a:ext uri="{FF2B5EF4-FFF2-40B4-BE49-F238E27FC236}">
                <a16:creationId xmlns:a16="http://schemas.microsoft.com/office/drawing/2014/main" id="{AF8C36EF-9FCC-41D7-9279-5A24C507866C}"/>
              </a:ext>
            </a:extLst>
          </p:cNvPr>
          <p:cNvSpPr>
            <a:spLocks noGrp="1" noChangeArrowheads="1"/>
          </p:cNvSpPr>
          <p:nvPr>
            <p:ph type="body" sz="half" idx="2"/>
          </p:nvPr>
        </p:nvSpPr>
        <p:spPr/>
        <p:txBody>
          <a:bodyPr/>
          <a:lstStyle/>
          <a:p>
            <a:r>
              <a:rPr lang="en-US" altLang="en-US"/>
              <a:t>3.  It is possible for another church to attract your “inactives”</a:t>
            </a:r>
            <a:endParaRPr lang="en-US" alt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B05A339-63F5-4A73-893F-0C80D1F390A0}"/>
              </a:ext>
            </a:extLst>
          </p:cNvPr>
          <p:cNvSpPr>
            <a:spLocks noGrp="1" noChangeArrowheads="1"/>
          </p:cNvSpPr>
          <p:nvPr>
            <p:ph type="title"/>
          </p:nvPr>
        </p:nvSpPr>
        <p:spPr/>
        <p:txBody>
          <a:bodyPr/>
          <a:lstStyle/>
          <a:p>
            <a:r>
              <a:rPr lang="en-US" altLang="en-US"/>
              <a:t>The Problem of Giving First Priority to Our Own “Inactives”</a:t>
            </a:r>
          </a:p>
        </p:txBody>
      </p:sp>
      <p:graphicFrame>
        <p:nvGraphicFramePr>
          <p:cNvPr id="17411" name="Object 3">
            <a:extLst>
              <a:ext uri="{FF2B5EF4-FFF2-40B4-BE49-F238E27FC236}">
                <a16:creationId xmlns:a16="http://schemas.microsoft.com/office/drawing/2014/main" id="{5F4344DB-3240-4B4B-9E6A-53785AA811E7}"/>
              </a:ext>
            </a:extLst>
          </p:cNvPr>
          <p:cNvGraphicFramePr>
            <a:graphicFrameLocks noChangeAspect="1"/>
          </p:cNvGraphicFramePr>
          <p:nvPr>
            <p:ph type="clipArt" sz="half" idx="1"/>
          </p:nvPr>
        </p:nvGraphicFramePr>
        <p:xfrm>
          <a:off x="990600" y="2286000"/>
          <a:ext cx="3109913" cy="3343275"/>
        </p:xfrm>
        <a:graphic>
          <a:graphicData uri="http://schemas.openxmlformats.org/presentationml/2006/ole">
            <mc:AlternateContent xmlns:mc="http://schemas.openxmlformats.org/markup-compatibility/2006">
              <mc:Choice xmlns:v="urn:schemas-microsoft-com:vml" Requires="v">
                <p:oleObj name="Clip" r:id="rId2" imgW="3025775" imgH="3252788" progId="MS_ClipArt_Gallery.2">
                  <p:embed/>
                </p:oleObj>
              </mc:Choice>
              <mc:Fallback>
                <p:oleObj name="Clip" r:id="rId2" imgW="3025775" imgH="3252788"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286000"/>
                        <a:ext cx="3109913"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7412" name="Rectangle 4">
            <a:extLst>
              <a:ext uri="{FF2B5EF4-FFF2-40B4-BE49-F238E27FC236}">
                <a16:creationId xmlns:a16="http://schemas.microsoft.com/office/drawing/2014/main" id="{32BC5D53-2CCD-410D-BD7D-FDC25F031BBB}"/>
              </a:ext>
            </a:extLst>
          </p:cNvPr>
          <p:cNvSpPr>
            <a:spLocks noGrp="1" noChangeArrowheads="1"/>
          </p:cNvSpPr>
          <p:nvPr>
            <p:ph type="body" sz="half" idx="2"/>
          </p:nvPr>
        </p:nvSpPr>
        <p:spPr/>
        <p:txBody>
          <a:bodyPr/>
          <a:lstStyle/>
          <a:p>
            <a:r>
              <a:rPr lang="en-US" altLang="en-US"/>
              <a:t>4.  Interview your inactive members. Learning why they left may help you win them back.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C3783E2-1979-48F6-AAAB-B3FC23D41799}"/>
              </a:ext>
            </a:extLst>
          </p:cNvPr>
          <p:cNvSpPr>
            <a:spLocks noGrp="1" noChangeArrowheads="1"/>
          </p:cNvSpPr>
          <p:nvPr>
            <p:ph type="title"/>
          </p:nvPr>
        </p:nvSpPr>
        <p:spPr/>
        <p:txBody>
          <a:bodyPr/>
          <a:lstStyle/>
          <a:p>
            <a:r>
              <a:rPr lang="en-US" altLang="en-US"/>
              <a:t>The Problem of Giving First Priority to Our Own “Inactives”</a:t>
            </a:r>
          </a:p>
        </p:txBody>
      </p:sp>
      <p:graphicFrame>
        <p:nvGraphicFramePr>
          <p:cNvPr id="18435" name="Object 3">
            <a:extLst>
              <a:ext uri="{FF2B5EF4-FFF2-40B4-BE49-F238E27FC236}">
                <a16:creationId xmlns:a16="http://schemas.microsoft.com/office/drawing/2014/main" id="{C754E9BA-7DFE-4733-A3FB-4E054455BB0B}"/>
              </a:ext>
            </a:extLst>
          </p:cNvPr>
          <p:cNvGraphicFramePr>
            <a:graphicFrameLocks noChangeAspect="1"/>
          </p:cNvGraphicFramePr>
          <p:nvPr>
            <p:ph type="clipArt" sz="half" idx="1"/>
          </p:nvPr>
        </p:nvGraphicFramePr>
        <p:xfrm>
          <a:off x="914400" y="2209800"/>
          <a:ext cx="3394075" cy="3648075"/>
        </p:xfrm>
        <a:graphic>
          <a:graphicData uri="http://schemas.openxmlformats.org/presentationml/2006/ole">
            <mc:AlternateContent xmlns:mc="http://schemas.openxmlformats.org/markup-compatibility/2006">
              <mc:Choice xmlns:v="urn:schemas-microsoft-com:vml" Requires="v">
                <p:oleObj name="Clip" r:id="rId2" imgW="3025775" imgH="3252788" progId="MS_ClipArt_Gallery.2">
                  <p:embed/>
                </p:oleObj>
              </mc:Choice>
              <mc:Fallback>
                <p:oleObj name="Clip" r:id="rId2" imgW="3025775" imgH="3252788"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209800"/>
                        <a:ext cx="3394075"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436" name="Rectangle 4">
            <a:extLst>
              <a:ext uri="{FF2B5EF4-FFF2-40B4-BE49-F238E27FC236}">
                <a16:creationId xmlns:a16="http://schemas.microsoft.com/office/drawing/2014/main" id="{8E402D63-71B2-4C34-9F06-1BF24A14EF88}"/>
              </a:ext>
            </a:extLst>
          </p:cNvPr>
          <p:cNvSpPr>
            <a:spLocks noGrp="1" noChangeArrowheads="1"/>
          </p:cNvSpPr>
          <p:nvPr>
            <p:ph type="body" sz="half" idx="2"/>
          </p:nvPr>
        </p:nvSpPr>
        <p:spPr/>
        <p:txBody>
          <a:bodyPr/>
          <a:lstStyle/>
          <a:p>
            <a:r>
              <a:rPr lang="en-US" altLang="en-US"/>
              <a:t>5.  There are no important cultural differences between your active and inactive membership.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0DECFF81-2845-4F3C-B6B2-AC793AB622AD}"/>
              </a:ext>
            </a:extLst>
          </p:cNvPr>
          <p:cNvSpPr>
            <a:spLocks noGrp="1" noChangeArrowheads="1"/>
          </p:cNvSpPr>
          <p:nvPr>
            <p:ph type="title"/>
          </p:nvPr>
        </p:nvSpPr>
        <p:spPr/>
        <p:txBody>
          <a:bodyPr/>
          <a:lstStyle/>
          <a:p>
            <a:r>
              <a:rPr lang="en-US" altLang="en-US"/>
              <a:t>Expanding the E-1</a:t>
            </a:r>
            <a:br>
              <a:rPr lang="en-US" altLang="en-US"/>
            </a:br>
            <a:r>
              <a:rPr lang="en-US" altLang="en-US"/>
              <a:t>Evangelism Level</a:t>
            </a:r>
          </a:p>
        </p:txBody>
      </p:sp>
      <p:sp>
        <p:nvSpPr>
          <p:cNvPr id="19459" name="Rectangle 6">
            <a:extLst>
              <a:ext uri="{FF2B5EF4-FFF2-40B4-BE49-F238E27FC236}">
                <a16:creationId xmlns:a16="http://schemas.microsoft.com/office/drawing/2014/main" id="{6A17EA4E-0928-4206-B31E-7D38FEF5C0C1}"/>
              </a:ext>
            </a:extLst>
          </p:cNvPr>
          <p:cNvSpPr>
            <a:spLocks noGrp="1" noChangeArrowheads="1"/>
          </p:cNvSpPr>
          <p:nvPr>
            <p:ph type="body" sz="half" idx="1"/>
          </p:nvPr>
        </p:nvSpPr>
        <p:spPr>
          <a:xfrm>
            <a:off x="685800" y="2514600"/>
            <a:ext cx="3810000" cy="4114800"/>
          </a:xfrm>
        </p:spPr>
        <p:txBody>
          <a:bodyPr/>
          <a:lstStyle/>
          <a:p>
            <a:r>
              <a:rPr lang="en-US" altLang="en-US" sz="2800"/>
              <a:t>E-1-A:  Own culture             and subculture.</a:t>
            </a:r>
          </a:p>
          <a:p>
            <a:r>
              <a:rPr lang="en-US" altLang="en-US" sz="2800"/>
              <a:t>Intimates, relatives. Colleagues, etc.</a:t>
            </a:r>
          </a:p>
          <a:p>
            <a:r>
              <a:rPr lang="en-US" altLang="en-US" sz="2800"/>
              <a:t>Have many “natural” links</a:t>
            </a:r>
          </a:p>
        </p:txBody>
      </p:sp>
      <p:sp>
        <p:nvSpPr>
          <p:cNvPr id="19460" name="Rectangle 7">
            <a:extLst>
              <a:ext uri="{FF2B5EF4-FFF2-40B4-BE49-F238E27FC236}">
                <a16:creationId xmlns:a16="http://schemas.microsoft.com/office/drawing/2014/main" id="{A83BFD15-B644-4E21-B569-33037C8F2998}"/>
              </a:ext>
            </a:extLst>
          </p:cNvPr>
          <p:cNvSpPr>
            <a:spLocks noGrp="1" noChangeArrowheads="1"/>
          </p:cNvSpPr>
          <p:nvPr>
            <p:ph type="body" sz="half" idx="2"/>
          </p:nvPr>
        </p:nvSpPr>
        <p:spPr>
          <a:xfrm>
            <a:off x="4648200" y="2438400"/>
            <a:ext cx="4038600" cy="4114800"/>
          </a:xfrm>
        </p:spPr>
        <p:txBody>
          <a:bodyPr/>
          <a:lstStyle/>
          <a:p>
            <a:r>
              <a:rPr lang="en-US" altLang="en-US" sz="2800"/>
              <a:t>E-1-B:  Much like communicator</a:t>
            </a:r>
          </a:p>
          <a:p>
            <a:r>
              <a:rPr lang="en-US" altLang="en-US" sz="2800"/>
              <a:t>Do not know or trust one another</a:t>
            </a:r>
          </a:p>
          <a:p>
            <a:r>
              <a:rPr lang="en-US" altLang="en-US" sz="2800"/>
              <a:t>Have much in common</a:t>
            </a:r>
          </a:p>
          <a:p>
            <a:r>
              <a:rPr lang="en-US" altLang="en-US" sz="2800"/>
              <a:t>Can use own testimony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C72B350-F853-4B24-8A6C-8463F7CC952E}"/>
              </a:ext>
            </a:extLst>
          </p:cNvPr>
          <p:cNvSpPr>
            <a:spLocks noGrp="1" noChangeArrowheads="1"/>
          </p:cNvSpPr>
          <p:nvPr>
            <p:ph type="title"/>
          </p:nvPr>
        </p:nvSpPr>
        <p:spPr/>
        <p:txBody>
          <a:bodyPr/>
          <a:lstStyle/>
          <a:p>
            <a:r>
              <a:rPr lang="en-US" altLang="en-US"/>
              <a:t>Expanding the E-1</a:t>
            </a:r>
            <a:br>
              <a:rPr lang="en-US" altLang="en-US"/>
            </a:br>
            <a:r>
              <a:rPr lang="en-US" altLang="en-US"/>
              <a:t>Evangelism Level</a:t>
            </a:r>
          </a:p>
        </p:txBody>
      </p:sp>
      <p:sp>
        <p:nvSpPr>
          <p:cNvPr id="20483" name="Rectangle 3">
            <a:extLst>
              <a:ext uri="{FF2B5EF4-FFF2-40B4-BE49-F238E27FC236}">
                <a16:creationId xmlns:a16="http://schemas.microsoft.com/office/drawing/2014/main" id="{36F317B8-8C94-4F44-B64E-49DE8DE37994}"/>
              </a:ext>
            </a:extLst>
          </p:cNvPr>
          <p:cNvSpPr>
            <a:spLocks noGrp="1" noChangeArrowheads="1"/>
          </p:cNvSpPr>
          <p:nvPr>
            <p:ph type="body" sz="half" idx="1"/>
          </p:nvPr>
        </p:nvSpPr>
        <p:spPr>
          <a:xfrm>
            <a:off x="533400" y="2057400"/>
            <a:ext cx="3810000" cy="4114800"/>
          </a:xfrm>
        </p:spPr>
        <p:txBody>
          <a:bodyPr/>
          <a:lstStyle/>
          <a:p>
            <a:r>
              <a:rPr lang="en-US" altLang="en-US" sz="2800"/>
              <a:t>E-1-C:  </a:t>
            </a:r>
            <a:r>
              <a:rPr lang="en-US" altLang="en-US" sz="2000"/>
              <a:t>Same culture, different subculture </a:t>
            </a:r>
          </a:p>
          <a:p>
            <a:r>
              <a:rPr lang="en-US" altLang="en-US" sz="2000"/>
              <a:t>Differences in customs lifestyles, education, class, etc.</a:t>
            </a:r>
          </a:p>
          <a:p>
            <a:r>
              <a:rPr lang="en-US" altLang="en-US" sz="2000"/>
              <a:t>Hard for them to trust and respond</a:t>
            </a:r>
          </a:p>
          <a:p>
            <a:r>
              <a:rPr lang="en-US" altLang="en-US" sz="2000"/>
              <a:t>Not comfortable with communicator</a:t>
            </a:r>
          </a:p>
          <a:p>
            <a:r>
              <a:rPr lang="en-US" altLang="en-US" sz="2000"/>
              <a:t>Requires adaptation</a:t>
            </a:r>
          </a:p>
        </p:txBody>
      </p:sp>
      <p:sp>
        <p:nvSpPr>
          <p:cNvPr id="20484" name="Rectangle 4">
            <a:extLst>
              <a:ext uri="{FF2B5EF4-FFF2-40B4-BE49-F238E27FC236}">
                <a16:creationId xmlns:a16="http://schemas.microsoft.com/office/drawing/2014/main" id="{4AFED233-F33A-4716-A34C-0E0971A6A879}"/>
              </a:ext>
            </a:extLst>
          </p:cNvPr>
          <p:cNvSpPr>
            <a:spLocks noGrp="1" noChangeArrowheads="1"/>
          </p:cNvSpPr>
          <p:nvPr>
            <p:ph type="body" sz="half" idx="2"/>
          </p:nvPr>
        </p:nvSpPr>
        <p:spPr>
          <a:xfrm>
            <a:off x="4876800" y="2057400"/>
            <a:ext cx="3810000" cy="4114800"/>
          </a:xfrm>
        </p:spPr>
        <p:txBody>
          <a:bodyPr/>
          <a:lstStyle/>
          <a:p>
            <a:r>
              <a:rPr lang="en-US" altLang="en-US" sz="2400"/>
              <a:t>E-1-D:  </a:t>
            </a:r>
            <a:r>
              <a:rPr lang="en-US" altLang="en-US" sz="2000"/>
              <a:t>Hyphenated subculture</a:t>
            </a:r>
          </a:p>
          <a:p>
            <a:r>
              <a:rPr lang="en-US" altLang="en-US" sz="2000"/>
              <a:t>Afro, Korean-Americans</a:t>
            </a:r>
          </a:p>
          <a:p>
            <a:r>
              <a:rPr lang="en-US" altLang="en-US" sz="2000"/>
              <a:t>American enough to live in U.S.</a:t>
            </a:r>
          </a:p>
          <a:p>
            <a:r>
              <a:rPr lang="en-US" altLang="en-US" sz="2000"/>
              <a:t>Retain former cultural identity</a:t>
            </a:r>
          </a:p>
          <a:p>
            <a:r>
              <a:rPr lang="en-US" altLang="en-US" sz="2000"/>
              <a:t>Socially interact mainly with own</a:t>
            </a:r>
          </a:p>
          <a:p>
            <a:r>
              <a:rPr lang="en-US" altLang="en-US" sz="2000"/>
              <a:t>Takes probing &amp; interviewing</a:t>
            </a:r>
            <a:endParaRPr lang="en-US"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510D8461-40DB-4C8E-AF99-DF3193FABDB3}"/>
              </a:ext>
            </a:extLst>
          </p:cNvPr>
          <p:cNvSpPr>
            <a:spLocks noGrp="1" noChangeArrowheads="1"/>
          </p:cNvSpPr>
          <p:nvPr>
            <p:ph type="title"/>
          </p:nvPr>
        </p:nvSpPr>
        <p:spPr>
          <a:xfrm>
            <a:off x="685800" y="381000"/>
            <a:ext cx="7772400" cy="1143000"/>
          </a:xfrm>
        </p:spPr>
        <p:txBody>
          <a:bodyPr/>
          <a:lstStyle/>
          <a:p>
            <a:r>
              <a:rPr lang="en-US" altLang="en-US"/>
              <a:t>It all begins in Texas</a:t>
            </a:r>
          </a:p>
        </p:txBody>
      </p:sp>
      <p:sp>
        <p:nvSpPr>
          <p:cNvPr id="3075" name="Rectangle 6">
            <a:extLst>
              <a:ext uri="{FF2B5EF4-FFF2-40B4-BE49-F238E27FC236}">
                <a16:creationId xmlns:a16="http://schemas.microsoft.com/office/drawing/2014/main" id="{1694C897-0771-4C41-BDFA-65644D75260A}"/>
              </a:ext>
            </a:extLst>
          </p:cNvPr>
          <p:cNvSpPr>
            <a:spLocks noGrp="1" noChangeArrowheads="1"/>
          </p:cNvSpPr>
          <p:nvPr>
            <p:ph type="body" sz="half" idx="1"/>
          </p:nvPr>
        </p:nvSpPr>
        <p:spPr>
          <a:xfrm>
            <a:off x="685800" y="1981200"/>
            <a:ext cx="5334000" cy="4114800"/>
          </a:xfrm>
        </p:spPr>
        <p:txBody>
          <a:bodyPr/>
          <a:lstStyle/>
          <a:p>
            <a:r>
              <a:rPr lang="en-US" altLang="en-US" sz="2400"/>
              <a:t>A young man feels called to the ministry.  The pastor allows him to preach and all the people feel this man is truly called.  Through many pancake suppers they raise enough money to send him to college.  </a:t>
            </a:r>
          </a:p>
          <a:p>
            <a:r>
              <a:rPr lang="en-US" altLang="en-US" sz="2400"/>
              <a:t>One day he returns and is asked to preach.  What comes out of his mouth is totally beyond their comprehension.   </a:t>
            </a:r>
          </a:p>
          <a:p>
            <a:r>
              <a:rPr lang="en-US" altLang="en-US" sz="2400"/>
              <a:t>What happened?  </a:t>
            </a:r>
          </a:p>
        </p:txBody>
      </p:sp>
      <p:graphicFrame>
        <p:nvGraphicFramePr>
          <p:cNvPr id="3076" name="Object 7">
            <a:extLst>
              <a:ext uri="{FF2B5EF4-FFF2-40B4-BE49-F238E27FC236}">
                <a16:creationId xmlns:a16="http://schemas.microsoft.com/office/drawing/2014/main" id="{633A222E-BF70-45EA-B8B1-2742AA1F177F}"/>
              </a:ext>
            </a:extLst>
          </p:cNvPr>
          <p:cNvGraphicFramePr>
            <a:graphicFrameLocks noChangeAspect="1"/>
          </p:cNvGraphicFramePr>
          <p:nvPr>
            <p:ph type="clipArt" sz="half" idx="2"/>
          </p:nvPr>
        </p:nvGraphicFramePr>
        <p:xfrm>
          <a:off x="6629400" y="2362200"/>
          <a:ext cx="1463675" cy="2667000"/>
        </p:xfrm>
        <a:graphic>
          <a:graphicData uri="http://schemas.openxmlformats.org/presentationml/2006/ole">
            <mc:AlternateContent xmlns:mc="http://schemas.openxmlformats.org/markup-compatibility/2006">
              <mc:Choice xmlns:v="urn:schemas-microsoft-com:vml" Requires="v">
                <p:oleObj name="Clip" r:id="rId2" imgW="3003550" imgH="5470525" progId="MS_ClipArt_Gallery.2">
                  <p:embed/>
                </p:oleObj>
              </mc:Choice>
              <mc:Fallback>
                <p:oleObj name="Clip" r:id="rId2" imgW="3003550" imgH="5470525" progId="MS_ClipArt_Gallery.2">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362200"/>
                        <a:ext cx="146367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9DBF26E-C2BC-4AC2-909A-83E03CE241B6}"/>
              </a:ext>
            </a:extLst>
          </p:cNvPr>
          <p:cNvSpPr>
            <a:spLocks noGrp="1" noChangeArrowheads="1"/>
          </p:cNvSpPr>
          <p:nvPr>
            <p:ph type="title"/>
          </p:nvPr>
        </p:nvSpPr>
        <p:spPr/>
        <p:txBody>
          <a:bodyPr/>
          <a:lstStyle/>
          <a:p>
            <a:r>
              <a:rPr lang="en-US" altLang="en-US"/>
              <a:t>Guidelines for indigenizing</a:t>
            </a:r>
          </a:p>
        </p:txBody>
      </p:sp>
      <p:sp>
        <p:nvSpPr>
          <p:cNvPr id="21507" name="Rectangle 3">
            <a:extLst>
              <a:ext uri="{FF2B5EF4-FFF2-40B4-BE49-F238E27FC236}">
                <a16:creationId xmlns:a16="http://schemas.microsoft.com/office/drawing/2014/main" id="{825FEC4F-41E6-4507-AE7F-A3DAF232C19F}"/>
              </a:ext>
            </a:extLst>
          </p:cNvPr>
          <p:cNvSpPr>
            <a:spLocks noGrp="1" noChangeArrowheads="1"/>
          </p:cNvSpPr>
          <p:nvPr>
            <p:ph type="body" idx="1"/>
          </p:nvPr>
        </p:nvSpPr>
        <p:spPr/>
        <p:txBody>
          <a:bodyPr/>
          <a:lstStyle/>
          <a:p>
            <a:pPr marL="609600" indent="-609600">
              <a:lnSpc>
                <a:spcPct val="90000"/>
              </a:lnSpc>
              <a:buFontTx/>
              <a:buAutoNum type="arabicPeriod"/>
            </a:pPr>
            <a:r>
              <a:rPr lang="en-US" altLang="en-US"/>
              <a:t>Acquire a genuine</a:t>
            </a:r>
            <a:r>
              <a:rPr lang="en-US" altLang="en-US" b="1"/>
              <a:t> </a:t>
            </a:r>
            <a:r>
              <a:rPr lang="en-US" altLang="en-US" b="1" i="1"/>
              <a:t>sensitivity</a:t>
            </a:r>
            <a:r>
              <a:rPr lang="en-US" altLang="en-US"/>
              <a:t> to cultural factors and to people of other cultures.</a:t>
            </a:r>
          </a:p>
          <a:p>
            <a:pPr marL="609600" indent="-609600">
              <a:lnSpc>
                <a:spcPct val="90000"/>
              </a:lnSpc>
              <a:buFontTx/>
              <a:buAutoNum type="arabicPeriod"/>
            </a:pPr>
            <a:r>
              <a:rPr lang="en-US" altLang="en-US"/>
              <a:t>Consciously work to</a:t>
            </a:r>
            <a:r>
              <a:rPr lang="en-US" altLang="en-US" b="1"/>
              <a:t> </a:t>
            </a:r>
            <a:r>
              <a:rPr lang="en-US" altLang="en-US" b="1" i="1"/>
              <a:t>identify</a:t>
            </a:r>
            <a:r>
              <a:rPr lang="en-US" altLang="en-US"/>
              <a:t> with the people and their customs.</a:t>
            </a:r>
          </a:p>
          <a:p>
            <a:pPr marL="609600" indent="-609600">
              <a:lnSpc>
                <a:spcPct val="90000"/>
              </a:lnSpc>
              <a:buFontTx/>
              <a:buAutoNum type="arabicPeriod"/>
            </a:pPr>
            <a:r>
              <a:rPr lang="en-US" altLang="en-US"/>
              <a:t>Learn and use their </a:t>
            </a:r>
            <a:r>
              <a:rPr lang="en-US" altLang="en-US" b="1" i="1"/>
              <a:t>language</a:t>
            </a:r>
            <a:r>
              <a:rPr lang="en-US" altLang="en-US"/>
              <a:t>.</a:t>
            </a:r>
          </a:p>
          <a:p>
            <a:pPr marL="609600" indent="-609600">
              <a:lnSpc>
                <a:spcPct val="90000"/>
              </a:lnSpc>
              <a:buFontTx/>
              <a:buAutoNum type="arabicPeriod"/>
            </a:pPr>
            <a:r>
              <a:rPr lang="en-US" altLang="en-US"/>
              <a:t>Use </a:t>
            </a:r>
            <a:r>
              <a:rPr lang="en-US" altLang="en-US" b="1" i="1"/>
              <a:t>styles</a:t>
            </a:r>
            <a:r>
              <a:rPr lang="en-US" altLang="en-US"/>
              <a:t> of clothing, church architecture, worship music, settings and liturgies to which they can relate.</a:t>
            </a:r>
          </a:p>
          <a:p>
            <a:pPr marL="609600" indent="-609600">
              <a:lnSpc>
                <a:spcPct val="90000"/>
              </a:lnSpc>
              <a:buFontTx/>
              <a:buAutoNum type="arabicPeriod"/>
            </a:pP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48F8E2F-4874-4155-9664-A17C554822F6}"/>
              </a:ext>
            </a:extLst>
          </p:cNvPr>
          <p:cNvSpPr>
            <a:spLocks noGrp="1" noChangeArrowheads="1"/>
          </p:cNvSpPr>
          <p:nvPr>
            <p:ph type="title"/>
          </p:nvPr>
        </p:nvSpPr>
        <p:spPr/>
        <p:txBody>
          <a:bodyPr/>
          <a:lstStyle/>
          <a:p>
            <a:r>
              <a:rPr lang="en-US" altLang="en-US"/>
              <a:t>Guidelines for Indigenizing</a:t>
            </a:r>
          </a:p>
        </p:txBody>
      </p:sp>
      <p:sp>
        <p:nvSpPr>
          <p:cNvPr id="22531" name="Rectangle 3">
            <a:extLst>
              <a:ext uri="{FF2B5EF4-FFF2-40B4-BE49-F238E27FC236}">
                <a16:creationId xmlns:a16="http://schemas.microsoft.com/office/drawing/2014/main" id="{987E34D1-434E-4AC1-8BA1-12A93057E058}"/>
              </a:ext>
            </a:extLst>
          </p:cNvPr>
          <p:cNvSpPr>
            <a:spLocks noGrp="1" noChangeArrowheads="1"/>
          </p:cNvSpPr>
          <p:nvPr>
            <p:ph type="body" idx="1"/>
          </p:nvPr>
        </p:nvSpPr>
        <p:spPr/>
        <p:txBody>
          <a:bodyPr/>
          <a:lstStyle/>
          <a:p>
            <a:pPr>
              <a:buFontTx/>
              <a:buNone/>
            </a:pPr>
            <a:r>
              <a:rPr lang="en-US" altLang="en-US"/>
              <a:t>5. Use appropriate </a:t>
            </a:r>
            <a:r>
              <a:rPr lang="en-US" altLang="en-US" b="1" i="1"/>
              <a:t>responses</a:t>
            </a:r>
            <a:r>
              <a:rPr lang="en-US" altLang="en-US"/>
              <a:t>.  Don’t try to win them with the type of responses that applied to your conversion.</a:t>
            </a:r>
          </a:p>
          <a:p>
            <a:pPr>
              <a:buFontTx/>
              <a:buNone/>
            </a:pPr>
            <a:r>
              <a:rPr lang="en-US" altLang="en-US"/>
              <a:t>6. Use indigenous styles of </a:t>
            </a:r>
            <a:r>
              <a:rPr lang="en-US" altLang="en-US" b="1" i="1"/>
              <a:t>leadership</a:t>
            </a:r>
            <a:r>
              <a:rPr lang="en-US" altLang="en-US"/>
              <a:t>.</a:t>
            </a:r>
          </a:p>
          <a:p>
            <a:pPr>
              <a:buFontTx/>
              <a:buNone/>
            </a:pPr>
            <a:r>
              <a:rPr lang="en-US" altLang="en-US"/>
              <a:t>7. Recruit and develop </a:t>
            </a:r>
            <a:r>
              <a:rPr lang="en-US" altLang="en-US" b="1" i="1"/>
              <a:t>indigenous leaders</a:t>
            </a:r>
            <a:r>
              <a:rPr lang="en-US" altLang="en-US"/>
              <a:t>.</a:t>
            </a:r>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B5979D5-507D-435A-B305-9A1AC7ED03BC}"/>
              </a:ext>
            </a:extLst>
          </p:cNvPr>
          <p:cNvSpPr>
            <a:spLocks noGrp="1" noChangeArrowheads="1"/>
          </p:cNvSpPr>
          <p:nvPr>
            <p:ph type="title"/>
          </p:nvPr>
        </p:nvSpPr>
        <p:spPr/>
        <p:txBody>
          <a:bodyPr/>
          <a:lstStyle/>
          <a:p>
            <a:r>
              <a:rPr lang="en-US" altLang="en-US"/>
              <a:t>The Transitional Church</a:t>
            </a:r>
          </a:p>
        </p:txBody>
      </p:sp>
      <p:sp>
        <p:nvSpPr>
          <p:cNvPr id="23555" name="Rectangle 3">
            <a:extLst>
              <a:ext uri="{FF2B5EF4-FFF2-40B4-BE49-F238E27FC236}">
                <a16:creationId xmlns:a16="http://schemas.microsoft.com/office/drawing/2014/main" id="{3A72F1BC-57C7-4D3F-8F2D-9A05DDB35735}"/>
              </a:ext>
            </a:extLst>
          </p:cNvPr>
          <p:cNvSpPr>
            <a:spLocks noGrp="1" noChangeArrowheads="1"/>
          </p:cNvSpPr>
          <p:nvPr>
            <p:ph type="body" idx="1"/>
          </p:nvPr>
        </p:nvSpPr>
        <p:spPr/>
        <p:txBody>
          <a:bodyPr/>
          <a:lstStyle/>
          <a:p>
            <a:r>
              <a:rPr lang="en-US" altLang="en-US"/>
              <a:t>Perceives changes in the community as  opportunities rather than problems</a:t>
            </a:r>
          </a:p>
          <a:p>
            <a:r>
              <a:rPr lang="en-US" altLang="en-US"/>
              <a:t>Quickly moves to attract and disciple those receptive to the gospel</a:t>
            </a:r>
          </a:p>
          <a:p>
            <a:r>
              <a:rPr lang="en-US" altLang="en-US"/>
              <a:t>Quickly develops and elevates new people into leadership positions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E3583C9-5B19-40E7-8EBF-49E197509E86}"/>
              </a:ext>
            </a:extLst>
          </p:cNvPr>
          <p:cNvSpPr>
            <a:spLocks noGrp="1" noChangeArrowheads="1"/>
          </p:cNvSpPr>
          <p:nvPr>
            <p:ph type="title"/>
          </p:nvPr>
        </p:nvSpPr>
        <p:spPr/>
        <p:txBody>
          <a:bodyPr/>
          <a:lstStyle/>
          <a:p>
            <a:r>
              <a:rPr lang="en-US" altLang="en-US"/>
              <a:t>The Transitional Church</a:t>
            </a:r>
          </a:p>
        </p:txBody>
      </p:sp>
      <p:sp>
        <p:nvSpPr>
          <p:cNvPr id="24579" name="Rectangle 3">
            <a:extLst>
              <a:ext uri="{FF2B5EF4-FFF2-40B4-BE49-F238E27FC236}">
                <a16:creationId xmlns:a16="http://schemas.microsoft.com/office/drawing/2014/main" id="{1310578D-D900-4D5A-B844-4BCF50A5A25E}"/>
              </a:ext>
            </a:extLst>
          </p:cNvPr>
          <p:cNvSpPr>
            <a:spLocks noGrp="1" noChangeArrowheads="1"/>
          </p:cNvSpPr>
          <p:nvPr>
            <p:ph type="body" idx="1"/>
          </p:nvPr>
        </p:nvSpPr>
        <p:spPr/>
        <p:txBody>
          <a:bodyPr/>
          <a:lstStyle/>
          <a:p>
            <a:r>
              <a:rPr lang="en-US" altLang="en-US"/>
              <a:t>Uses culturally appropriate images, music and liturgy</a:t>
            </a:r>
          </a:p>
          <a:p>
            <a:r>
              <a:rPr lang="en-US" altLang="en-US"/>
              <a:t>Reaches out across the social networks of already received --  friends and relatives.</a:t>
            </a:r>
          </a:p>
          <a:p>
            <a:r>
              <a:rPr lang="en-US" altLang="en-US"/>
              <a:t>Starts new ministries that engage felt needs of the target population.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FA7D84FC-FEAA-4A5E-A51F-F2565099CA67}"/>
              </a:ext>
            </a:extLst>
          </p:cNvPr>
          <p:cNvSpPr>
            <a:spLocks noGrp="1" noChangeArrowheads="1"/>
          </p:cNvSpPr>
          <p:nvPr>
            <p:ph type="title"/>
          </p:nvPr>
        </p:nvSpPr>
        <p:spPr/>
        <p:txBody>
          <a:bodyPr/>
          <a:lstStyle/>
          <a:p>
            <a:r>
              <a:rPr lang="en-US" altLang="en-US"/>
              <a:t>Homogeneous Units</a:t>
            </a:r>
          </a:p>
        </p:txBody>
      </p:sp>
      <p:sp>
        <p:nvSpPr>
          <p:cNvPr id="25603" name="Rectangle 5">
            <a:extLst>
              <a:ext uri="{FF2B5EF4-FFF2-40B4-BE49-F238E27FC236}">
                <a16:creationId xmlns:a16="http://schemas.microsoft.com/office/drawing/2014/main" id="{5EED5D95-52A9-4043-9826-54AF98CFFC8C}"/>
              </a:ext>
            </a:extLst>
          </p:cNvPr>
          <p:cNvSpPr>
            <a:spLocks noGrp="1" noChangeArrowheads="1"/>
          </p:cNvSpPr>
          <p:nvPr>
            <p:ph type="body" idx="1"/>
          </p:nvPr>
        </p:nvSpPr>
        <p:spPr/>
        <p:txBody>
          <a:bodyPr/>
          <a:lstStyle/>
          <a:p>
            <a:r>
              <a:rPr lang="en-US" altLang="en-US"/>
              <a:t>A homogeneous church is not necessarily of one race, but rather of one culture.</a:t>
            </a:r>
          </a:p>
          <a:p>
            <a:r>
              <a:rPr lang="en-US" altLang="en-US"/>
              <a:t>Problems:</a:t>
            </a:r>
          </a:p>
          <a:p>
            <a:pPr lvl="1"/>
            <a:r>
              <a:rPr lang="en-US" altLang="en-US"/>
              <a:t>No one church can effectively minister to all people.</a:t>
            </a:r>
          </a:p>
          <a:p>
            <a:pPr lvl="1"/>
            <a:r>
              <a:rPr lang="en-US" altLang="en-US"/>
              <a:t>Sometimes churches must sacrifice a culturally homogeneous church for the sake of reaching a particular group.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BACC25A-4551-48CD-B611-E489E1023E3D}"/>
              </a:ext>
            </a:extLst>
          </p:cNvPr>
          <p:cNvSpPr>
            <a:spLocks noGrp="1" noChangeArrowheads="1"/>
          </p:cNvSpPr>
          <p:nvPr>
            <p:ph type="title"/>
          </p:nvPr>
        </p:nvSpPr>
        <p:spPr>
          <a:xfrm>
            <a:off x="685800" y="609600"/>
            <a:ext cx="7772400" cy="1371600"/>
          </a:xfrm>
        </p:spPr>
        <p:txBody>
          <a:bodyPr/>
          <a:lstStyle/>
          <a:p>
            <a:r>
              <a:rPr lang="en-US" altLang="en-US"/>
              <a:t>Conglomerate Churches:  </a:t>
            </a:r>
            <a:br>
              <a:rPr lang="en-US" altLang="en-US"/>
            </a:br>
            <a:r>
              <a:rPr lang="en-US" altLang="en-US"/>
              <a:t>3 guiding principles</a:t>
            </a:r>
          </a:p>
        </p:txBody>
      </p:sp>
      <p:sp>
        <p:nvSpPr>
          <p:cNvPr id="26627" name="Rectangle 3">
            <a:extLst>
              <a:ext uri="{FF2B5EF4-FFF2-40B4-BE49-F238E27FC236}">
                <a16:creationId xmlns:a16="http://schemas.microsoft.com/office/drawing/2014/main" id="{81BEBE6E-D8BE-4FFF-AE68-9D53F05FD70A}"/>
              </a:ext>
            </a:extLst>
          </p:cNvPr>
          <p:cNvSpPr>
            <a:spLocks noGrp="1" noChangeArrowheads="1"/>
          </p:cNvSpPr>
          <p:nvPr>
            <p:ph type="body" idx="1"/>
          </p:nvPr>
        </p:nvSpPr>
        <p:spPr>
          <a:xfrm>
            <a:off x="685800" y="2362200"/>
            <a:ext cx="7772400" cy="4114800"/>
          </a:xfrm>
        </p:spPr>
        <p:txBody>
          <a:bodyPr/>
          <a:lstStyle/>
          <a:p>
            <a:pPr marL="609600" indent="-609600">
              <a:buFontTx/>
              <a:buAutoNum type="arabicPeriod"/>
            </a:pPr>
            <a:r>
              <a:rPr lang="en-US" altLang="en-US" sz="2800"/>
              <a:t>Leaders must be culturally aware.</a:t>
            </a:r>
          </a:p>
          <a:p>
            <a:pPr marL="609600" indent="-609600">
              <a:buFontTx/>
              <a:buAutoNum type="arabicPeriod"/>
            </a:pPr>
            <a:r>
              <a:rPr lang="en-US" altLang="en-US" sz="2800"/>
              <a:t>Church needs to staff to meet the diversity it ministers to.</a:t>
            </a:r>
          </a:p>
          <a:p>
            <a:pPr marL="609600" indent="-609600">
              <a:buFontTx/>
              <a:buAutoNum type="arabicPeriod"/>
            </a:pPr>
            <a:r>
              <a:rPr lang="en-US" altLang="en-US" sz="2800"/>
              <a:t>Because there will be conflicts, church leadership must have conflict management training.</a:t>
            </a: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8165D42-3434-4CA8-A7EE-D974979976B8}"/>
              </a:ext>
            </a:extLst>
          </p:cNvPr>
          <p:cNvSpPr>
            <a:spLocks noGrp="1" noChangeArrowheads="1"/>
          </p:cNvSpPr>
          <p:nvPr>
            <p:ph type="title"/>
          </p:nvPr>
        </p:nvSpPr>
        <p:spPr/>
        <p:txBody>
          <a:bodyPr/>
          <a:lstStyle/>
          <a:p>
            <a:r>
              <a:rPr lang="en-US" altLang="en-US"/>
              <a:t>Meanwhile, back in Texas...</a:t>
            </a:r>
          </a:p>
        </p:txBody>
      </p:sp>
      <p:graphicFrame>
        <p:nvGraphicFramePr>
          <p:cNvPr id="27651" name="Object 3">
            <a:extLst>
              <a:ext uri="{FF2B5EF4-FFF2-40B4-BE49-F238E27FC236}">
                <a16:creationId xmlns:a16="http://schemas.microsoft.com/office/drawing/2014/main" id="{DEB1C31F-493F-428A-A995-CC4D3F825209}"/>
              </a:ext>
            </a:extLst>
          </p:cNvPr>
          <p:cNvGraphicFramePr>
            <a:graphicFrameLocks noChangeAspect="1"/>
          </p:cNvGraphicFramePr>
          <p:nvPr>
            <p:ph type="clipArt" sz="half" idx="1"/>
          </p:nvPr>
        </p:nvGraphicFramePr>
        <p:xfrm>
          <a:off x="1460500" y="2819400"/>
          <a:ext cx="1422400" cy="2590800"/>
        </p:xfrm>
        <a:graphic>
          <a:graphicData uri="http://schemas.openxmlformats.org/presentationml/2006/ole">
            <mc:AlternateContent xmlns:mc="http://schemas.openxmlformats.org/markup-compatibility/2006">
              <mc:Choice xmlns:v="urn:schemas-microsoft-com:vml" Requires="v">
                <p:oleObj name="Clip" r:id="rId2" imgW="3003550" imgH="5470525" progId="MS_ClipArt_Gallery.2">
                  <p:embed/>
                </p:oleObj>
              </mc:Choice>
              <mc:Fallback>
                <p:oleObj name="Clip" r:id="rId2" imgW="3003550" imgH="5470525"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0" y="2819400"/>
                        <a:ext cx="14224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652" name="Rectangle 4">
            <a:extLst>
              <a:ext uri="{FF2B5EF4-FFF2-40B4-BE49-F238E27FC236}">
                <a16:creationId xmlns:a16="http://schemas.microsoft.com/office/drawing/2014/main" id="{4A04A093-575D-4F38-8E2A-B520286799AE}"/>
              </a:ext>
            </a:extLst>
          </p:cNvPr>
          <p:cNvSpPr>
            <a:spLocks noGrp="1" noChangeArrowheads="1"/>
          </p:cNvSpPr>
          <p:nvPr>
            <p:ph type="body" sz="half" idx="2"/>
          </p:nvPr>
        </p:nvSpPr>
        <p:spPr>
          <a:xfrm>
            <a:off x="3886200" y="1981200"/>
            <a:ext cx="4572000" cy="4114800"/>
          </a:xfrm>
        </p:spPr>
        <p:txBody>
          <a:bodyPr/>
          <a:lstStyle/>
          <a:p>
            <a:r>
              <a:rPr lang="en-US" altLang="en-US" sz="2800"/>
              <a:t>Our young preacher was invited back to preach to his home church once again, but this time he had learned the importance of meeting the people in their culture.</a:t>
            </a:r>
          </a:p>
          <a:p>
            <a:r>
              <a:rPr lang="en-US" altLang="en-US" sz="2800"/>
              <a:t>As Paul wrote,  “I have become all things to all men that some might be saved.”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a:extLst>
              <a:ext uri="{FF2B5EF4-FFF2-40B4-BE49-F238E27FC236}">
                <a16:creationId xmlns:a16="http://schemas.microsoft.com/office/drawing/2014/main" id="{87C86EA1-9497-45E7-92EE-E8B47761B441}"/>
              </a:ext>
            </a:extLst>
          </p:cNvPr>
          <p:cNvSpPr>
            <a:spLocks noGrp="1" noChangeArrowheads="1"/>
          </p:cNvSpPr>
          <p:nvPr>
            <p:ph type="ctrTitle"/>
          </p:nvPr>
        </p:nvSpPr>
        <p:spPr/>
        <p:txBody>
          <a:bodyPr/>
          <a:lstStyle/>
          <a:p>
            <a:pPr algn="l"/>
            <a:r>
              <a:rPr lang="en-US" altLang="en-US" sz="1600"/>
              <a:t>This PowerPoint presentation is available along with related materials and other PowerPoint presentations at </a:t>
            </a:r>
            <a:r>
              <a:rPr lang="en-US" altLang="en-US" sz="1600">
                <a:hlinkClick r:id="rId2"/>
              </a:rPr>
              <a:t>http://home.snu.edu/~hculbert/ppt.htm</a:t>
            </a:r>
            <a:br>
              <a:rPr lang="en-US" altLang="en-US" sz="1600"/>
            </a:br>
            <a:endParaRPr lang="en-US" altLang="en-US" sz="1600"/>
          </a:p>
        </p:txBody>
      </p:sp>
      <p:sp>
        <p:nvSpPr>
          <p:cNvPr id="28675" name="Subtitle 4">
            <a:extLst>
              <a:ext uri="{FF2B5EF4-FFF2-40B4-BE49-F238E27FC236}">
                <a16:creationId xmlns:a16="http://schemas.microsoft.com/office/drawing/2014/main" id="{0B30C1F2-3406-4996-9A68-1731C8AD992D}"/>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CC7ABDD-3370-40A4-B306-F46A8D659910}"/>
              </a:ext>
            </a:extLst>
          </p:cNvPr>
          <p:cNvSpPr>
            <a:spLocks noGrp="1" noChangeArrowheads="1"/>
          </p:cNvSpPr>
          <p:nvPr>
            <p:ph type="title"/>
          </p:nvPr>
        </p:nvSpPr>
        <p:spPr/>
        <p:txBody>
          <a:bodyPr/>
          <a:lstStyle/>
          <a:p>
            <a:r>
              <a:rPr lang="en-US" altLang="en-US"/>
              <a:t>U.S. subcultures</a:t>
            </a:r>
          </a:p>
        </p:txBody>
      </p:sp>
      <p:sp>
        <p:nvSpPr>
          <p:cNvPr id="4099" name="Rectangle 3">
            <a:extLst>
              <a:ext uri="{FF2B5EF4-FFF2-40B4-BE49-F238E27FC236}">
                <a16:creationId xmlns:a16="http://schemas.microsoft.com/office/drawing/2014/main" id="{28FC3407-A849-471B-AA15-B81238499189}"/>
              </a:ext>
            </a:extLst>
          </p:cNvPr>
          <p:cNvSpPr>
            <a:spLocks noGrp="1" noChangeArrowheads="1"/>
          </p:cNvSpPr>
          <p:nvPr>
            <p:ph type="body" idx="1"/>
          </p:nvPr>
        </p:nvSpPr>
        <p:spPr/>
        <p:txBody>
          <a:bodyPr/>
          <a:lstStyle/>
          <a:p>
            <a:r>
              <a:rPr lang="en-US" altLang="en-US"/>
              <a:t>12% Black (African, Caribbean, Jamaican)</a:t>
            </a:r>
          </a:p>
          <a:p>
            <a:r>
              <a:rPr lang="en-US" altLang="en-US"/>
              <a:t>12% Hispanic</a:t>
            </a:r>
          </a:p>
          <a:p>
            <a:r>
              <a:rPr lang="en-US" altLang="en-US"/>
              <a:t>3.7% Asian and Pacific Islander</a:t>
            </a:r>
          </a:p>
          <a:p>
            <a:r>
              <a:rPr lang="en-US" altLang="en-US"/>
              <a:t>.7 %:  Native American (All Tribes)</a:t>
            </a:r>
          </a:p>
          <a:p>
            <a:r>
              <a:rPr lang="en-US" altLang="en-US"/>
              <a:t>Others:  Jewish, French Canadian, Cuban, and French Creole (Haiti)</a:t>
            </a:r>
          </a:p>
          <a:p>
            <a:pPr lvl="4"/>
            <a:r>
              <a:rPr lang="en-US" altLang="en-US"/>
              <a:t>Source:  U.S. Census Bureau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B005153-82E0-4EA0-AF7F-234AA2EAC9F0}"/>
              </a:ext>
            </a:extLst>
          </p:cNvPr>
          <p:cNvSpPr>
            <a:spLocks noGrp="1" noChangeArrowheads="1"/>
          </p:cNvSpPr>
          <p:nvPr>
            <p:ph type="title"/>
          </p:nvPr>
        </p:nvSpPr>
        <p:spPr/>
        <p:txBody>
          <a:bodyPr/>
          <a:lstStyle/>
          <a:p>
            <a:r>
              <a:rPr lang="en-US" altLang="en-US"/>
              <a:t>Crash course in Missionary Anthropology</a:t>
            </a:r>
          </a:p>
        </p:txBody>
      </p:sp>
      <p:sp>
        <p:nvSpPr>
          <p:cNvPr id="5123" name="Rectangle 3">
            <a:extLst>
              <a:ext uri="{FF2B5EF4-FFF2-40B4-BE49-F238E27FC236}">
                <a16:creationId xmlns:a16="http://schemas.microsoft.com/office/drawing/2014/main" id="{B8B7F888-D1CA-48BE-824E-F1E9D67CFACC}"/>
              </a:ext>
            </a:extLst>
          </p:cNvPr>
          <p:cNvSpPr>
            <a:spLocks noGrp="1" noChangeArrowheads="1"/>
          </p:cNvSpPr>
          <p:nvPr>
            <p:ph type="body" idx="1"/>
          </p:nvPr>
        </p:nvSpPr>
        <p:spPr/>
        <p:txBody>
          <a:bodyPr/>
          <a:lstStyle/>
          <a:p>
            <a:r>
              <a:rPr lang="en-US" altLang="en-US" sz="2000"/>
              <a:t>CULTURE - the integrated system of learned ideas, behavior patterns, and products characteristic of a society.</a:t>
            </a:r>
          </a:p>
          <a:p>
            <a:r>
              <a:rPr lang="en-US" altLang="en-US" sz="2000"/>
              <a:t>VALUES - culturally defined assumptions about what is “good” or “bad”.</a:t>
            </a:r>
          </a:p>
          <a:p>
            <a:r>
              <a:rPr lang="en-US" altLang="en-US" sz="2000"/>
              <a:t>ATTITUDES - a collection of what a group of people are for or against.</a:t>
            </a:r>
          </a:p>
          <a:p>
            <a:r>
              <a:rPr lang="en-US" altLang="en-US" sz="2000"/>
              <a:t>BELIEFS - a collection of what a group of people assume to be true or false.</a:t>
            </a:r>
          </a:p>
          <a:p>
            <a:r>
              <a:rPr lang="en-US" altLang="en-US" sz="2000"/>
              <a:t>A culture’s mental map of the world is learned:  </a:t>
            </a:r>
          </a:p>
          <a:p>
            <a:pPr lvl="1"/>
            <a:r>
              <a:rPr lang="en-US" altLang="en-US" sz="1800"/>
              <a:t>We begin learning it at infancy.  </a:t>
            </a:r>
          </a:p>
          <a:p>
            <a:pPr lvl="1"/>
            <a:r>
              <a:rPr lang="en-US" altLang="en-US" sz="1800"/>
              <a:t>We learn by watching others, by reward and punishment, and especially through our culture’s language.</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EF7DBDA9-17C7-4C0E-B62D-D1CF7AF9364E}"/>
              </a:ext>
            </a:extLst>
          </p:cNvPr>
          <p:cNvSpPr>
            <a:spLocks noGrp="1" noChangeArrowheads="1"/>
          </p:cNvSpPr>
          <p:nvPr>
            <p:ph type="title"/>
          </p:nvPr>
        </p:nvSpPr>
        <p:spPr/>
        <p:txBody>
          <a:bodyPr/>
          <a:lstStyle/>
          <a:p>
            <a:r>
              <a:rPr lang="en-US" altLang="en-US"/>
              <a:t>Crossing cultural boundaries</a:t>
            </a:r>
          </a:p>
        </p:txBody>
      </p:sp>
      <p:sp>
        <p:nvSpPr>
          <p:cNvPr id="6147" name="Rectangle 6">
            <a:extLst>
              <a:ext uri="{FF2B5EF4-FFF2-40B4-BE49-F238E27FC236}">
                <a16:creationId xmlns:a16="http://schemas.microsoft.com/office/drawing/2014/main" id="{CFBBC2C5-D65E-4788-939E-B19C906C0AF8}"/>
              </a:ext>
            </a:extLst>
          </p:cNvPr>
          <p:cNvSpPr>
            <a:spLocks noGrp="1" noChangeArrowheads="1"/>
          </p:cNvSpPr>
          <p:nvPr>
            <p:ph type="body" sz="half" idx="1"/>
          </p:nvPr>
        </p:nvSpPr>
        <p:spPr/>
        <p:txBody>
          <a:bodyPr/>
          <a:lstStyle/>
          <a:p>
            <a:pPr>
              <a:buFontTx/>
              <a:buNone/>
            </a:pPr>
            <a:r>
              <a:rPr lang="en-US" altLang="en-US" sz="2800"/>
              <a:t>When people of two cultures come into contact, the experience can be </a:t>
            </a:r>
          </a:p>
          <a:p>
            <a:pPr lvl="1"/>
            <a:r>
              <a:rPr lang="en-US" altLang="en-US" sz="2400"/>
              <a:t>amusing</a:t>
            </a:r>
          </a:p>
          <a:p>
            <a:pPr lvl="1"/>
            <a:r>
              <a:rPr lang="en-US" altLang="en-US" sz="2400"/>
              <a:t>confusing</a:t>
            </a:r>
          </a:p>
          <a:p>
            <a:pPr lvl="1"/>
            <a:r>
              <a:rPr lang="en-US" altLang="en-US" sz="2400"/>
              <a:t>frustrating </a:t>
            </a:r>
          </a:p>
          <a:p>
            <a:pPr lvl="1"/>
            <a:r>
              <a:rPr lang="en-US" altLang="en-US" sz="2400"/>
              <a:t>conflictive.</a:t>
            </a:r>
          </a:p>
        </p:txBody>
      </p:sp>
      <p:graphicFrame>
        <p:nvGraphicFramePr>
          <p:cNvPr id="6148" name="Object 7">
            <a:extLst>
              <a:ext uri="{FF2B5EF4-FFF2-40B4-BE49-F238E27FC236}">
                <a16:creationId xmlns:a16="http://schemas.microsoft.com/office/drawing/2014/main" id="{E14B4DA1-D4CD-43B9-950D-6A83AF72AAB5}"/>
              </a:ext>
            </a:extLst>
          </p:cNvPr>
          <p:cNvGraphicFramePr>
            <a:graphicFrameLocks noChangeAspect="1"/>
          </p:cNvGraphicFramePr>
          <p:nvPr>
            <p:ph type="clipArt" sz="half" idx="2"/>
          </p:nvPr>
        </p:nvGraphicFramePr>
        <p:xfrm>
          <a:off x="4648200" y="2105025"/>
          <a:ext cx="3810000" cy="3867150"/>
        </p:xfrm>
        <a:graphic>
          <a:graphicData uri="http://schemas.openxmlformats.org/presentationml/2006/ole">
            <mc:AlternateContent xmlns:mc="http://schemas.openxmlformats.org/markup-compatibility/2006">
              <mc:Choice xmlns:v="urn:schemas-microsoft-com:vml" Requires="v">
                <p:oleObj name="Clip" r:id="rId2" imgW="3886200" imgH="3944938" progId="MS_ClipArt_Gallery.2">
                  <p:embed/>
                </p:oleObj>
              </mc:Choice>
              <mc:Fallback>
                <p:oleObj name="Clip" r:id="rId2" imgW="3886200" imgH="3944938" progId="MS_ClipArt_Gallery.2">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105025"/>
                        <a:ext cx="3810000" cy="3867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83605D6-9CAC-4E63-BD49-8B635166AFE3}"/>
              </a:ext>
            </a:extLst>
          </p:cNvPr>
          <p:cNvSpPr>
            <a:spLocks noGrp="1" noChangeArrowheads="1"/>
          </p:cNvSpPr>
          <p:nvPr>
            <p:ph type="title"/>
          </p:nvPr>
        </p:nvSpPr>
        <p:spPr/>
        <p:txBody>
          <a:bodyPr/>
          <a:lstStyle/>
          <a:p>
            <a:r>
              <a:rPr lang="en-US" altLang="en-US"/>
              <a:t>Toward an Indigenous Strategy</a:t>
            </a:r>
          </a:p>
        </p:txBody>
      </p:sp>
      <p:sp>
        <p:nvSpPr>
          <p:cNvPr id="7171" name="Rectangle 3">
            <a:extLst>
              <a:ext uri="{FF2B5EF4-FFF2-40B4-BE49-F238E27FC236}">
                <a16:creationId xmlns:a16="http://schemas.microsoft.com/office/drawing/2014/main" id="{8F51515D-AA4A-4E0B-B210-1C0DD5B6EAE8}"/>
              </a:ext>
            </a:extLst>
          </p:cNvPr>
          <p:cNvSpPr>
            <a:spLocks noGrp="1" noChangeArrowheads="1"/>
          </p:cNvSpPr>
          <p:nvPr>
            <p:ph type="body" sz="half" idx="1"/>
          </p:nvPr>
        </p:nvSpPr>
        <p:spPr/>
        <p:txBody>
          <a:bodyPr/>
          <a:lstStyle/>
          <a:p>
            <a:r>
              <a:rPr lang="en-US" altLang="en-US" sz="2800"/>
              <a:t>All of “us” have received the gospel “wrapped” in the clothing of our particular culture, and thus to us the faith spread.</a:t>
            </a:r>
          </a:p>
        </p:txBody>
      </p:sp>
      <p:sp>
        <p:nvSpPr>
          <p:cNvPr id="7172" name="Rectangle 4">
            <a:extLst>
              <a:ext uri="{FF2B5EF4-FFF2-40B4-BE49-F238E27FC236}">
                <a16:creationId xmlns:a16="http://schemas.microsoft.com/office/drawing/2014/main" id="{55E28782-230F-4341-9EEC-27AB7DD8F6FD}"/>
              </a:ext>
            </a:extLst>
          </p:cNvPr>
          <p:cNvSpPr>
            <a:spLocks noGrp="1" noChangeArrowheads="1"/>
          </p:cNvSpPr>
          <p:nvPr>
            <p:ph type="body" sz="half" idx="2"/>
          </p:nvPr>
        </p:nvSpPr>
        <p:spPr/>
        <p:txBody>
          <a:bodyPr/>
          <a:lstStyle/>
          <a:p>
            <a:r>
              <a:rPr lang="en-US" altLang="en-US" sz="2800"/>
              <a:t>Our task is to “rewrap” the gospel in the clothing of another culture, to convey it in a vessel that will transport the gospel’s meaning to people of that culture.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9F25C52-46DA-46A6-AA99-AE73C7B04F3D}"/>
              </a:ext>
            </a:extLst>
          </p:cNvPr>
          <p:cNvSpPr>
            <a:spLocks noGrp="1" noChangeArrowheads="1"/>
          </p:cNvSpPr>
          <p:nvPr>
            <p:ph type="title"/>
          </p:nvPr>
        </p:nvSpPr>
        <p:spPr/>
        <p:txBody>
          <a:bodyPr/>
          <a:lstStyle/>
          <a:p>
            <a:r>
              <a:rPr lang="en-US" altLang="en-US"/>
              <a:t>Evangelism Levels</a:t>
            </a:r>
          </a:p>
        </p:txBody>
      </p:sp>
      <p:graphicFrame>
        <p:nvGraphicFramePr>
          <p:cNvPr id="8195" name="Object 3">
            <a:extLst>
              <a:ext uri="{FF2B5EF4-FFF2-40B4-BE49-F238E27FC236}">
                <a16:creationId xmlns:a16="http://schemas.microsoft.com/office/drawing/2014/main" id="{F2744BEF-A20D-4253-954C-A786C0FFB1D2}"/>
              </a:ext>
            </a:extLst>
          </p:cNvPr>
          <p:cNvGraphicFramePr>
            <a:graphicFrameLocks noChangeAspect="1"/>
          </p:cNvGraphicFramePr>
          <p:nvPr>
            <p:ph type="clipArt" sz="half" idx="1"/>
          </p:nvPr>
        </p:nvGraphicFramePr>
        <p:xfrm>
          <a:off x="685800" y="2249488"/>
          <a:ext cx="3276600" cy="3076575"/>
        </p:xfrm>
        <a:graphic>
          <a:graphicData uri="http://schemas.openxmlformats.org/presentationml/2006/ole">
            <mc:AlternateContent xmlns:mc="http://schemas.openxmlformats.org/markup-compatibility/2006">
              <mc:Choice xmlns:v="urn:schemas-microsoft-com:vml" Requires="v">
                <p:oleObj name="Clip" r:id="rId2" imgW="3763963" imgH="3535363" progId="MS_ClipArt_Gallery.2">
                  <p:embed/>
                </p:oleObj>
              </mc:Choice>
              <mc:Fallback>
                <p:oleObj name="Clip" r:id="rId2" imgW="3763963" imgH="3535363"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249488"/>
                        <a:ext cx="327660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196" name="Rectangle 4">
            <a:extLst>
              <a:ext uri="{FF2B5EF4-FFF2-40B4-BE49-F238E27FC236}">
                <a16:creationId xmlns:a16="http://schemas.microsoft.com/office/drawing/2014/main" id="{676E3CE7-AFB8-4758-85D6-73CFE8BF19C9}"/>
              </a:ext>
            </a:extLst>
          </p:cNvPr>
          <p:cNvSpPr>
            <a:spLocks noGrp="1" noChangeArrowheads="1"/>
          </p:cNvSpPr>
          <p:nvPr>
            <p:ph type="body" sz="half" idx="2"/>
          </p:nvPr>
        </p:nvSpPr>
        <p:spPr/>
        <p:txBody>
          <a:bodyPr/>
          <a:lstStyle/>
          <a:p>
            <a:r>
              <a:rPr lang="en-US" altLang="en-US"/>
              <a:t>E1 Level- communication of the gospel generally of my own language and culture.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B12389B-A3D1-4450-A9EF-1F7CB27E33E4}"/>
              </a:ext>
            </a:extLst>
          </p:cNvPr>
          <p:cNvSpPr>
            <a:spLocks noGrp="1" noChangeArrowheads="1"/>
          </p:cNvSpPr>
          <p:nvPr>
            <p:ph type="title"/>
          </p:nvPr>
        </p:nvSpPr>
        <p:spPr/>
        <p:txBody>
          <a:bodyPr/>
          <a:lstStyle/>
          <a:p>
            <a:r>
              <a:rPr lang="en-US" altLang="en-US"/>
              <a:t>Evangelism Levels</a:t>
            </a:r>
          </a:p>
        </p:txBody>
      </p:sp>
      <p:sp>
        <p:nvSpPr>
          <p:cNvPr id="9219" name="Rectangle 3">
            <a:extLst>
              <a:ext uri="{FF2B5EF4-FFF2-40B4-BE49-F238E27FC236}">
                <a16:creationId xmlns:a16="http://schemas.microsoft.com/office/drawing/2014/main" id="{43DCD0C7-EF9D-447F-82B9-7C43A257295D}"/>
              </a:ext>
            </a:extLst>
          </p:cNvPr>
          <p:cNvSpPr>
            <a:spLocks noGrp="1" noChangeArrowheads="1"/>
          </p:cNvSpPr>
          <p:nvPr>
            <p:ph type="body" sz="half" idx="1"/>
          </p:nvPr>
        </p:nvSpPr>
        <p:spPr/>
        <p:txBody>
          <a:bodyPr/>
          <a:lstStyle/>
          <a:p>
            <a:r>
              <a:rPr lang="en-US" altLang="en-US"/>
              <a:t>E2 Level - communication of the gospel to people of a different language and culture, but still of the same culture “family”.</a:t>
            </a:r>
          </a:p>
        </p:txBody>
      </p:sp>
      <p:graphicFrame>
        <p:nvGraphicFramePr>
          <p:cNvPr id="9220" name="Object 4">
            <a:extLst>
              <a:ext uri="{FF2B5EF4-FFF2-40B4-BE49-F238E27FC236}">
                <a16:creationId xmlns:a16="http://schemas.microsoft.com/office/drawing/2014/main" id="{F62E17DC-DE44-4AD3-A1DD-93FEBFFC922C}"/>
              </a:ext>
            </a:extLst>
          </p:cNvPr>
          <p:cNvGraphicFramePr>
            <a:graphicFrameLocks noChangeAspect="1"/>
          </p:cNvGraphicFramePr>
          <p:nvPr>
            <p:ph type="clipArt" sz="half" idx="2"/>
          </p:nvPr>
        </p:nvGraphicFramePr>
        <p:xfrm>
          <a:off x="4953000" y="2362200"/>
          <a:ext cx="3124200" cy="2933700"/>
        </p:xfrm>
        <a:graphic>
          <a:graphicData uri="http://schemas.openxmlformats.org/presentationml/2006/ole">
            <mc:AlternateContent xmlns:mc="http://schemas.openxmlformats.org/markup-compatibility/2006">
              <mc:Choice xmlns:v="urn:schemas-microsoft-com:vml" Requires="v">
                <p:oleObj name="Clip" r:id="rId2" imgW="3763963" imgH="3535363" progId="MS_ClipArt_Gallery.2">
                  <p:embed/>
                </p:oleObj>
              </mc:Choice>
              <mc:Fallback>
                <p:oleObj name="Clip" r:id="rId2" imgW="3763963" imgH="3535363" progId="MS_ClipArt_Gallery.2">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362200"/>
                        <a:ext cx="3124200" cy="293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A4855D5-8665-4C0D-B1FE-B2E86BBA87F8}"/>
              </a:ext>
            </a:extLst>
          </p:cNvPr>
          <p:cNvSpPr>
            <a:spLocks noGrp="1" noChangeArrowheads="1"/>
          </p:cNvSpPr>
          <p:nvPr>
            <p:ph type="title"/>
          </p:nvPr>
        </p:nvSpPr>
        <p:spPr/>
        <p:txBody>
          <a:bodyPr/>
          <a:lstStyle/>
          <a:p>
            <a:r>
              <a:rPr lang="en-US" altLang="en-US"/>
              <a:t>Evangelism Levels</a:t>
            </a:r>
          </a:p>
        </p:txBody>
      </p:sp>
      <p:graphicFrame>
        <p:nvGraphicFramePr>
          <p:cNvPr id="10243" name="Object 3">
            <a:extLst>
              <a:ext uri="{FF2B5EF4-FFF2-40B4-BE49-F238E27FC236}">
                <a16:creationId xmlns:a16="http://schemas.microsoft.com/office/drawing/2014/main" id="{4B04B114-9282-4983-AFC7-F4052A3795BD}"/>
              </a:ext>
            </a:extLst>
          </p:cNvPr>
          <p:cNvGraphicFramePr>
            <a:graphicFrameLocks noChangeAspect="1"/>
          </p:cNvGraphicFramePr>
          <p:nvPr>
            <p:ph type="clipArt" sz="half" idx="1"/>
          </p:nvPr>
        </p:nvGraphicFramePr>
        <p:xfrm>
          <a:off x="685800" y="2249488"/>
          <a:ext cx="3200400" cy="3005137"/>
        </p:xfrm>
        <a:graphic>
          <a:graphicData uri="http://schemas.openxmlformats.org/presentationml/2006/ole">
            <mc:AlternateContent xmlns:mc="http://schemas.openxmlformats.org/markup-compatibility/2006">
              <mc:Choice xmlns:v="urn:schemas-microsoft-com:vml" Requires="v">
                <p:oleObj name="Clip" r:id="rId2" imgW="3763963" imgH="3535363" progId="MS_ClipArt_Gallery.2">
                  <p:embed/>
                </p:oleObj>
              </mc:Choice>
              <mc:Fallback>
                <p:oleObj name="Clip" r:id="rId2" imgW="3763963" imgH="3535363"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249488"/>
                        <a:ext cx="3200400" cy="300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44" name="Rectangle 4">
            <a:extLst>
              <a:ext uri="{FF2B5EF4-FFF2-40B4-BE49-F238E27FC236}">
                <a16:creationId xmlns:a16="http://schemas.microsoft.com/office/drawing/2014/main" id="{5FBC1022-D4B3-41D9-82DF-398793F4752F}"/>
              </a:ext>
            </a:extLst>
          </p:cNvPr>
          <p:cNvSpPr>
            <a:spLocks noGrp="1" noChangeArrowheads="1"/>
          </p:cNvSpPr>
          <p:nvPr>
            <p:ph type="body" sz="half" idx="2"/>
          </p:nvPr>
        </p:nvSpPr>
        <p:spPr/>
        <p:txBody>
          <a:bodyPr/>
          <a:lstStyle/>
          <a:p>
            <a:r>
              <a:rPr lang="en-US" altLang="en-US"/>
              <a:t>E3 Level - communication and outreach to a people of a VERY different language and culture, from a different culture “family”.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1107</Words>
  <Application>Microsoft Office PowerPoint</Application>
  <PresentationFormat>On-screen Show (4:3)</PresentationFormat>
  <Paragraphs>113</Paragraphs>
  <Slides>27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Times New Roman</vt:lpstr>
      <vt:lpstr>Arial</vt:lpstr>
      <vt:lpstr>Calibri</vt:lpstr>
      <vt:lpstr>Default Design</vt:lpstr>
      <vt:lpstr>Microsoft Clip Gallery</vt:lpstr>
      <vt:lpstr>“Indigenizing” the church’s ministries</vt:lpstr>
      <vt:lpstr>It all begins in Texas</vt:lpstr>
      <vt:lpstr>U.S. subcultures</vt:lpstr>
      <vt:lpstr>Crash course in Missionary Anthropology</vt:lpstr>
      <vt:lpstr>Crossing cultural boundaries</vt:lpstr>
      <vt:lpstr>Toward an Indigenous Strategy</vt:lpstr>
      <vt:lpstr>Evangelism Levels</vt:lpstr>
      <vt:lpstr>Evangelism Levels</vt:lpstr>
      <vt:lpstr>Evangelism Levels</vt:lpstr>
      <vt:lpstr>Unreached or Hidden Peoples</vt:lpstr>
      <vt:lpstr>Problem of “nominal” Christians</vt:lpstr>
      <vt:lpstr>Nominal Christians:   4 key concepts</vt:lpstr>
      <vt:lpstr>The problem of giving first priority to our own “Inactives”</vt:lpstr>
      <vt:lpstr>The Problem of Giving First Priority to Our Own “Inactives”</vt:lpstr>
      <vt:lpstr>The Problem of Giving First Priority to Our Own “Inactives”</vt:lpstr>
      <vt:lpstr>The Problem of Giving First Priority to Our Own “Inactives”</vt:lpstr>
      <vt:lpstr>The Problem of Giving First Priority to Our Own “Inactives”</vt:lpstr>
      <vt:lpstr>Expanding the E-1 Evangelism Level</vt:lpstr>
      <vt:lpstr>Expanding the E-1 Evangelism Level</vt:lpstr>
      <vt:lpstr>Guidelines for indigenizing</vt:lpstr>
      <vt:lpstr>Guidelines for Indigenizing</vt:lpstr>
      <vt:lpstr>The Transitional Church</vt:lpstr>
      <vt:lpstr>The Transitional Church</vt:lpstr>
      <vt:lpstr>Homogeneous Units</vt:lpstr>
      <vt:lpstr>Conglomerate Churches:   3 guiding principles</vt:lpstr>
      <vt:lpstr>Meanwhile, back in Texas...</vt:lpstr>
      <vt:lpstr>This PowerPoint presentation is available along with related materials and other PowerPoint presentations at http://home.snu.edu/~hculbert/ppt.htm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“Indigenizing”</dc:title>
  <dc:creator>DAVID HADAWAY</dc:creator>
  <cp:lastModifiedBy>Howard Culbertson</cp:lastModifiedBy>
  <cp:revision>27</cp:revision>
  <cp:lastPrinted>1999-06-03T02:39:02Z</cp:lastPrinted>
  <dcterms:created xsi:type="dcterms:W3CDTF">1999-06-02T21:29:05Z</dcterms:created>
  <dcterms:modified xsi:type="dcterms:W3CDTF">2020-12-20T13:16:13Z</dcterms:modified>
</cp:coreProperties>
</file>