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7" r:id="rId4"/>
    <p:sldId id="271" r:id="rId5"/>
    <p:sldId id="266" r:id="rId6"/>
    <p:sldId id="289" r:id="rId7"/>
    <p:sldId id="290" r:id="rId8"/>
    <p:sldId id="25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72" r:id="rId17"/>
    <p:sldId id="288" r:id="rId18"/>
    <p:sldId id="259" r:id="rId19"/>
    <p:sldId id="260" r:id="rId20"/>
    <p:sldId id="273" r:id="rId21"/>
    <p:sldId id="276" r:id="rId22"/>
    <p:sldId id="261" r:id="rId23"/>
    <p:sldId id="278" r:id="rId24"/>
    <p:sldId id="275" r:id="rId25"/>
    <p:sldId id="291" r:id="rId26"/>
    <p:sldId id="262" r:id="rId27"/>
    <p:sldId id="269" r:id="rId28"/>
    <p:sldId id="274" r:id="rId29"/>
    <p:sldId id="292" r:id="rId30"/>
    <p:sldId id="270" r:id="rId31"/>
    <p:sldId id="277" r:id="rId32"/>
    <p:sldId id="293" r:id="rId33"/>
  </p:sldIdLst>
  <p:sldSz cx="9144000" cy="6858000" type="screen4x3"/>
  <p:notesSz cx="6934200" cy="939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B10"/>
    <a:srgbClr val="000000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D48C8D3-607F-4912-A834-55F76190D0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en-US" altLang="en-US"/>
              <a:t>Howard Culbertson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728E125-1532-449E-BFFD-A2BB03C985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103F514-8118-400E-A047-C4A6FF2A6C9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en-US" altLang="en-US"/>
              <a:t>6 Common Interpretation Errors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0713AC9-716F-4C07-91FD-FFEBF848FE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48CAEDFB-C869-43A8-AE97-6674E2131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DDE631D-76E1-499C-8E52-2F776B4BB8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i="1"/>
            </a:lvl1pPr>
          </a:lstStyle>
          <a:p>
            <a:pPr>
              <a:defRPr/>
            </a:pPr>
            <a:r>
              <a:rPr lang="en-US" altLang="en-US"/>
              <a:t>*</a:t>
            </a:r>
            <a:endParaRPr lang="en-US" altLang="en-US" sz="1200" i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5CCE21A-95CE-47C3-A22E-E3236078CA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i="1"/>
            </a:lvl1pPr>
          </a:lstStyle>
          <a:p>
            <a:pPr>
              <a:defRPr/>
            </a:pPr>
            <a:r>
              <a:rPr lang="en-US" altLang="en-US"/>
              <a:t>07/16/96</a:t>
            </a:r>
            <a:endParaRPr lang="en-US" altLang="en-US" sz="1200" i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B3376F7-7DDC-4BCF-8FD8-667DFBBDD212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648200" cy="35814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4B1C377-BE13-4455-A0B3-5D8DBF6284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8F92A79-6C95-4DCB-A34C-AECF366F6C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i="1"/>
            </a:lvl1pPr>
          </a:lstStyle>
          <a:p>
            <a:pPr>
              <a:defRPr/>
            </a:pPr>
            <a:r>
              <a:rPr lang="en-US" altLang="en-US"/>
              <a:t>*</a:t>
            </a:r>
            <a:endParaRPr lang="en-US" altLang="en-US" sz="1200" i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01ACBD0-C784-4401-858F-A75335F7D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i="1"/>
            </a:lvl1pPr>
          </a:lstStyle>
          <a:p>
            <a:pPr>
              <a:defRPr/>
            </a:pPr>
            <a:r>
              <a:rPr lang="en-US" altLang="en-US"/>
              <a:t>##</a:t>
            </a:r>
            <a:endParaRPr lang="en-US" altLang="en-US" sz="1200" i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>
            <a:extLst>
              <a:ext uri="{FF2B5EF4-FFF2-40B4-BE49-F238E27FC236}">
                <a16:creationId xmlns:a16="http://schemas.microsoft.com/office/drawing/2014/main" id="{0D9D1F38-7A90-4C14-A2B7-27240F585651}"/>
              </a:ext>
            </a:extLst>
          </p:cNvPr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5" name="Group 12">
              <a:extLst>
                <a:ext uri="{FF2B5EF4-FFF2-40B4-BE49-F238E27FC236}">
                  <a16:creationId xmlns:a16="http://schemas.microsoft.com/office/drawing/2014/main" id="{A5508765-BA25-4C93-90D7-6E349C94AD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7" name="Group 10">
                <a:extLst>
                  <a:ext uri="{FF2B5EF4-FFF2-40B4-BE49-F238E27FC236}">
                    <a16:creationId xmlns:a16="http://schemas.microsoft.com/office/drawing/2014/main" id="{F3D1CCB0-77B5-4335-A066-53C2551C9F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9" name="AutoShape 2">
                  <a:extLst>
                    <a:ext uri="{FF2B5EF4-FFF2-40B4-BE49-F238E27FC236}">
                      <a16:creationId xmlns:a16="http://schemas.microsoft.com/office/drawing/2014/main" id="{0AB554F5-C4E0-4742-9FEB-A9E34DE101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924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" name="AutoShape 3">
                  <a:extLst>
                    <a:ext uri="{FF2B5EF4-FFF2-40B4-BE49-F238E27FC236}">
                      <a16:creationId xmlns:a16="http://schemas.microsoft.com/office/drawing/2014/main" id="{2D64237B-BB2E-4C05-BB90-08DC7CC846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924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1" name="Rectangle 4">
                  <a:extLst>
                    <a:ext uri="{FF2B5EF4-FFF2-40B4-BE49-F238E27FC236}">
                      <a16:creationId xmlns:a16="http://schemas.microsoft.com/office/drawing/2014/main" id="{B163B335-77A1-4759-BD26-DE4E51F6EF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924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altLang="en-US"/>
                </a:p>
              </p:txBody>
            </p:sp>
            <p:sp>
              <p:nvSpPr>
                <p:cNvPr id="12" name="Oval 5">
                  <a:extLst>
                    <a:ext uri="{FF2B5EF4-FFF2-40B4-BE49-F238E27FC236}">
                      <a16:creationId xmlns:a16="http://schemas.microsoft.com/office/drawing/2014/main" id="{2B807D6A-77BE-4B43-A359-EBE6F01AB3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924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altLang="en-US"/>
                </a:p>
              </p:txBody>
            </p:sp>
            <p:sp>
              <p:nvSpPr>
                <p:cNvPr id="13" name="Rectangle 6">
                  <a:extLst>
                    <a:ext uri="{FF2B5EF4-FFF2-40B4-BE49-F238E27FC236}">
                      <a16:creationId xmlns:a16="http://schemas.microsoft.com/office/drawing/2014/main" id="{554DF174-25FA-481C-8A87-BB9426B7F7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924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altLang="en-US"/>
                </a:p>
              </p:txBody>
            </p:sp>
            <p:sp>
              <p:nvSpPr>
                <p:cNvPr id="14" name="Rectangle 7">
                  <a:extLst>
                    <a:ext uri="{FF2B5EF4-FFF2-40B4-BE49-F238E27FC236}">
                      <a16:creationId xmlns:a16="http://schemas.microsoft.com/office/drawing/2014/main" id="{0F28C74A-448D-45CB-865E-89F668DDD3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924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altLang="en-US"/>
                </a:p>
              </p:txBody>
            </p:sp>
            <p:sp>
              <p:nvSpPr>
                <p:cNvPr id="15" name="Arc 8">
                  <a:extLst>
                    <a:ext uri="{FF2B5EF4-FFF2-40B4-BE49-F238E27FC236}">
                      <a16:creationId xmlns:a16="http://schemas.microsoft.com/office/drawing/2014/main" id="{515EFA94-262A-4FC4-9EBB-9601270A67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T0" fmla="*/ 721 w 43118"/>
                    <a:gd name="T1" fmla="*/ 0 h 23858"/>
                    <a:gd name="T2" fmla="*/ 0 w 43118"/>
                    <a:gd name="T3" fmla="*/ 149 h 23858"/>
                    <a:gd name="T4" fmla="*/ 361 w 43118"/>
                    <a:gd name="T5" fmla="*/ 81 h 2385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lnTo>
                        <a:pt x="42999" y="0"/>
                      </a:lnTo>
                      <a:close/>
                    </a:path>
                  </a:pathLst>
                </a:custGeom>
                <a:solidFill>
                  <a:schemeClr val="folHlink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9">
                  <a:extLst>
                    <a:ext uri="{FF2B5EF4-FFF2-40B4-BE49-F238E27FC236}">
                      <a16:creationId xmlns:a16="http://schemas.microsoft.com/office/drawing/2014/main" id="{1FDEA8F1-2ACB-428E-A404-2F2BC7BD2B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>
                    <a:gd name="T0" fmla="*/ 56 w 1035"/>
                    <a:gd name="T1" fmla="*/ 2006 h 2007"/>
                    <a:gd name="T2" fmla="*/ 0 w 1035"/>
                    <a:gd name="T3" fmla="*/ 1843 h 2007"/>
                    <a:gd name="T4" fmla="*/ 871 w 1035"/>
                    <a:gd name="T5" fmla="*/ 56 h 2007"/>
                    <a:gd name="T6" fmla="*/ 1034 w 1035"/>
                    <a:gd name="T7" fmla="*/ 0 h 2007"/>
                    <a:gd name="T8" fmla="*/ 56 w 1035"/>
                    <a:gd name="T9" fmla="*/ 2006 h 20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" name="Freeform 11">
                <a:extLst>
                  <a:ext uri="{FF2B5EF4-FFF2-40B4-BE49-F238E27FC236}">
                    <a16:creationId xmlns:a16="http://schemas.microsoft.com/office/drawing/2014/main" id="{5C248070-207B-4028-A174-E93474B65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>
                  <a:gd name="T0" fmla="*/ 321 w 324"/>
                  <a:gd name="T1" fmla="*/ 226 h 231"/>
                  <a:gd name="T2" fmla="*/ 287 w 324"/>
                  <a:gd name="T3" fmla="*/ 123 h 231"/>
                  <a:gd name="T4" fmla="*/ 53 w 324"/>
                  <a:gd name="T5" fmla="*/ 9 h 231"/>
                  <a:gd name="T6" fmla="*/ 35 w 324"/>
                  <a:gd name="T7" fmla="*/ 0 h 231"/>
                  <a:gd name="T8" fmla="*/ 0 w 324"/>
                  <a:gd name="T9" fmla="*/ 72 h 231"/>
                  <a:gd name="T10" fmla="*/ 323 w 324"/>
                  <a:gd name="T11" fmla="*/ 230 h 2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F8BA85E6-AF22-491C-A4D7-ADE76CA40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 anchorCtr="0"/>
          <a:lstStyle>
            <a:lvl1pPr algn="l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EEC091BB-65A7-4B58-BC17-BB3A2ABE760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49CF5D99-1A64-4449-A40D-5A42B055BF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177C8330-8139-43C5-85A1-92F062E56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101E3B-5936-4EAF-B16D-FA938993A3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58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68DBB7-7E9F-485C-B30B-AECA044B2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2E22CF-D589-4372-B9F7-A489C56A21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DBFE0C-F048-4D82-A43A-7437F97AB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F5A3-A63B-402B-90C8-DA8C1C125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94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1AFFA8-C6B2-4850-B1F4-DA5B53113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B4ACA6-2F03-4EFA-A507-D616DE330C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7CF7B2-110B-40B2-A2B4-141BB913E0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642A2-B13F-456C-94E8-8412C0C1A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99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111639-9975-4E65-B747-BA2841E9B1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CCFB4C-97E9-48AD-95E1-9A818EA00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77380E-AC82-48B0-A249-6A1A7E3A4A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D0C22-2E67-4D9E-80E8-91E949301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14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48CA2A-3078-47CC-AEFE-0652C6DBF7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797C79-940F-4699-A7F1-761DE3610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15247-9E76-40E8-B5C2-42A09B7AC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525B3-2E38-423A-95AB-A69E14CA3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79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39A527-49AF-4F19-BFF8-203757D96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0737DE-5E6B-43C5-BA03-6291858FB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460CC-89A0-478E-B8E8-5183AB93EF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98CE8-387E-4D39-B92A-84FC7C228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74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0348F0-BA47-4EAB-ACAA-38FBCA22E5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5D0F12-C8CA-4F93-9D6E-D241C27077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D750A2B-A7F3-4A92-8302-695AAB6534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D42AD-B9DB-4660-B793-58A55E866F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2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93498B-EF70-4476-9ABE-B3ACEC92E7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D56F78-3A74-4FDD-A125-BAF3ACBA4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A2208F-7B19-4D2F-A5F2-286229219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F75-C928-4036-92DF-938EF82E0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53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80699F-ADAF-452F-AE2E-C81DBD71B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95DDC2-0D4A-41B6-996B-27649F1DC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C63D2A-F41F-4E92-A0E9-43D48C337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DB46A-8C44-4262-861B-F60656165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87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865A50-B578-4CB8-9D00-9C9739578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C136CD-5A62-4C28-A84E-EF645444D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94F306-CFC9-4250-B071-F68F7E0974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DEE8-51D1-4AF8-B266-E501C7595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4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8FF3EF-5179-4B1C-9389-C5F1965AD2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28EE37-D80D-4A9F-99FB-23FC0A90D0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4A797F-26DE-4A61-8F98-472AAD2D1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66035-C8FE-4432-91DE-FC298BEC46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9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>
            <a:extLst>
              <a:ext uri="{FF2B5EF4-FFF2-40B4-BE49-F238E27FC236}">
                <a16:creationId xmlns:a16="http://schemas.microsoft.com/office/drawing/2014/main" id="{01DCED1E-4199-4BD1-B165-7E364CB7E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A2F4E7-ADCF-4601-8428-02BB2B135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196CDD5D-4AEC-43A7-9A78-96A2DF93B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CC5F03-3D98-45BF-BADD-1B1E293A33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BB9EA2-0E95-4B7D-99E2-0385CB1130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875633-33F3-4A13-97D9-6CB3A60D94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A15CA3-8F10-4FE8-8B55-856A66B309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18">
            <a:extLst>
              <a:ext uri="{FF2B5EF4-FFF2-40B4-BE49-F238E27FC236}">
                <a16:creationId xmlns:a16="http://schemas.microsoft.com/office/drawing/2014/main" id="{63B219DC-3721-48B3-B65A-A9D91687DC6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1034" name="Group 15">
              <a:extLst>
                <a:ext uri="{FF2B5EF4-FFF2-40B4-BE49-F238E27FC236}">
                  <a16:creationId xmlns:a16="http://schemas.microsoft.com/office/drawing/2014/main" id="{3199595B-6D4D-41A3-8D41-C55138C2EA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1037" name="Rectangle 7">
                <a:extLst>
                  <a:ext uri="{FF2B5EF4-FFF2-40B4-BE49-F238E27FC236}">
                    <a16:creationId xmlns:a16="http://schemas.microsoft.com/office/drawing/2014/main" id="{CD766D04-FB42-4198-A8A7-0C3B13470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38" name="Rectangle 8">
                <a:extLst>
                  <a:ext uri="{FF2B5EF4-FFF2-40B4-BE49-F238E27FC236}">
                    <a16:creationId xmlns:a16="http://schemas.microsoft.com/office/drawing/2014/main" id="{DB410A26-C515-4EF9-A0CB-DD6AC26F6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39" name="Rectangle 9">
                <a:extLst>
                  <a:ext uri="{FF2B5EF4-FFF2-40B4-BE49-F238E27FC236}">
                    <a16:creationId xmlns:a16="http://schemas.microsoft.com/office/drawing/2014/main" id="{19B39DC5-F172-4FE3-8002-B727AEE10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1040" name="Rectangle 10">
                <a:extLst>
                  <a:ext uri="{FF2B5EF4-FFF2-40B4-BE49-F238E27FC236}">
                    <a16:creationId xmlns:a16="http://schemas.microsoft.com/office/drawing/2014/main" id="{1F045B21-8EDB-446E-8370-17A042517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41" name="Rectangle 11">
                <a:extLst>
                  <a:ext uri="{FF2B5EF4-FFF2-40B4-BE49-F238E27FC236}">
                    <a16:creationId xmlns:a16="http://schemas.microsoft.com/office/drawing/2014/main" id="{A189CBAA-57AA-4E49-918B-BFEACF74C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1042" name="Rectangle 12">
                <a:extLst>
                  <a:ext uri="{FF2B5EF4-FFF2-40B4-BE49-F238E27FC236}">
                    <a16:creationId xmlns:a16="http://schemas.microsoft.com/office/drawing/2014/main" id="{6FA8BF7C-DC87-403E-8DB8-3A955D234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1043" name="Rectangle 13">
                <a:extLst>
                  <a:ext uri="{FF2B5EF4-FFF2-40B4-BE49-F238E27FC236}">
                    <a16:creationId xmlns:a16="http://schemas.microsoft.com/office/drawing/2014/main" id="{041269A6-4E69-457D-A845-DD68A5737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1044" name="Arc 14">
                <a:extLst>
                  <a:ext uri="{FF2B5EF4-FFF2-40B4-BE49-F238E27FC236}">
                    <a16:creationId xmlns:a16="http://schemas.microsoft.com/office/drawing/2014/main" id="{6C0AC854-1167-41A2-8918-6522071E2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T0" fmla="*/ 0 w 22354"/>
                  <a:gd name="T1" fmla="*/ 0 h 43200"/>
                  <a:gd name="T2" fmla="*/ 4 w 22354"/>
                  <a:gd name="T3" fmla="*/ 1154 h 43200"/>
                  <a:gd name="T4" fmla="*/ 4 w 22354"/>
                  <a:gd name="T5" fmla="*/ 577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0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200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0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200"/>
                      <a:pt x="754" y="43200"/>
                    </a:cubicBezTo>
                    <a:lnTo>
                      <a:pt x="754" y="2160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folHlink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5" name="Oval 16">
              <a:extLst>
                <a:ext uri="{FF2B5EF4-FFF2-40B4-BE49-F238E27FC236}">
                  <a16:creationId xmlns:a16="http://schemas.microsoft.com/office/drawing/2014/main" id="{58F0E51D-841B-41A7-8C20-D99B3D415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36" name="Rectangle 17">
              <a:extLst>
                <a:ext uri="{FF2B5EF4-FFF2-40B4-BE49-F238E27FC236}">
                  <a16:creationId xmlns:a16="http://schemas.microsoft.com/office/drawing/2014/main" id="{2AD055FC-F66A-49DA-B389-01D5AB626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33" name="Rectangle 19">
            <a:extLst>
              <a:ext uri="{FF2B5EF4-FFF2-40B4-BE49-F238E27FC236}">
                <a16:creationId xmlns:a16="http://schemas.microsoft.com/office/drawing/2014/main" id="{A967F496-E24A-4A88-A66D-7B52E41FD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%20mathttp:/home.snu.edu/~hculbert/ppt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47F6EF1-0C7C-475C-BB77-E3C8E5EF69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 Common Errors </a:t>
            </a:r>
            <a:br>
              <a:rPr lang="en-US" altLang="en-US"/>
            </a:br>
            <a:r>
              <a:rPr lang="en-US" altLang="en-US"/>
              <a:t>of Interpretation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8A1A1D9-AC64-483F-AB04-FF8D03F2462C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/>
              <a:t>Biblical Perspectives</a:t>
            </a:r>
          </a:p>
          <a:p>
            <a:r>
              <a:rPr lang="en-US" altLang="en-US"/>
              <a:t>Southern Nazarene University</a:t>
            </a:r>
          </a:p>
          <a:p>
            <a:pPr marL="457200" lvl="1" indent="0" algn="ctr">
              <a:buFontTx/>
              <a:buNone/>
            </a:pPr>
            <a:r>
              <a:rPr lang="en-US" altLang="en-US" sz="1800"/>
              <a:t>Dr. Howard Culbertson</a:t>
            </a:r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91BD4E2-8A90-44CD-9E79-D174A89C4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2057400" cy="1981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How people </a:t>
            </a:r>
          </a:p>
          <a:p>
            <a:pPr algn="ctr">
              <a:defRPr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find things </a:t>
            </a:r>
          </a:p>
          <a:p>
            <a:pPr algn="ctr">
              <a:defRPr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 the Bible </a:t>
            </a:r>
          </a:p>
          <a:p>
            <a:pPr algn="ctr">
              <a:defRPr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that aren’t </a:t>
            </a:r>
          </a:p>
          <a:p>
            <a:pPr algn="ctr">
              <a:defRPr/>
            </a:pPr>
            <a:r>
              <a:rPr lang="en-US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really there.</a:t>
            </a:r>
            <a:endParaRPr lang="en-US" alt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B533D0C-8D07-4D7F-84D8-6489205CB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5163" y="92075"/>
            <a:ext cx="3733800" cy="6613525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6525" tIns="182562" rIns="136525" bIns="182562"/>
          <a:lstStyle>
            <a:lvl1pPr marL="238125" indent="-2381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To insert your company logo on this slide</a:t>
            </a:r>
          </a:p>
          <a:p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From the Insert Menu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Select “Picture”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Locate your logo file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Click OK</a:t>
            </a:r>
          </a:p>
          <a:p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To resize the logo</a:t>
            </a:r>
          </a:p>
          <a:p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Click anywhere inside the logo. The boxes that appear outside the logo are known as “resize handles.” 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Use these to resize the object. 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If you hold down the shift key before using the resize handles, you will maintain the proportions of the object you wish to resize.</a:t>
            </a:r>
            <a:endParaRPr lang="en-US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A13D6A4E-93E4-437F-A7A4-45D655BF5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228600"/>
            <a:ext cx="29591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>
            <a:extLst>
              <a:ext uri="{FF2B5EF4-FFF2-40B4-BE49-F238E27FC236}">
                <a16:creationId xmlns:a16="http://schemas.microsoft.com/office/drawing/2014/main" id="{9B693BCA-C90D-4659-B6ED-634224D3C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838200"/>
            <a:ext cx="395763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>
            <a:extLst>
              <a:ext uri="{FF2B5EF4-FFF2-40B4-BE49-F238E27FC236}">
                <a16:creationId xmlns:a16="http://schemas.microsoft.com/office/drawing/2014/main" id="{FED94D7A-CB0C-45F5-9C88-184E84168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6172200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AEDA8788-A198-4C54-BB17-00B405E7C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64770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C32A3ACB-B7A2-48A4-B6D1-4DDB43A62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"/>
            <a:ext cx="3151188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026">
            <a:extLst>
              <a:ext uri="{FF2B5EF4-FFF2-40B4-BE49-F238E27FC236}">
                <a16:creationId xmlns:a16="http://schemas.microsoft.com/office/drawing/2014/main" id="{75EED35C-CDDE-4D8B-86FB-4BB0F6FED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457200"/>
            <a:ext cx="307657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1027">
            <a:extLst>
              <a:ext uri="{FF2B5EF4-FFF2-40B4-BE49-F238E27FC236}">
                <a16:creationId xmlns:a16="http://schemas.microsoft.com/office/drawing/2014/main" id="{5C188595-A4D3-4B98-9E8F-B9C3C27DF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30543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DF06A9D1-401F-4608-B073-789EFECA3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34099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FF4BF6E9-7D76-4862-9B65-ED37DA92D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Context is important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FD9CA932-45CB-4E61-8B99-280E608D2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Words carry meaning in sentences.  For the most part, biblical sentences build their  meaning as they relate to preceding and succeeding sentences.</a:t>
            </a:r>
          </a:p>
          <a:p>
            <a:pPr lvl="2"/>
            <a:r>
              <a:rPr lang="en-US" altLang="en-US"/>
              <a:t>My own Lord’s Supper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 autoUpdateAnimBg="0" advAuto="1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6963672-8737-429A-BA8B-8D53A3741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Context and contradictions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3B4528D-0F7B-4BE9-B633-E4CCB9274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/>
              <a:t>Those who claim the Bible is full of contradictions often find them because they haven’t read the passages in context.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42F9F73-5E14-4287-9110-6A45A3C8D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Error #3:  </a:t>
            </a:r>
            <a:br>
              <a:rPr lang="en-US" altLang="en-US" dirty="0"/>
            </a:br>
            <a:r>
              <a:rPr lang="en-US" altLang="en-US" dirty="0"/>
              <a:t>Over-selectivity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2FBA73A-C56F-4572-AEC5-A0BB9F563A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en-US" altLang="en-US" sz="3200" dirty="0">
                <a:latin typeface="Arial Black" panose="020B0A04020102020204" pitchFamily="34" charset="0"/>
              </a:rPr>
              <a:t>Choosing specific words and phrases while ignoring others</a:t>
            </a:r>
          </a:p>
          <a:p>
            <a:pPr lvl="1"/>
            <a:r>
              <a:rPr lang="en-US" altLang="en-US" sz="3200" dirty="0">
                <a:latin typeface="Arial Black" panose="020B0A04020102020204" pitchFamily="34" charset="0"/>
              </a:rPr>
              <a:t>Danger:  may miss the overall sweep of a passage</a:t>
            </a:r>
          </a:p>
          <a:p>
            <a:pPr lvl="1"/>
            <a:r>
              <a:rPr lang="en-US" altLang="en-US" sz="3200" dirty="0">
                <a:latin typeface="Arial Black" panose="020B0A04020102020204" pitchFamily="34" charset="0"/>
              </a:rPr>
              <a:t>“Missing the forest for the trees”</a:t>
            </a:r>
            <a:r>
              <a:rPr lang="en-US" altLang="en-US" sz="3200" dirty="0"/>
              <a:t> </a:t>
            </a:r>
            <a:br>
              <a:rPr lang="en-US" altLang="en-US" sz="3200" dirty="0"/>
            </a:b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 advAuto="1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9B9890F-0A68-47EA-981F-1057275B2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Error #4:  False Combinations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4CF5A67-EA44-41E5-BDC9-B55263C2A8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295400" y="1676400"/>
            <a:ext cx="7772400" cy="4572000"/>
          </a:xfrm>
          <a:noFill/>
        </p:spPr>
        <p:txBody>
          <a:bodyPr/>
          <a:lstStyle/>
          <a:p>
            <a:pPr lvl="1">
              <a:buFontTx/>
              <a:buNone/>
            </a:pPr>
            <a:r>
              <a:rPr lang="en-US" altLang="en-US" b="1"/>
              <a:t>Takes phrases and verses from here and there and makes a point out of the resulting mixture, a point that would not be valid if the passages were considered separately</a:t>
            </a:r>
            <a:br>
              <a:rPr lang="en-US" altLang="en-US"/>
            </a:b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                            </a:t>
            </a:r>
            <a:r>
              <a:rPr lang="en-US" altLang="en-US" sz="1800"/>
              <a:t>For example . . . 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6B06B8-59B9-451B-996F-672192511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Error #1:  Allegorizing TOO much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14AE4E-B501-4A85-84A7-5048860338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295400" y="1905000"/>
            <a:ext cx="7467600" cy="3733800"/>
          </a:xfrm>
          <a:noFill/>
        </p:spPr>
        <p:txBody>
          <a:bodyPr/>
          <a:lstStyle/>
          <a:p>
            <a:pPr lvl="1">
              <a:buFontTx/>
              <a:buNone/>
            </a:pPr>
            <a:r>
              <a:rPr lang="en-US" altLang="en-US" sz="3200">
                <a:latin typeface="Arial Black" panose="020B0A04020102020204" pitchFamily="34" charset="0"/>
              </a:rPr>
              <a:t>Allegory:</a:t>
            </a:r>
            <a:br>
              <a:rPr lang="en-US" altLang="en-US" sz="3200"/>
            </a:br>
            <a:r>
              <a:rPr lang="en-US" altLang="en-US" sz="3200"/>
              <a:t>a story or description in which the reader is pointed to a second meaning beneath the surface one.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B6B6D9E-D7C3-4EE2-BA2F-6C0B4021E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 of False Combination: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9AE0E8D-F6FC-45EE-AC74-AC25CA5D9C2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295400" y="1676400"/>
            <a:ext cx="7772400" cy="4572000"/>
          </a:xfrm>
          <a:noFill/>
        </p:spPr>
        <p:txBody>
          <a:bodyPr/>
          <a:lstStyle/>
          <a:p>
            <a:pPr lvl="1"/>
            <a:endParaRPr lang="en-US" altLang="en-US">
              <a:latin typeface="Arial Black" panose="020B0A04020102020204" pitchFamily="34" charset="0"/>
            </a:endParaRPr>
          </a:p>
          <a:p>
            <a:pPr lvl="1">
              <a:buFontTx/>
              <a:buNone/>
            </a:pPr>
            <a:r>
              <a:rPr lang="en-US" altLang="en-US">
                <a:latin typeface="Arial Black" panose="020B0A04020102020204" pitchFamily="34" charset="0"/>
              </a:rPr>
              <a:t>Psalm 23 must mean one’s real enemies are in the church rather than outside the church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 advAuto="1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2989CA0-9527-480A-86B6-FC68C16CC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Ridiculous example of False Combination: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112C74F-7774-4785-AB98-0F7F983DD7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295400" y="1676400"/>
            <a:ext cx="7467600" cy="4495800"/>
          </a:xfrm>
          <a:noFill/>
        </p:spPr>
        <p:txBody>
          <a:bodyPr/>
          <a:lstStyle/>
          <a:p>
            <a:pPr lvl="1"/>
            <a:endParaRPr lang="en-US" altLang="en-US">
              <a:latin typeface="Arial Black" panose="020B0A04020102020204" pitchFamily="34" charset="0"/>
            </a:endParaRPr>
          </a:p>
          <a:p>
            <a:pPr lvl="1"/>
            <a:r>
              <a:rPr lang="en-US" altLang="en-US">
                <a:latin typeface="Arial Black" panose="020B0A04020102020204" pitchFamily="34" charset="0"/>
              </a:rPr>
              <a:t>Matthew 27:5 and Luke 10:37</a:t>
            </a:r>
          </a:p>
          <a:p>
            <a:pPr lvl="1"/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“Judas went away and hanged himself . . . Go and do likewise.”</a:t>
            </a:r>
            <a:br>
              <a:rPr lang="en-US" altLang="en-US" i="1"/>
            </a:br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 advAuto="1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DCF7497-2A53-4CEE-A88B-5C75F4C4B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Error #5:  Redefinition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A744BD7-4A94-48E9-9EBF-ED71363B62D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buFontTx/>
              <a:buNone/>
            </a:pPr>
            <a:r>
              <a:rPr lang="en-US" altLang="en-US" sz="3200" b="1"/>
              <a:t>When plain mean of a text leaves us cold or it says something we do not want to hear, we re-word it.</a:t>
            </a:r>
          </a:p>
          <a:p>
            <a:pPr lvl="1">
              <a:buFontTx/>
              <a:buNone/>
            </a:pPr>
            <a:endParaRPr lang="en-US" altLang="en-US" sz="3200" b="1"/>
          </a:p>
          <a:p>
            <a:pPr lvl="1">
              <a:buFontTx/>
              <a:buNone/>
            </a:pPr>
            <a:r>
              <a:rPr lang="en-US" altLang="en-US" sz="3200" b="1"/>
              <a:t>				</a:t>
            </a:r>
            <a:r>
              <a:rPr lang="en-US" altLang="en-US" sz="2000" b="1" i="1"/>
              <a:t>So, give me an example . . .</a:t>
            </a:r>
            <a:endParaRPr lang="en-US" alt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 advAuto="1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ECA1F24-5F05-4112-8298-95586C959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altLang="en-US" sz="3600"/>
              <a:t>Our scientific mind-set pushes us toward re-definition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6473243-761A-48FF-B980-D310906F5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4419600" cy="4114800"/>
          </a:xfrm>
        </p:spPr>
        <p:txBody>
          <a:bodyPr/>
          <a:lstStyle/>
          <a:p>
            <a:r>
              <a:rPr lang="en-US" altLang="en-US"/>
              <a:t>Explanations that fit with our current scientific theories and understandings are offered for those Biblical events which seem to be miracles</a:t>
            </a:r>
          </a:p>
        </p:txBody>
      </p:sp>
      <p:pic>
        <p:nvPicPr>
          <p:cNvPr id="27652" name="Picture 5">
            <a:extLst>
              <a:ext uri="{FF2B5EF4-FFF2-40B4-BE49-F238E27FC236}">
                <a16:creationId xmlns:a16="http://schemas.microsoft.com/office/drawing/2014/main" id="{3BD14D29-B513-4D1A-8AD6-835C2DE9F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3" y="1676400"/>
            <a:ext cx="358298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58FEB21-C959-4F9A-96A2-A4511EE38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/>
              <a:t>Sermon on the Mount phrases we want to redefine</a:t>
            </a: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DF20E4E-6BC2-499E-BB3B-D727C1575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Turn the other cheek</a:t>
            </a:r>
            <a:r>
              <a:rPr lang="en-US" altLang="en-US"/>
              <a:t> . . . “Well, you really can’t do that literally.”</a:t>
            </a:r>
          </a:p>
          <a:p>
            <a:r>
              <a:rPr lang="en-US" altLang="en-US"/>
              <a:t>Matt. 5:42 -- “Give to the one who asks you, and do not turn away from the one who wants to borrow from you”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050">
            <a:extLst>
              <a:ext uri="{FF2B5EF4-FFF2-40B4-BE49-F238E27FC236}">
                <a16:creationId xmlns:a16="http://schemas.microsoft.com/office/drawing/2014/main" id="{6DAB3C63-92DA-4959-B3B9-84A71F159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9699" name="Rectangle 2051">
            <a:extLst>
              <a:ext uri="{FF2B5EF4-FFF2-40B4-BE49-F238E27FC236}">
                <a16:creationId xmlns:a16="http://schemas.microsoft.com/office/drawing/2014/main" id="{F303E881-20B1-42C7-84BF-C0AFA647A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Re-definition springs from a different motivation than simply wanting to see the foundational principles behind a passage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A29FCD0-3AB6-4912-846E-7CE72283C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dirty="0"/>
              <a:t>Error #6:  Depending on an extracanonical authority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6B14895-EAF6-46E3-BB47-99E53D5CF4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838200" y="1828800"/>
            <a:ext cx="6172200" cy="3962400"/>
          </a:xfrm>
          <a:noFill/>
        </p:spPr>
        <p:txBody>
          <a:bodyPr/>
          <a:lstStyle/>
          <a:p>
            <a:pPr lvl="1"/>
            <a:r>
              <a:rPr lang="en-US" altLang="en-US" dirty="0">
                <a:latin typeface="Arial Black" panose="020B0A04020102020204" pitchFamily="34" charset="0"/>
              </a:rPr>
              <a:t>Understanding the Bible takes special knowledge</a:t>
            </a:r>
          </a:p>
          <a:p>
            <a:pPr lvl="1"/>
            <a:r>
              <a:rPr lang="en-US" altLang="en-US" dirty="0">
                <a:latin typeface="Arial Black" panose="020B0A04020102020204" pitchFamily="34" charset="0"/>
              </a:rPr>
              <a:t>Only a special external key will unlock Bible “mysteries”</a:t>
            </a:r>
          </a:p>
          <a:p>
            <a:pPr lvl="1"/>
            <a:r>
              <a:rPr lang="en-US" altLang="en-US" dirty="0">
                <a:latin typeface="Arial Black" panose="020B0A04020102020204" pitchFamily="34" charset="0"/>
              </a:rPr>
              <a:t>Cults often appeal to an extracanonical authority</a:t>
            </a:r>
            <a:br>
              <a:rPr lang="en-US" altLang="en-US" dirty="0"/>
            </a:br>
            <a:endParaRPr lang="en-US" altLang="en-US" dirty="0"/>
          </a:p>
        </p:txBody>
      </p:sp>
      <p:pic>
        <p:nvPicPr>
          <p:cNvPr id="30724" name="Picture 4">
            <a:extLst>
              <a:ext uri="{FF2B5EF4-FFF2-40B4-BE49-F238E27FC236}">
                <a16:creationId xmlns:a16="http://schemas.microsoft.com/office/drawing/2014/main" id="{E72CC271-FA3A-433C-A979-3218AB281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447800"/>
            <a:ext cx="107156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5" name="Picture 6">
            <a:extLst>
              <a:ext uri="{FF2B5EF4-FFF2-40B4-BE49-F238E27FC236}">
                <a16:creationId xmlns:a16="http://schemas.microsoft.com/office/drawing/2014/main" id="{15EA9552-4B33-4F78-8B0B-27AE82C1D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0" y="3505200"/>
            <a:ext cx="22034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 advAuto="1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B05C48F-C985-442D-B2DF-890D1438C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Error #7:  Personalizing everything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AA7CFE5-2267-4323-9121-4D4990D06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/>
              <a:t>Asking insistently: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/>
              <a:t>	What is the moral of this story?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/>
              <a:t>	What does this mean for me?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/>
              <a:t>Assuming there’s a very personal meaning in every single Biblical passage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                 </a:t>
            </a:r>
            <a:r>
              <a:rPr lang="en-US" altLang="en-US" sz="1800" dirty="0"/>
              <a:t>. . . For example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3" autoUpdateAnimBg="0" advAuto="1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>
            <a:extLst>
              <a:ext uri="{FF2B5EF4-FFF2-40B4-BE49-F238E27FC236}">
                <a16:creationId xmlns:a16="http://schemas.microsoft.com/office/drawing/2014/main" id="{AE404FBC-3C13-4BAA-9F04-6C6B84D93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Personalizing a historical event</a:t>
            </a:r>
          </a:p>
          <a:p>
            <a:pPr lvl="1"/>
            <a:r>
              <a:rPr lang="en-US" altLang="en-US"/>
              <a:t>“Today you are to pass by the region of Moab at Ar” – Deuteronomy 2:18</a:t>
            </a:r>
          </a:p>
          <a:p>
            <a:pPr lvl="2"/>
            <a:r>
              <a:rPr lang="en-US" altLang="en-US" i="1"/>
              <a:t>What does that mean for me?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7FF8592-A670-4BC1-B367-C6CA90F58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2133600"/>
            <a:ext cx="6705600" cy="3810000"/>
          </a:xfrm>
        </p:spPr>
        <p:txBody>
          <a:bodyPr/>
          <a:lstStyle/>
          <a:p>
            <a:r>
              <a:rPr lang="en-US" altLang="en-US"/>
              <a:t>Example:  </a:t>
            </a:r>
          </a:p>
          <a:p>
            <a:pPr lvl="1"/>
            <a:r>
              <a:rPr lang="en-US" altLang="en-US"/>
              <a:t>Balaam’s talking donkey reminds me that I talk too much</a:t>
            </a:r>
          </a:p>
          <a:p>
            <a:r>
              <a:rPr lang="en-US" altLang="en-US"/>
              <a:t>Example:  </a:t>
            </a:r>
          </a:p>
          <a:p>
            <a:pPr lvl="1"/>
            <a:r>
              <a:rPr lang="en-US" altLang="en-US"/>
              <a:t>The story of building the temple is God’s way of telling us that we have to construct a new church building.</a:t>
            </a:r>
          </a:p>
        </p:txBody>
      </p:sp>
      <p:pic>
        <p:nvPicPr>
          <p:cNvPr id="33795" name="Picture 3">
            <a:extLst>
              <a:ext uri="{FF2B5EF4-FFF2-40B4-BE49-F238E27FC236}">
                <a16:creationId xmlns:a16="http://schemas.microsoft.com/office/drawing/2014/main" id="{13A7218E-1CEA-466E-8071-EA0C563D3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040FF"/>
              </a:clrFrom>
              <a:clrTo>
                <a:srgbClr val="404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"/>
            <a:ext cx="2292350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EFFB054-8B17-4E09-BDB0-DA9EF6BD61E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buFontTx/>
              <a:buNone/>
            </a:pPr>
            <a:r>
              <a:rPr lang="en-US" altLang="en-US" sz="3200">
                <a:latin typeface="Arial Black" panose="020B0A04020102020204" pitchFamily="34" charset="0"/>
              </a:rPr>
              <a:t>Allegory:</a:t>
            </a:r>
            <a:br>
              <a:rPr lang="en-US" altLang="en-US" sz="3200"/>
            </a:br>
            <a:r>
              <a:rPr lang="en-US" altLang="en-US" sz="3200"/>
              <a:t>A sustained metaphor  </a:t>
            </a:r>
          </a:p>
          <a:p>
            <a:pPr lvl="1"/>
            <a:r>
              <a:rPr lang="en-US" altLang="en-US" sz="3200"/>
              <a:t>characters and actions represent something else </a:t>
            </a:r>
          </a:p>
          <a:p>
            <a:pPr lvl="1"/>
            <a:r>
              <a:rPr lang="en-US" altLang="en-US" sz="3200"/>
              <a:t>meanings are hidden behind a story</a:t>
            </a:r>
          </a:p>
          <a:p>
            <a:pPr lvl="1"/>
            <a:endParaRPr lang="en-US" altLang="en-US" sz="3200"/>
          </a:p>
          <a:p>
            <a:pPr lvl="1">
              <a:buFontTx/>
              <a:buNone/>
            </a:pPr>
            <a:r>
              <a:rPr lang="en-US" altLang="en-US" sz="3200"/>
              <a:t>         </a:t>
            </a:r>
            <a:r>
              <a:rPr lang="en-US" altLang="en-US" sz="1800"/>
              <a:t>. . . Or to put it another way . . 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BF22A6C-6215-4478-B9FB-E71CF101D9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609600"/>
            <a:ext cx="7926388" cy="2133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 final note:  </a:t>
            </a:r>
            <a:r>
              <a:rPr lang="en-US" altLang="en-US" sz="4800"/>
              <a:t>Learn to live with some ambiguity</a:t>
            </a:r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4BC9A55-2A06-4365-B67F-1405DD95B4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Some questions about the Bible will not be solved this side of eternity.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D7DEED3-216D-4A6B-AD68-695CD24F8B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8 Common Errors </a:t>
            </a:r>
            <a:br>
              <a:rPr lang="en-US" altLang="en-US"/>
            </a:br>
            <a:r>
              <a:rPr lang="en-US" altLang="en-US"/>
              <a:t>of Interpretation     </a:t>
            </a:r>
            <a:r>
              <a:rPr lang="en-US" altLang="en-US" sz="2400"/>
              <a:t>(end)</a:t>
            </a: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225FBD9-B79C-401E-9553-054B4B53B66F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/>
              <a:t>Biblical Perspectives</a:t>
            </a:r>
          </a:p>
          <a:p>
            <a:r>
              <a:rPr lang="en-US" altLang="en-US"/>
              <a:t>Southern Nazarene University</a:t>
            </a:r>
          </a:p>
          <a:p>
            <a:pPr marL="457200" lvl="1" indent="0" algn="ctr">
              <a:buFontTx/>
              <a:buNone/>
            </a:pPr>
            <a:r>
              <a:rPr lang="en-US" altLang="en-US" sz="1800"/>
              <a:t>Dr. Howard Culbertson</a:t>
            </a:r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5A21F149-43C1-4822-A48A-91C49E0CA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2057400" cy="1981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How people </a:t>
            </a:r>
          </a:p>
          <a:p>
            <a:pPr algn="ctr"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find things </a:t>
            </a:r>
          </a:p>
          <a:p>
            <a:pPr algn="ctr"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 the Bible </a:t>
            </a:r>
          </a:p>
          <a:p>
            <a:pPr algn="ctr"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that aren’t </a:t>
            </a:r>
          </a:p>
          <a:p>
            <a:pPr algn="ctr"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really there.</a:t>
            </a:r>
            <a:endParaRPr lang="en-US" alt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D53E9C9E-4BB2-4B9D-90C6-B506D9A1A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5163" y="92075"/>
            <a:ext cx="3733800" cy="6613525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6525" tIns="182562" rIns="136525" bIns="182562"/>
          <a:lstStyle>
            <a:lvl1pPr marL="238125" indent="-2381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To insert your company logo on this slide</a:t>
            </a:r>
          </a:p>
          <a:p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From the Insert Menu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Select “Picture”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Locate your logo file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Click OK</a:t>
            </a:r>
          </a:p>
          <a:p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To resize the logo</a:t>
            </a:r>
          </a:p>
          <a:p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Click anywhere inside the logo. The boxes that appear outside the logo are known as “resize handles.” 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Use these to resize the object. </a:t>
            </a:r>
          </a:p>
          <a:p>
            <a:pPr>
              <a:buFontTx/>
              <a:buChar char="•"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If you hold down the shift key before using the resize handles, you will maintain the proportions of the object you wish to resize.</a:t>
            </a:r>
            <a:endParaRPr lang="en-US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9CE6D-D261-401C-9CDD-6AB48C17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553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sz="1600" dirty="0"/>
              <a:t>This PowerPoint presentation is available along with related materials and other PowerPoint presentations at </a:t>
            </a:r>
            <a:r>
              <a:rPr lang="en-US" sz="1600" dirty="0">
                <a:hlinkClick r:id="rId2"/>
              </a:rPr>
              <a:t>http://home.snu.edu/~hculbert/ppt.htm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697B-FF7D-459F-B8A9-E2FF438C6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7">
            <a:extLst>
              <a:ext uri="{FF2B5EF4-FFF2-40B4-BE49-F238E27FC236}">
                <a16:creationId xmlns:a16="http://schemas.microsoft.com/office/drawing/2014/main" id="{D5B14DED-B4B6-496F-B851-048DB31EBF4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buFontTx/>
              <a:buNone/>
            </a:pPr>
            <a:r>
              <a:rPr lang="en-US" altLang="en-US" sz="3200"/>
              <a:t>Instead of concentrating on clear and obvious meanings, we look for the real meaning beyond or behind the text</a:t>
            </a:r>
          </a:p>
          <a:p>
            <a:pPr lvl="1"/>
            <a:endParaRPr lang="en-US" altLang="en-US" sz="3200"/>
          </a:p>
          <a:p>
            <a:pPr lvl="2"/>
            <a:r>
              <a:rPr lang="en-US" altLang="en-US"/>
              <a:t>“This stands for . . . . This stands for . . . . ”</a:t>
            </a:r>
          </a:p>
          <a:p>
            <a:pPr lvl="1">
              <a:buFontTx/>
              <a:buNone/>
            </a:pPr>
            <a:r>
              <a:rPr lang="en-US" altLang="en-US" sz="3200"/>
              <a:t> 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>
            <a:extLst>
              <a:ext uri="{FF2B5EF4-FFF2-40B4-BE49-F238E27FC236}">
                <a16:creationId xmlns:a16="http://schemas.microsoft.com/office/drawing/2014/main" id="{747405FC-361D-4D7E-AEBD-A027362AF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Allegories in Scripture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2B27E507-A1B0-4B59-8496-70DADEF9998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05000"/>
            <a:ext cx="73152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The Prophet Nathan’s story to David</a:t>
            </a:r>
            <a:r>
              <a:rPr lang="en-US" altLang="en-US"/>
              <a:t>   (II Kings 12)</a:t>
            </a:r>
          </a:p>
          <a:p>
            <a:pPr>
              <a:buFontTx/>
              <a:buNone/>
            </a:pPr>
            <a:r>
              <a:rPr lang="en-US" altLang="en-US"/>
              <a:t>Jesus’ parable of the Sower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AB11AE4-DBFD-4704-BA8C-033872C0F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Stories people like to turn into allegories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1E12FA5-28E7-4F57-B6A0-84EBF2DC9A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05000"/>
            <a:ext cx="73152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b="1"/>
              <a:t>Good Samaritan</a:t>
            </a:r>
          </a:p>
          <a:p>
            <a:pPr>
              <a:buFontTx/>
              <a:buNone/>
            </a:pPr>
            <a:r>
              <a:rPr lang="en-US" altLang="en-US" sz="3600" b="1"/>
              <a:t>Jonah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4C28335-63E3-4A26-9306-E46354FB1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When is it permissible?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4F1D22-F94B-41BE-8B67-33B642638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 listeners are clearly (and perhaps repeatedly told  that the allegory is neither implicit or explicit in Scripture:</a:t>
            </a:r>
          </a:p>
          <a:p>
            <a:pPr lvl="1"/>
            <a:r>
              <a:rPr lang="en-US" dirty="0"/>
              <a:t>Example:  “Let’s imagine for a moment. . 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61D8E55-BC26-48CE-BD75-FDBFA6761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Error #2:  Ignoring the context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CE63121-4BC1-4AF6-BD72-7D818F4A1A5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r>
              <a:rPr lang="en-US" altLang="en-US" sz="3200">
                <a:latin typeface="Arial Black" panose="020B0A04020102020204" pitchFamily="34" charset="0"/>
              </a:rPr>
              <a:t>Ignoring a passage’s cultural, historical and literary setting</a:t>
            </a:r>
            <a:endParaRPr lang="en-US" altLang="en-US" sz="32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E6BA8E32-44A6-443B-B2EA-A86BDF731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7371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354E"/>
    </a:dk1>
    <a:lt1>
      <a:srgbClr val="EAEAEA"/>
    </a:lt1>
    <a:dk2>
      <a:srgbClr val="006699"/>
    </a:dk2>
    <a:lt2>
      <a:srgbClr val="CCECFF"/>
    </a:lt2>
    <a:accent1>
      <a:srgbClr val="006699"/>
    </a:accent1>
    <a:accent2>
      <a:srgbClr val="6699FF"/>
    </a:accent2>
    <a:accent3>
      <a:srgbClr val="AAB8CA"/>
    </a:accent3>
    <a:accent4>
      <a:srgbClr val="C8C8C8"/>
    </a:accent4>
    <a:accent5>
      <a:srgbClr val="AAB8CA"/>
    </a:accent5>
    <a:accent6>
      <a:srgbClr val="5C8AE7"/>
    </a:accent6>
    <a:hlink>
      <a:srgbClr val="FF3300"/>
    </a:hlink>
    <a:folHlink>
      <a:srgbClr val="5E6FD4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354E"/>
    </a:dk1>
    <a:lt1>
      <a:srgbClr val="EAEAEA"/>
    </a:lt1>
    <a:dk2>
      <a:srgbClr val="006699"/>
    </a:dk2>
    <a:lt2>
      <a:srgbClr val="CCECFF"/>
    </a:lt2>
    <a:accent1>
      <a:srgbClr val="006699"/>
    </a:accent1>
    <a:accent2>
      <a:srgbClr val="6699FF"/>
    </a:accent2>
    <a:accent3>
      <a:srgbClr val="AAB8CA"/>
    </a:accent3>
    <a:accent4>
      <a:srgbClr val="C8C8C8"/>
    </a:accent4>
    <a:accent5>
      <a:srgbClr val="AAB8CA"/>
    </a:accent5>
    <a:accent6>
      <a:srgbClr val="5C8AE7"/>
    </a:accent6>
    <a:hlink>
      <a:srgbClr val="FF3300"/>
    </a:hlink>
    <a:folHlink>
      <a:srgbClr val="5E6FD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912</Words>
  <Application>Microsoft Office PowerPoint</Application>
  <PresentationFormat>On-screen Show (4:3)</PresentationFormat>
  <Paragraphs>122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Times New Roman</vt:lpstr>
      <vt:lpstr>Arial</vt:lpstr>
      <vt:lpstr>Arial Black</vt:lpstr>
      <vt:lpstr>Default Design</vt:lpstr>
      <vt:lpstr>7 Common Errors  of Interpretation</vt:lpstr>
      <vt:lpstr>Error #1:  Allegorizing TOO much</vt:lpstr>
      <vt:lpstr>PowerPoint Presentation</vt:lpstr>
      <vt:lpstr>PowerPoint Presentation</vt:lpstr>
      <vt:lpstr>Allegories in Scripture</vt:lpstr>
      <vt:lpstr>Stories people like to turn into allegories</vt:lpstr>
      <vt:lpstr>When is it permissible?</vt:lpstr>
      <vt:lpstr>Error #2:  Ignoring the context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Context is important</vt:lpstr>
      <vt:lpstr>Context and contradictions</vt:lpstr>
      <vt:lpstr>Error #3:   Over-selectivity </vt:lpstr>
      <vt:lpstr>Error #4:  False Combinations</vt:lpstr>
      <vt:lpstr>Example of False Combination:</vt:lpstr>
      <vt:lpstr>Ridiculous example of False Combination:</vt:lpstr>
      <vt:lpstr>Error #5:  Redefinition</vt:lpstr>
      <vt:lpstr>Our scientific mind-set pushes us toward re-definition</vt:lpstr>
      <vt:lpstr>Sermon on the Mount phrases we want to redefine</vt:lpstr>
      <vt:lpstr>PowerPoint Presentation</vt:lpstr>
      <vt:lpstr>Error #6:  Depending on an extracanonical authority</vt:lpstr>
      <vt:lpstr>Error #7:  Personalizing everything</vt:lpstr>
      <vt:lpstr>PowerPoint Presentation</vt:lpstr>
      <vt:lpstr>PowerPoint Presentation</vt:lpstr>
      <vt:lpstr>A final note:  Learn to live with some ambiguity</vt:lpstr>
      <vt:lpstr>8 Common Errors  of Interpretation     (end)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Common Interpretation Errors</dc:title>
  <dc:creator>Howard Culbertson</dc:creator>
  <cp:lastModifiedBy>Howard Culbertson</cp:lastModifiedBy>
  <cp:revision>29</cp:revision>
  <cp:lastPrinted>1995-12-08T18:02:18Z</cp:lastPrinted>
  <dcterms:created xsi:type="dcterms:W3CDTF">1999-01-14T19:15:41Z</dcterms:created>
  <dcterms:modified xsi:type="dcterms:W3CDTF">2020-12-19T13:08:31Z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60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hculbert@snu.edu</vt:lpwstr>
  </property>
  <property fmtid="{D5CDD505-2E9C-101B-9397-08002B2CF9AE}" pid="8" name="HomePage">
    <vt:lpwstr>http://home.snu.edu/~hculbert.fs</vt:lpwstr>
  </property>
  <property fmtid="{D5CDD505-2E9C-101B-9397-08002B2CF9AE}" pid="9" name="Other">
    <vt:lpwstr>Feel free to use and modify this presentation.  Please make sure you credit the source, however.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f:\public.www</vt:lpwstr>
  </property>
</Properties>
</file>