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9" r:id="rId3"/>
    <p:sldId id="294" r:id="rId4"/>
    <p:sldId id="280" r:id="rId5"/>
    <p:sldId id="288" r:id="rId6"/>
    <p:sldId id="282" r:id="rId7"/>
    <p:sldId id="264" r:id="rId8"/>
    <p:sldId id="284" r:id="rId9"/>
    <p:sldId id="283" r:id="rId10"/>
    <p:sldId id="287" r:id="rId11"/>
    <p:sldId id="286" r:id="rId12"/>
    <p:sldId id="257" r:id="rId13"/>
    <p:sldId id="270" r:id="rId14"/>
    <p:sldId id="276" r:id="rId15"/>
    <p:sldId id="275" r:id="rId16"/>
    <p:sldId id="258" r:id="rId17"/>
    <p:sldId id="293" r:id="rId18"/>
    <p:sldId id="259" r:id="rId19"/>
    <p:sldId id="274" r:id="rId20"/>
    <p:sldId id="260" r:id="rId21"/>
    <p:sldId id="272" r:id="rId22"/>
    <p:sldId id="267" r:id="rId23"/>
    <p:sldId id="268" r:id="rId24"/>
    <p:sldId id="266" r:id="rId25"/>
    <p:sldId id="271" r:id="rId26"/>
    <p:sldId id="269" r:id="rId27"/>
    <p:sldId id="265" r:id="rId28"/>
    <p:sldId id="262" r:id="rId29"/>
    <p:sldId id="273" r:id="rId30"/>
    <p:sldId id="292" r:id="rId31"/>
    <p:sldId id="278" r:id="rId32"/>
    <p:sldId id="279" r:id="rId33"/>
    <p:sldId id="290" r:id="rId34"/>
    <p:sldId id="295" r:id="rId35"/>
  </p:sldIdLst>
  <p:sldSz cx="9144000" cy="6858000" type="screen4x3"/>
  <p:notesSz cx="7086600" cy="9372600"/>
  <p:custShowLst>
    <p:custShow name="MCS" id="0">
      <p:sldLst>
        <p:sld r:id="rId8"/>
        <p:sld r:id="rId25"/>
        <p:sld r:id="rId32"/>
        <p:sld r:id="rId33"/>
        <p:sld r:id="rId13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74" autoAdjust="0"/>
  </p:normalViewPr>
  <p:slideViewPr>
    <p:cSldViewPr>
      <p:cViewPr varScale="1">
        <p:scale>
          <a:sx n="63" d="100"/>
          <a:sy n="63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8C3FF6-8750-44CE-A09A-B1C1A8038F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2E30DFC-15B8-4B13-9D7B-75335F0A9F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7928746-A57F-484D-B0D5-93E3B25C782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502EABE-E5B4-4BFA-8BE1-871125769B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427F3F7-ADCA-4EB2-9769-3CB433E05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>
            <a:extLst>
              <a:ext uri="{FF2B5EF4-FFF2-40B4-BE49-F238E27FC236}">
                <a16:creationId xmlns:a16="http://schemas.microsoft.com/office/drawing/2014/main" id="{4D572DA7-2C52-4AE4-8941-7981740A63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2051">
            <a:extLst>
              <a:ext uri="{FF2B5EF4-FFF2-40B4-BE49-F238E27FC236}">
                <a16:creationId xmlns:a16="http://schemas.microsoft.com/office/drawing/2014/main" id="{1D23AF8B-5115-4A89-A391-35C20D77DF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2052">
            <a:extLst>
              <a:ext uri="{FF2B5EF4-FFF2-40B4-BE49-F238E27FC236}">
                <a16:creationId xmlns:a16="http://schemas.microsoft.com/office/drawing/2014/main" id="{0985FF1F-CF54-40E6-919A-57E1E30A564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2053">
            <a:extLst>
              <a:ext uri="{FF2B5EF4-FFF2-40B4-BE49-F238E27FC236}">
                <a16:creationId xmlns:a16="http://schemas.microsoft.com/office/drawing/2014/main" id="{74D1D7F1-0623-43C5-8568-9BB1680373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1350"/>
            <a:ext cx="5197475" cy="4217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6086" name="Rectangle 2054">
            <a:extLst>
              <a:ext uri="{FF2B5EF4-FFF2-40B4-BE49-F238E27FC236}">
                <a16:creationId xmlns:a16="http://schemas.microsoft.com/office/drawing/2014/main" id="{4D5C0C87-3991-4179-8B44-C4D842E920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2055">
            <a:extLst>
              <a:ext uri="{FF2B5EF4-FFF2-40B4-BE49-F238E27FC236}">
                <a16:creationId xmlns:a16="http://schemas.microsoft.com/office/drawing/2014/main" id="{84813704-96E8-48BC-9669-F31DEC427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D0CDCF8-A9AA-4B8D-A2BC-A73CD53AC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5">
            <a:extLst>
              <a:ext uri="{FF2B5EF4-FFF2-40B4-BE49-F238E27FC236}">
                <a16:creationId xmlns:a16="http://schemas.microsoft.com/office/drawing/2014/main" id="{548BE15A-424F-4A31-93D0-EC4ACCDC8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A3E957-A2D8-4FEB-B60A-5B0B9D24E14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15C0B39-673C-4EB9-91DA-D9AF307442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A654E0A-2F19-48E3-B02C-6411E7335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5">
            <a:extLst>
              <a:ext uri="{FF2B5EF4-FFF2-40B4-BE49-F238E27FC236}">
                <a16:creationId xmlns:a16="http://schemas.microsoft.com/office/drawing/2014/main" id="{1154B971-9D87-4520-A45D-805158943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E0AF41-D593-42FD-931B-AD9DF1C94C07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34B8C39-DDD8-4B8A-8E0E-4CC7DEA824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2667848-5071-495A-AAAD-A8424DAAE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5">
            <a:extLst>
              <a:ext uri="{FF2B5EF4-FFF2-40B4-BE49-F238E27FC236}">
                <a16:creationId xmlns:a16="http://schemas.microsoft.com/office/drawing/2014/main" id="{E6C25008-2926-4133-8B6F-D71993FB3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5CD4BB-1D01-49A2-9D03-1A04F90055AC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0729790-51E7-46CF-82C6-1B053EDB3A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ABAF365-DB0B-4152-87A1-EFAFC3538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5">
            <a:extLst>
              <a:ext uri="{FF2B5EF4-FFF2-40B4-BE49-F238E27FC236}">
                <a16:creationId xmlns:a16="http://schemas.microsoft.com/office/drawing/2014/main" id="{23051743-498D-4FB3-9A58-B9F4E742D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1117C4-F7C9-4A8B-82DA-1389F820562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B6B454C-888D-40B3-9D52-646808A149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7AD79A1-44CF-4AD1-9A50-5582ADAA0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>
            <a:extLst>
              <a:ext uri="{FF2B5EF4-FFF2-40B4-BE49-F238E27FC236}">
                <a16:creationId xmlns:a16="http://schemas.microsoft.com/office/drawing/2014/main" id="{A813F4D6-DAA9-4BD0-ADD8-6AA6AF33D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555839-3BF7-4942-8FFB-88EDF34E7710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B22E166-E6F0-4E1A-886E-A848C1A215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3B8B5AA-1251-489F-B390-28C32E025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>
            <a:extLst>
              <a:ext uri="{FF2B5EF4-FFF2-40B4-BE49-F238E27FC236}">
                <a16:creationId xmlns:a16="http://schemas.microsoft.com/office/drawing/2014/main" id="{7A04788B-7833-479F-8F33-079CF5BF8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89449E-C7EB-44B8-9190-14274260F792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B86F476-73A0-4F5B-A85A-B29E71234C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E893684-8CBB-4A7A-8C1B-4B54626CB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5">
            <a:extLst>
              <a:ext uri="{FF2B5EF4-FFF2-40B4-BE49-F238E27FC236}">
                <a16:creationId xmlns:a16="http://schemas.microsoft.com/office/drawing/2014/main" id="{F4C12CAA-6E2C-4C6B-A828-C7D5D43249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564586-8AAC-4E1A-9135-D2D0DDC5463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8915" name="Rectangle 1026">
            <a:extLst>
              <a:ext uri="{FF2B5EF4-FFF2-40B4-BE49-F238E27FC236}">
                <a16:creationId xmlns:a16="http://schemas.microsoft.com/office/drawing/2014/main" id="{3DB7E776-7BCE-44D3-8B67-31AE77DE33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>
            <a:extLst>
              <a:ext uri="{FF2B5EF4-FFF2-40B4-BE49-F238E27FC236}">
                <a16:creationId xmlns:a16="http://schemas.microsoft.com/office/drawing/2014/main" id="{C69DB305-7941-4008-9808-CB60A00A9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055">
            <a:extLst>
              <a:ext uri="{FF2B5EF4-FFF2-40B4-BE49-F238E27FC236}">
                <a16:creationId xmlns:a16="http://schemas.microsoft.com/office/drawing/2014/main" id="{48105205-FAF9-4F22-83A5-F3412997B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E88450-6543-4A5A-85A5-492FE999BD43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F694BE0-3A6D-40F1-84FE-9A3C878CF0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15A0EFE-161B-47EF-8289-4978BBC00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5">
            <a:extLst>
              <a:ext uri="{FF2B5EF4-FFF2-40B4-BE49-F238E27FC236}">
                <a16:creationId xmlns:a16="http://schemas.microsoft.com/office/drawing/2014/main" id="{F9995992-62D5-4D10-8AE7-0F525A8EA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7ED827-FE3D-46A9-928D-DFBC55C43527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DEDDDEC-E093-41B8-B33B-281F27DBC2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1D03489-B04E-4F6E-9B5D-F1DF63598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5">
            <a:extLst>
              <a:ext uri="{FF2B5EF4-FFF2-40B4-BE49-F238E27FC236}">
                <a16:creationId xmlns:a16="http://schemas.microsoft.com/office/drawing/2014/main" id="{B18E5210-FED3-47CA-9F30-A653AA258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D53CDD-DD9F-415E-A724-C1F25BB9CEB1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98CA572-E5A8-4169-94D2-27323489B3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4DE6966-613E-44FB-993B-8A7F7DA48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5">
            <a:extLst>
              <a:ext uri="{FF2B5EF4-FFF2-40B4-BE49-F238E27FC236}">
                <a16:creationId xmlns:a16="http://schemas.microsoft.com/office/drawing/2014/main" id="{A80B8C6F-22B4-4F81-8986-1C6BDC8453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4904C-4BE2-4EAE-A6E2-C9E85516931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2CD4119-0BE7-4366-8993-0CBCA07011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63059D2-931C-40FE-BA90-70FDC2023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5">
            <a:extLst>
              <a:ext uri="{FF2B5EF4-FFF2-40B4-BE49-F238E27FC236}">
                <a16:creationId xmlns:a16="http://schemas.microsoft.com/office/drawing/2014/main" id="{2B190B3B-760F-4247-98F3-2C1564168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E488CD-E7E0-4BA3-971E-EF306493259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A4D5DBB-3EBD-415B-B09C-CB0CA62009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70ECD79-FAC7-494F-A6DF-6F9C659D9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5">
            <a:extLst>
              <a:ext uri="{FF2B5EF4-FFF2-40B4-BE49-F238E27FC236}">
                <a16:creationId xmlns:a16="http://schemas.microsoft.com/office/drawing/2014/main" id="{3E6A3CEE-5893-4A57-87F4-690E58999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39E968-E162-4E58-977C-29C4AFCF057E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1862DB2-E787-41DE-8B9A-AB0AC2F839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80949C8-261B-462B-BC1C-083B88E8B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55">
            <a:extLst>
              <a:ext uri="{FF2B5EF4-FFF2-40B4-BE49-F238E27FC236}">
                <a16:creationId xmlns:a16="http://schemas.microsoft.com/office/drawing/2014/main" id="{A27F217F-ABA8-4CB0-ADFC-16A9E9D65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C8A5CB-B035-46FB-9D30-7EF923E164D4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957CBFA-8242-4616-9CC0-50C7EF8714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E8DCCF93-1F84-4456-A745-F86291CBE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5">
            <a:extLst>
              <a:ext uri="{FF2B5EF4-FFF2-40B4-BE49-F238E27FC236}">
                <a16:creationId xmlns:a16="http://schemas.microsoft.com/office/drawing/2014/main" id="{2E3A310F-2E7D-4F82-99EB-EF678187B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E725F8-EE2C-4060-BE29-77610C672644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AE1E1CE-A60E-4EA7-9648-F68001D895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88B6327-6ADE-4C10-AB7F-79F0D104C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5">
            <a:extLst>
              <a:ext uri="{FF2B5EF4-FFF2-40B4-BE49-F238E27FC236}">
                <a16:creationId xmlns:a16="http://schemas.microsoft.com/office/drawing/2014/main" id="{48FF32F0-4635-4117-9681-2A030FEA8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F24ED9-ABA9-46B4-8C60-C6EF26D66472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86FD140-2C3C-4605-BD16-55C85964C0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1ECE0C7-3233-4713-B7B7-0EC1B6750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5">
            <a:extLst>
              <a:ext uri="{FF2B5EF4-FFF2-40B4-BE49-F238E27FC236}">
                <a16:creationId xmlns:a16="http://schemas.microsoft.com/office/drawing/2014/main" id="{9B49D14C-C103-4581-B06E-D8FB9A83E5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83B3D9-23A8-4AE0-B3FB-A9F437FCC365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E9E5850-F684-4D12-B5FA-6AF2E4925C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BAE1CC7F-E5B9-490A-95C4-68E4DBCF3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055">
            <a:extLst>
              <a:ext uri="{FF2B5EF4-FFF2-40B4-BE49-F238E27FC236}">
                <a16:creationId xmlns:a16="http://schemas.microsoft.com/office/drawing/2014/main" id="{CD03D45D-1E8E-4E59-AB04-2B6068A60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0EB12B-2CA2-49BE-8205-E0CE981EBBE5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A7D9450-41A2-4F5B-8062-631FCB2700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D8450D0-3709-4111-8A7E-AC4E95332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055">
            <a:extLst>
              <a:ext uri="{FF2B5EF4-FFF2-40B4-BE49-F238E27FC236}">
                <a16:creationId xmlns:a16="http://schemas.microsoft.com/office/drawing/2014/main" id="{A72164D5-2237-49D1-8823-3E5BE4A36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41AA9E-0B4B-481A-8E18-D0891E7503AF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2D98D58-26A0-4E14-8D1A-1C113F374C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578180A-6E4E-408E-810F-52BBF90B7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5">
            <a:extLst>
              <a:ext uri="{FF2B5EF4-FFF2-40B4-BE49-F238E27FC236}">
                <a16:creationId xmlns:a16="http://schemas.microsoft.com/office/drawing/2014/main" id="{241DD6AF-0980-4412-8C4A-78E209B82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234407-76F6-4BD3-A9EC-543EC6375ABB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6E26D86-9DC3-4675-95D2-2128E19554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60C6B525-7ABD-4681-8387-59ED3FE65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055">
            <a:extLst>
              <a:ext uri="{FF2B5EF4-FFF2-40B4-BE49-F238E27FC236}">
                <a16:creationId xmlns:a16="http://schemas.microsoft.com/office/drawing/2014/main" id="{B400585E-8BC6-48BB-A90C-B9AACF5E6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639219-EA96-496A-8BDF-398ED78FDE1B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7584BD7F-62DA-4048-BF24-50D46D2004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FB826AB-93D6-49A9-9880-35DCD9161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5">
            <a:extLst>
              <a:ext uri="{FF2B5EF4-FFF2-40B4-BE49-F238E27FC236}">
                <a16:creationId xmlns:a16="http://schemas.microsoft.com/office/drawing/2014/main" id="{45BC19E4-906C-4277-8179-06DD68BD9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4E3863-5862-43AD-85AE-13982647F93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B7EF075-F0CA-41DB-A026-FC8CA0362D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00F7BA9-D905-4DF4-B6AA-27DCF71B5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5">
            <a:extLst>
              <a:ext uri="{FF2B5EF4-FFF2-40B4-BE49-F238E27FC236}">
                <a16:creationId xmlns:a16="http://schemas.microsoft.com/office/drawing/2014/main" id="{E787B5DB-3A9A-4F8B-9585-9706CE937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2200F6-C2CA-4A4A-9B15-C22CB4447F7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B6A914D-5516-4490-BA70-04A2BBD667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B1DCE3F-E6B9-4B1C-BDAE-0E251BC7E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>
            <a:extLst>
              <a:ext uri="{FF2B5EF4-FFF2-40B4-BE49-F238E27FC236}">
                <a16:creationId xmlns:a16="http://schemas.microsoft.com/office/drawing/2014/main" id="{B9D177BD-DBF8-4AF1-A05F-2C8284156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7D39E0-8079-45AD-BBDE-F820BF2D5E5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942754D-0C7D-488B-A29C-BD9A7C0093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4DF545B-3AAA-4D79-9FF0-CB1A1167B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55">
            <a:extLst>
              <a:ext uri="{FF2B5EF4-FFF2-40B4-BE49-F238E27FC236}">
                <a16:creationId xmlns:a16="http://schemas.microsoft.com/office/drawing/2014/main" id="{0FA84A98-09AD-406B-959E-5225B721A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46559E-7AA7-49A2-8382-F874377983CF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6D0DF87-19D5-47AB-8E62-EF6A6BEDF5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4300677-5EEC-4503-81F0-F317B04E1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5">
            <a:extLst>
              <a:ext uri="{FF2B5EF4-FFF2-40B4-BE49-F238E27FC236}">
                <a16:creationId xmlns:a16="http://schemas.microsoft.com/office/drawing/2014/main" id="{5DED1A4C-9053-40E1-B2F3-9B63C7154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A3DF8B-B132-45CD-8008-913B9C8A789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01AB54E-FD45-446D-B3D6-21F85D7C4E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F77E474-587F-4774-B288-CA0C888F2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5">
            <a:extLst>
              <a:ext uri="{FF2B5EF4-FFF2-40B4-BE49-F238E27FC236}">
                <a16:creationId xmlns:a16="http://schemas.microsoft.com/office/drawing/2014/main" id="{8872D940-EF5B-43A9-92F4-667626A12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C2EBA3-0744-497D-ACB9-5C5E099B40E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E667C06-5405-4117-990B-29C65977F6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9713679-48A6-4099-9B20-823360B29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55">
            <a:extLst>
              <a:ext uri="{FF2B5EF4-FFF2-40B4-BE49-F238E27FC236}">
                <a16:creationId xmlns:a16="http://schemas.microsoft.com/office/drawing/2014/main" id="{A8F29928-60A0-41B5-94F3-398CC428F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EC9F0A-350B-4656-B50E-00EC0B303F7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22F7761-75A2-4BCD-98A6-8AE034D7EF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2FAFC39-AF14-4999-B498-B68D1FD26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>
            <a:extLst>
              <a:ext uri="{FF2B5EF4-FFF2-40B4-BE49-F238E27FC236}">
                <a16:creationId xmlns:a16="http://schemas.microsoft.com/office/drawing/2014/main" id="{7C3AF337-403E-4917-82C6-1B0B2ED86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0"/>
            <a:ext cx="6705600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019800" cy="1600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BC1683-65B9-46AB-ABF1-E36AC1DD0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F02280-2E0B-4C91-B4BE-984599A53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0C43C7D-A3D4-4C7B-9D1F-7D48C5659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CD103F-D3AE-4256-9D2A-D53844426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44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735DC-5E2D-416D-81B1-4EB69C83A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58DA53-D153-4313-B973-DEF7A2F4F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5CB7A-677A-4E10-B1C9-DF1FC5E9E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5F104-32C7-41D9-A62E-683A8CA15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68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752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533400"/>
            <a:ext cx="5105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D66675-5748-4829-8C50-80BF82A0A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4B19B2-0924-4E4D-8AB6-A332BC027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23ACDC-3206-449D-A1A8-19A8E0235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39C0-4B4B-4C58-AD3C-34338A5D6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25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701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1981200"/>
            <a:ext cx="70104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8A214-E32B-4406-BE0E-3045338B8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25704-5C40-4263-BC78-BEC901CDAC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FAF72B-8B3E-4160-BAF1-05A7742AE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5F320-1C8A-461F-B0BC-61E690507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0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4DB76B-8FA6-457F-A332-571552BE42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C0F9C3-0F8E-4C7E-9AD4-A5D1D610B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447002-79F5-499A-A908-93C8CD18C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3E5A-7C65-4451-AEC5-0CEFCB140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76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939982-C41D-4AD6-8654-D441D2336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D9C871-FDDC-4013-8906-1A92A815B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0B38E6-1E62-4A2C-8815-194758E76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D5FD-17CE-4097-A97D-7EA5FB0DE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87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34CE3-B257-492B-BCA0-18B4DEDE9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A031E-41D9-48DD-AC48-4DD1808B2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ADCEC-49F1-4791-B918-D0DAA7917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B60D-0BC7-4055-AEC8-B505562E4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4F9FCC-1715-4BF7-9A0E-72CBC1F48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BEFF09-1E1D-415A-95F0-47AFF723F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1C16AB-4FBC-4DDA-AB57-2ED7B6C74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F9DA8-C70E-43DF-A71E-18FB2558F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CDAE04-1D57-42F6-9206-020B1FAC4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C21928-DCFF-4883-BCEA-0CD118C9A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A43CD1-DF3B-4AEF-AD12-1A0ED0AAA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7F77A-8EDF-4017-95B8-D06B9776D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09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B6CC53-7E51-425F-98A2-FE2A34678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E1E096-08CD-4FA0-8146-3F243BAE5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11B176-8690-4856-A856-4AE670D4C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B261-D91A-4BEF-93AA-3EACF5B9D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26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208E36-F5D9-4A28-A912-6BD9FE0D6A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FB75B-A7E3-45D8-B979-D939F9D95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9DAE6-256C-4441-B558-BE1AF37A4A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55F0-FC91-4709-805F-ABA13550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5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ADD18-DA3C-4E62-8F6C-1E2249D19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59328-F0DA-4A3F-92F5-4C891E605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51128-7B80-45E5-8E2C-0237CF3AD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49B75-54DD-492A-8709-6CCDD72ED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7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">
            <a:extLst>
              <a:ext uri="{FF2B5EF4-FFF2-40B4-BE49-F238E27FC236}">
                <a16:creationId xmlns:a16="http://schemas.microsoft.com/office/drawing/2014/main" id="{4B820C70-1490-446D-8F21-C2445288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3FB50F9-ECC3-48D2-9870-51AE26B0B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533400"/>
            <a:ext cx="7010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Add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98DFD7-C787-41BD-B82A-BE7B2A4D2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7010400" cy="403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DD5628-FDB3-4928-8C00-B1B8C35268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7FA7DC-17B3-4096-BF4A-CAF1F2C6D3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0F56FE-A970-4186-9309-297E00BD99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D6EBD46-3597-45D8-9A84-9A262C1F3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erspectives\poor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This%20PowerPoint%20presentation%20is%20available%20along%20with%20relatedhttp:/home.snu.edu/~hculbert/ppt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45D28BD-4F80-49B7-9215-95F9004D9B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705600" cy="2362200"/>
          </a:xfrm>
        </p:spPr>
        <p:txBody>
          <a:bodyPr/>
          <a:lstStyle/>
          <a:p>
            <a:pPr>
              <a:defRPr/>
            </a:pPr>
            <a:r>
              <a:rPr lang="en-US" altLang="en-US" sz="5400"/>
              <a:t>Christian Community Development</a:t>
            </a: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B237E5E-228B-4368-BCC0-9CAACB1CB7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Howard Culbertson</a:t>
            </a:r>
          </a:p>
          <a:p>
            <a:pPr>
              <a:defRPr/>
            </a:pPr>
            <a:r>
              <a:rPr lang="en-US" altLang="en-US"/>
              <a:t>Southern Nazarene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F7A8ABC-1B27-4308-919C-2E4AF8C43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762000"/>
          </a:xfrm>
        </p:spPr>
        <p:txBody>
          <a:bodyPr/>
          <a:lstStyle/>
          <a:p>
            <a:r>
              <a:rPr lang="en-US" altLang="en-US" sz="3500">
                <a:effectLst/>
              </a:rPr>
              <a:t>Percent of underweight children under 5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2148045E-2A33-4808-8403-FFCC37E84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07463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051">
            <a:extLst>
              <a:ext uri="{FF2B5EF4-FFF2-40B4-BE49-F238E27FC236}">
                <a16:creationId xmlns:a16="http://schemas.microsoft.com/office/drawing/2014/main" id="{F31978BF-786B-4680-84F5-C1AFE43FED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Poverty </a:t>
            </a:r>
          </a:p>
          <a:p>
            <a:pPr>
              <a:defRPr/>
            </a:pPr>
            <a:r>
              <a:rPr lang="en-US" altLang="en-US"/>
              <a:t>Illiteracy:  </a:t>
            </a:r>
          </a:p>
          <a:p>
            <a:pPr lvl="1">
              <a:defRPr/>
            </a:pPr>
            <a:r>
              <a:rPr lang="en-US" altLang="en-US"/>
              <a:t>The curse of not knowing</a:t>
            </a:r>
          </a:p>
          <a:p>
            <a:pPr>
              <a:defRPr/>
            </a:pPr>
            <a:r>
              <a:rPr lang="en-US" altLang="en-US"/>
              <a:t>Dispossession:  </a:t>
            </a:r>
          </a:p>
          <a:p>
            <a:pPr lvl="1">
              <a:defRPr/>
            </a:pPr>
            <a:r>
              <a:rPr lang="en-US" altLang="en-US"/>
              <a:t>The hungry travelers</a:t>
            </a:r>
          </a:p>
        </p:txBody>
      </p:sp>
      <p:sp>
        <p:nvSpPr>
          <p:cNvPr id="44036" name="Rectangle 2052">
            <a:extLst>
              <a:ext uri="{FF2B5EF4-FFF2-40B4-BE49-F238E27FC236}">
                <a16:creationId xmlns:a16="http://schemas.microsoft.com/office/drawing/2014/main" id="{67A531FC-E896-44C3-80A5-580DDAE59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715000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/>
              <a:t>Six plagues of our mis-developed world</a:t>
            </a:r>
          </a:p>
        </p:txBody>
      </p:sp>
      <p:sp>
        <p:nvSpPr>
          <p:cNvPr id="44037" name="Rectangle 2053">
            <a:extLst>
              <a:ext uri="{FF2B5EF4-FFF2-40B4-BE49-F238E27FC236}">
                <a16:creationId xmlns:a16="http://schemas.microsoft.com/office/drawing/2014/main" id="{96A7E8ED-574F-4E58-841E-E36F3A4DE0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The calamities of nature</a:t>
            </a:r>
          </a:p>
          <a:p>
            <a:pPr>
              <a:defRPr/>
            </a:pPr>
            <a:r>
              <a:rPr lang="en-US" altLang="en-US"/>
              <a:t>Urbanization:  </a:t>
            </a:r>
          </a:p>
          <a:p>
            <a:pPr lvl="1">
              <a:defRPr/>
            </a:pPr>
            <a:r>
              <a:rPr lang="en-US" altLang="en-US"/>
              <a:t>The fatal lure of the city</a:t>
            </a:r>
          </a:p>
          <a:p>
            <a:pPr>
              <a:defRPr/>
            </a:pPr>
            <a:r>
              <a:rPr lang="en-US" altLang="en-US"/>
              <a:t>“The System”: </a:t>
            </a:r>
          </a:p>
          <a:p>
            <a:pPr lvl="1">
              <a:defRPr/>
            </a:pPr>
            <a:r>
              <a:rPr lang="en-US" altLang="en-US"/>
              <a:t>Hunger amidst plenty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D7C8A0A-6A14-4ED5-9959-B38A83C95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How do we react to such huge, complex problems?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0DE39A1-0E84-49BC-8803-B65B16B5E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“If </a:t>
            </a:r>
            <a:r>
              <a:rPr lang="en-US" altLang="en-US" i="1"/>
              <a:t>they</a:t>
            </a:r>
            <a:r>
              <a:rPr lang="en-US" altLang="en-US"/>
              <a:t> would just . . .”</a:t>
            </a:r>
          </a:p>
          <a:p>
            <a:pPr>
              <a:defRPr/>
            </a:pPr>
            <a:r>
              <a:rPr lang="en-US" altLang="en-US"/>
              <a:t>“It’s not my business”</a:t>
            </a:r>
          </a:p>
          <a:p>
            <a:pPr>
              <a:defRPr/>
            </a:pPr>
            <a:r>
              <a:rPr lang="en-US" altLang="en-US"/>
              <a:t>“There’s nothing I can do about it”</a:t>
            </a:r>
          </a:p>
          <a:p>
            <a:pPr>
              <a:defRPr/>
            </a:pPr>
            <a:r>
              <a:rPr lang="en-US" altLang="en-US"/>
              <a:t>“I want to think about it in the light of the gospel”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1011CFB-F446-43D2-B674-0D817E961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Should we be involved?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DA730E2-3016-47B7-9418-36476439F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Shouldn’t we be pouring all our resources into saving souls for eternity?</a:t>
            </a:r>
          </a:p>
          <a:p>
            <a:pPr>
              <a:defRPr/>
            </a:pPr>
            <a:r>
              <a:rPr lang="en-US" altLang="en-US"/>
              <a:t>Is there any mandate beyond that of announcing the Good News?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45FFED4-275A-498B-8F52-2AB7D7F0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Biblical basis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9E36E35-740B-46ED-A58E-87AEFC304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Old Testament</a:t>
            </a:r>
          </a:p>
          <a:p>
            <a:pPr lvl="1">
              <a:defRPr/>
            </a:pPr>
            <a:r>
              <a:rPr lang="en-US" altLang="en-US" dirty="0"/>
              <a:t>Examples?</a:t>
            </a:r>
          </a:p>
          <a:p>
            <a:pPr>
              <a:defRPr/>
            </a:pPr>
            <a:r>
              <a:rPr lang="en-US" altLang="en-US" dirty="0"/>
              <a:t>New Testament</a:t>
            </a:r>
          </a:p>
          <a:p>
            <a:pPr lvl="1">
              <a:defRPr/>
            </a:pPr>
            <a:r>
              <a:rPr lang="en-US" altLang="en-US" dirty="0"/>
              <a:t>Examples?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sz="2000" dirty="0">
                <a:hlinkClick r:id="rId3" action="ppaction://hlinkfile"/>
              </a:rPr>
              <a:t>http://home.snu.edu/~hculbert/poor.htm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A794A37-B46B-4ED7-ADF7-2C20E2A01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“Are you the Messiah?”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1A2CFD5-3FE8-4298-A1FD-513E69B2D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Tell John what you see</a:t>
            </a:r>
          </a:p>
          <a:p>
            <a:pPr lvl="1">
              <a:defRPr/>
            </a:pPr>
            <a:r>
              <a:rPr lang="en-US" altLang="en-US"/>
              <a:t>Blind receive sight, lame walk, lepers are cleansed, dead are raised and Gospel is being preached to the poor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DC938B73-DD92-42F6-9C12-E18EEFD4C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/>
              <a:t>How can we be the “light” of a mis-developed world?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BBA7890-77B3-428D-9708-6FBB24716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Motivation</a:t>
            </a:r>
          </a:p>
          <a:p>
            <a:pPr lvl="1">
              <a:defRPr/>
            </a:pPr>
            <a:r>
              <a:rPr lang="en-US" altLang="en-US"/>
              <a:t>“Let my heart be broken with the things that break the heart of God” -- Bob Pierce, World Vision</a:t>
            </a:r>
          </a:p>
          <a:p>
            <a:pPr>
              <a:defRPr/>
            </a:pPr>
            <a:r>
              <a:rPr lang="en-US" altLang="en-US"/>
              <a:t>“How”</a:t>
            </a:r>
          </a:p>
          <a:p>
            <a:pPr lvl="1">
              <a:defRPr/>
            </a:pPr>
            <a:r>
              <a:rPr lang="en-US" altLang="en-US"/>
              <a:t>Inappropriate</a:t>
            </a:r>
          </a:p>
          <a:p>
            <a:pPr lvl="1">
              <a:defRPr/>
            </a:pPr>
            <a:r>
              <a:rPr lang="en-US" altLang="en-US"/>
              <a:t>Appropriate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1AD11CD-BE48-403C-8680-4CA3B3577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/>
              <a:t>Christian Community Development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C03B3EA-9E16-42D6-92D9-049C8D9EC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What is it?</a:t>
            </a:r>
          </a:p>
          <a:p>
            <a:pPr>
              <a:defRPr/>
            </a:pPr>
            <a:r>
              <a:rPr lang="en-US" altLang="en-US"/>
              <a:t>What it is not.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77C1B58-23FD-4FE3-B0D8-411F9AD0C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What community development is not . . 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F1C7DB9-1C1A-4E24-9AE0-2C18330C5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1. Redistribution of wealth</a:t>
            </a:r>
          </a:p>
          <a:p>
            <a:pPr lvl="1">
              <a:defRPr/>
            </a:pPr>
            <a:r>
              <a:rPr lang="en-US" altLang="en-US"/>
              <a:t>“Eat your broccoli!”</a:t>
            </a:r>
          </a:p>
          <a:p>
            <a:pPr>
              <a:defRPr/>
            </a:pPr>
            <a:r>
              <a:rPr lang="en-US" altLang="en-US"/>
              <a:t>2. A multitude of “projects”</a:t>
            </a:r>
          </a:p>
          <a:p>
            <a:pPr lvl="1">
              <a:defRPr/>
            </a:pPr>
            <a:r>
              <a:rPr lang="en-US" altLang="en-US"/>
              <a:t>Enthusiasm and goodwill are not enough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>
            <a:extLst>
              <a:ext uri="{FF2B5EF4-FFF2-40B4-BE49-F238E27FC236}">
                <a16:creationId xmlns:a16="http://schemas.microsoft.com/office/drawing/2014/main" id="{BBBCA6F0-66A4-4733-B66D-DB32130F8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What community development is not . . .</a:t>
            </a:r>
          </a:p>
        </p:txBody>
      </p:sp>
      <p:sp>
        <p:nvSpPr>
          <p:cNvPr id="30723" name="Rectangle 1027">
            <a:extLst>
              <a:ext uri="{FF2B5EF4-FFF2-40B4-BE49-F238E27FC236}">
                <a16:creationId xmlns:a16="http://schemas.microsoft.com/office/drawing/2014/main" id="{5C39F7A7-01B2-4885-BFFC-92D6FD9A1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3. Simply an increase in the gross national product</a:t>
            </a:r>
          </a:p>
          <a:p>
            <a:pPr lvl="1">
              <a:defRPr/>
            </a:pPr>
            <a:r>
              <a:rPr lang="en-US" altLang="en-US"/>
              <a:t>Haiti’s economic problem: “Too much capital” to absorb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29">
            <a:extLst>
              <a:ext uri="{FF2B5EF4-FFF2-40B4-BE49-F238E27FC236}">
                <a16:creationId xmlns:a16="http://schemas.microsoft.com/office/drawing/2014/main" id="{CF5CB435-03A5-4A97-A608-465DC43C0F2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715963"/>
            <a:ext cx="6858000" cy="5426075"/>
            <a:chOff x="0" y="0"/>
            <a:chExt cx="4320" cy="3418"/>
          </a:xfrm>
        </p:grpSpPr>
        <p:sp>
          <p:nvSpPr>
            <p:cNvPr id="7172" name="Rectangle 1028">
              <a:extLst>
                <a:ext uri="{FF2B5EF4-FFF2-40B4-BE49-F238E27FC236}">
                  <a16:creationId xmlns:a16="http://schemas.microsoft.com/office/drawing/2014/main" id="{3F3C86A0-478A-424E-8D3A-A0AE55881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20" cy="3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73" name="Rectangle 1026">
              <a:extLst>
                <a:ext uri="{FF2B5EF4-FFF2-40B4-BE49-F238E27FC236}">
                  <a16:creationId xmlns:a16="http://schemas.microsoft.com/office/drawing/2014/main" id="{5ECDC2B4-9A76-4882-82CC-DF38F43B1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320" cy="3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326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 </a:t>
              </a:r>
              <a:r>
                <a:rPr lang="en-US" altLang="en-US" sz="24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7171" name="Picture 6">
            <a:extLst>
              <a:ext uri="{FF2B5EF4-FFF2-40B4-BE49-F238E27FC236}">
                <a16:creationId xmlns:a16="http://schemas.microsoft.com/office/drawing/2014/main" id="{C211E6C2-30EC-405C-ADC4-A028DF00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63"/>
            <a:ext cx="87566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5E6E79A-5EA9-4428-957E-72B628823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Community development aims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CC7E795-DC98-4D8B-8A8A-E2031091C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6934200" cy="3352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/>
              <a:t>1. Meeting minimum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/>
              <a:t>Food / nutrition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/>
              <a:t>Health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/>
              <a:t>Preventable diseases</a:t>
            </a:r>
          </a:p>
          <a:p>
            <a:pPr lvl="3">
              <a:lnSpc>
                <a:spcPct val="90000"/>
              </a:lnSpc>
              <a:defRPr/>
            </a:pPr>
            <a:r>
              <a:rPr lang="en-US" altLang="en-US"/>
              <a:t>Every 8 seconds, child dies from water-related disease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/>
              <a:t>Pollution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/>
              <a:t>Education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E9A7831E-DB5A-4319-AF83-1DC767132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Community development aims</a:t>
            </a:r>
          </a:p>
        </p:txBody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1681DE9D-C4A1-415A-823D-61CF7919B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7086600" cy="45720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2. Empowerment</a:t>
            </a:r>
          </a:p>
          <a:p>
            <a:pPr>
              <a:defRPr/>
            </a:pPr>
            <a:r>
              <a:rPr lang="en-US" altLang="en-US"/>
              <a:t>3. Giving dignity and respect</a:t>
            </a:r>
          </a:p>
          <a:p>
            <a:pPr>
              <a:defRPr/>
            </a:pPr>
            <a:r>
              <a:rPr lang="en-US" altLang="en-US"/>
              <a:t>4. Promoting peace and harmony (the </a:t>
            </a:r>
            <a:r>
              <a:rPr lang="en-US" altLang="en-US" i="1"/>
              <a:t>shalom</a:t>
            </a:r>
            <a:r>
              <a:rPr lang="en-US" altLang="en-US"/>
              <a:t> of God)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E2160AB-F8A8-44EA-B735-892C4AC72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53200" cy="1676400"/>
          </a:xfrm>
        </p:spPr>
        <p:txBody>
          <a:bodyPr/>
          <a:lstStyle/>
          <a:p>
            <a:pPr>
              <a:defRPr/>
            </a:pPr>
            <a:r>
              <a:rPr lang="en-US" altLang="en-US" sz="3200"/>
              <a:t>The most successful development efforts are directed at single communities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2B23212-C8E1-4E3C-B1CA-5B0E96EA9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286000"/>
            <a:ext cx="7162800" cy="4114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Successful ones I’ve been involved in:</a:t>
            </a:r>
          </a:p>
          <a:p>
            <a:pPr lvl="1">
              <a:defRPr/>
            </a:pPr>
            <a:r>
              <a:rPr lang="en-US" altLang="en-US"/>
              <a:t>Vegetable gardening</a:t>
            </a:r>
          </a:p>
          <a:p>
            <a:pPr lvl="1">
              <a:defRPr/>
            </a:pPr>
            <a:r>
              <a:rPr lang="en-US" altLang="en-US"/>
              <a:t>Well drilling</a:t>
            </a:r>
          </a:p>
          <a:p>
            <a:pPr lvl="1">
              <a:defRPr/>
            </a:pPr>
            <a:r>
              <a:rPr lang="en-US" altLang="en-US"/>
              <a:t>Pigs</a:t>
            </a:r>
          </a:p>
          <a:p>
            <a:pPr lvl="1">
              <a:defRPr/>
            </a:pPr>
            <a:r>
              <a:rPr lang="en-US" altLang="en-US"/>
              <a:t>Roads</a:t>
            </a:r>
          </a:p>
          <a:p>
            <a:pPr lvl="1">
              <a:defRPr/>
            </a:pPr>
            <a:r>
              <a:rPr lang="en-US" altLang="en-US"/>
              <a:t>Tree planting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F5FE89C-C980-48C0-8237-7F025B82D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7 pitfalls and detours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305B65C-0735-421B-95F0-77C0B71FE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1. Demagoguery based on myths</a:t>
            </a:r>
          </a:p>
          <a:p>
            <a:pPr lvl="1">
              <a:defRPr/>
            </a:pPr>
            <a:r>
              <a:rPr lang="en-US" altLang="en-US" dirty="0"/>
              <a:t>Myth:  Food production is lagging behind population growth  </a:t>
            </a:r>
          </a:p>
          <a:p>
            <a:pPr lvl="2">
              <a:defRPr/>
            </a:pPr>
            <a:r>
              <a:rPr lang="en-US" altLang="en-US" dirty="0"/>
              <a:t>Some say: “There simply isn’t enough food.”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>
            <a:extLst>
              <a:ext uri="{FF2B5EF4-FFF2-40B4-BE49-F238E27FC236}">
                <a16:creationId xmlns:a16="http://schemas.microsoft.com/office/drawing/2014/main" id="{4DF6DD20-D71B-423F-A474-A24839CE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9163050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0C8B702D-CBF5-41CD-9CDF-52C7B8CA2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219200"/>
          </a:xfrm>
        </p:spPr>
        <p:txBody>
          <a:bodyPr/>
          <a:lstStyle/>
          <a:p>
            <a:r>
              <a:rPr lang="en-US" altLang="en-US" sz="3600">
                <a:effectLst/>
              </a:rPr>
              <a:t>Myth:  Global overpopulation is the main cause of famine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A277E11E-2A31-47B5-B94E-4C358E01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4129088"/>
            <a:ext cx="6437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Truth:  Famine’s causes are complex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AutoShape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7DB636D-69C8-481A-8469-90762049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609600" cy="7620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700730A-15CF-4F11-AFF0-33A702EFB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Myth:  The amount of “X” is finite and fixed.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84F3D6B-3E88-4F29-965F-377206A68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 dirty="0"/>
              <a:t>We’re in a zero-sum game. What one person gets/uses of “x” means there is less for every other person</a:t>
            </a:r>
          </a:p>
          <a:p>
            <a:pPr lvl="1">
              <a:defRPr/>
            </a:pPr>
            <a:r>
              <a:rPr lang="en-US" altLang="en-US" dirty="0"/>
              <a:t>Result:  brief guilt trips for developed nations</a:t>
            </a:r>
          </a:p>
          <a:p>
            <a:pPr lvl="2">
              <a:defRPr/>
            </a:pPr>
            <a:r>
              <a:rPr lang="en-US" altLang="en-US" dirty="0"/>
              <a:t>Example: Boycotts of Haitian industries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:a16="http://schemas.microsoft.com/office/drawing/2014/main" id="{0DFCC4AA-8832-41BB-9039-8B73AD7DC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781800" cy="22098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Myth:  We have to solve people’s material needs before spiritual needs can be addressed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DC92B3A-A106-4768-96B6-B4BCD4B8C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Pitfalls and detours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8068938-5A4A-4702-9900-34A522682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676400"/>
            <a:ext cx="7239000" cy="47244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2. Ethnocentric attitudes of aid-givers themselves</a:t>
            </a:r>
          </a:p>
          <a:p>
            <a:pPr lvl="1">
              <a:defRPr/>
            </a:pPr>
            <a:r>
              <a:rPr lang="en-US" altLang="en-US"/>
              <a:t>We can solve your problem. We have the answers.</a:t>
            </a:r>
          </a:p>
          <a:p>
            <a:pPr lvl="3">
              <a:defRPr/>
            </a:pPr>
            <a:r>
              <a:rPr lang="en-US" altLang="en-US"/>
              <a:t>Railroad car of corn</a:t>
            </a:r>
          </a:p>
          <a:p>
            <a:pPr lvl="1">
              <a:defRPr/>
            </a:pPr>
            <a:r>
              <a:rPr lang="en-US" altLang="en-US"/>
              <a:t>Authoritarianism</a:t>
            </a:r>
          </a:p>
          <a:p>
            <a:pPr lvl="2">
              <a:defRPr/>
            </a:pPr>
            <a:r>
              <a:rPr lang="en-US" altLang="en-US"/>
              <a:t>Whoever pays the bills calls the shots</a:t>
            </a:r>
          </a:p>
          <a:p>
            <a:pPr lvl="3">
              <a:defRPr/>
            </a:pPr>
            <a:r>
              <a:rPr lang="en-US" altLang="en-US"/>
              <a:t>Village relocation after flood</a:t>
            </a:r>
          </a:p>
          <a:p>
            <a:pPr lvl="3">
              <a:defRPr/>
            </a:pPr>
            <a:r>
              <a:rPr lang="en-US" altLang="en-US"/>
              <a:t>Rainwater catchment systems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2D5516-4406-43B4-9AD5-AF0177686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Pitfalls and detours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9BFFF6A-CF95-4F1B-85D3-E6BF8059D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3. Expectations of easy answers and immediate results</a:t>
            </a:r>
          </a:p>
          <a:p>
            <a:pPr lvl="1">
              <a:defRPr/>
            </a:pPr>
            <a:r>
              <a:rPr lang="en-US" altLang="en-US"/>
              <a:t>“Crash” programs tend to crash</a:t>
            </a:r>
          </a:p>
          <a:p>
            <a:pPr lvl="1">
              <a:defRPr/>
            </a:pPr>
            <a:r>
              <a:rPr lang="en-US" altLang="en-US" i="1"/>
              <a:t>Relief</a:t>
            </a:r>
            <a:r>
              <a:rPr lang="en-US" altLang="en-US"/>
              <a:t> and </a:t>
            </a:r>
            <a:r>
              <a:rPr lang="en-US" altLang="en-US" i="1"/>
              <a:t>development</a:t>
            </a:r>
            <a:r>
              <a:rPr lang="en-US" altLang="en-US"/>
              <a:t> are different strategies</a:t>
            </a:r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9115044-A199-48F2-B1FE-4191EE04B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Pitfalls and detours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72B86AF-7D11-4E7E-80A0-28AF54B47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4. Temptation to bulldoze through local opposition</a:t>
            </a:r>
          </a:p>
          <a:p>
            <a:pPr>
              <a:defRPr/>
            </a:pPr>
            <a:r>
              <a:rPr lang="en-US" altLang="en-US"/>
              <a:t>5. Inflexible administrative systems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1E3646DD-F79C-4B81-AC43-B4CD692F3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292929"/>
                  </a:outerShdw>
                </a:effectLst>
              </a:rPr>
              <a:t>Percentage of population </a:t>
            </a:r>
            <a:br>
              <a:rPr lang="en-US" altLang="en-US" sz="3600">
                <a:effectLst>
                  <a:outerShdw blurRad="38100" dist="38100" dir="2700000" algn="tl">
                    <a:srgbClr val="292929"/>
                  </a:outerShdw>
                </a:effectLst>
              </a:rPr>
            </a:br>
            <a:r>
              <a:rPr lang="en-US" altLang="en-US" sz="3600">
                <a:effectLst>
                  <a:outerShdw blurRad="38100" dist="38100" dir="2700000" algn="tl">
                    <a:srgbClr val="292929"/>
                  </a:outerShdw>
                </a:effectLst>
              </a:rPr>
              <a:t>living on $1 or less per day</a:t>
            </a:r>
          </a:p>
        </p:txBody>
      </p:sp>
      <p:pic>
        <p:nvPicPr>
          <p:cNvPr id="8195" name="Picture 6">
            <a:extLst>
              <a:ext uri="{FF2B5EF4-FFF2-40B4-BE49-F238E27FC236}">
                <a16:creationId xmlns:a16="http://schemas.microsoft.com/office/drawing/2014/main" id="{2ED61C6B-5F4A-4ED7-A049-558FF9B2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EF301BE2-CE62-4727-9213-7EB4B82E1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Pitfalls and detours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493B45C-613D-4018-92E9-F763C9520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6. “Rice Christians” </a:t>
            </a:r>
          </a:p>
          <a:p>
            <a:pPr lvl="2">
              <a:defRPr/>
            </a:pPr>
            <a:r>
              <a:rPr lang="en-US" altLang="en-US"/>
              <a:t>How serious a problem?</a:t>
            </a:r>
          </a:p>
          <a:p>
            <a:pPr>
              <a:defRPr/>
            </a:pPr>
            <a:r>
              <a:rPr lang="en-US" altLang="en-US"/>
              <a:t>7. “Compassion fatigue”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>
            <a:extLst>
              <a:ext uri="{FF2B5EF4-FFF2-40B4-BE49-F238E27FC236}">
                <a16:creationId xmlns:a16="http://schemas.microsoft.com/office/drawing/2014/main" id="{80DE8568-C957-4E32-A821-FF9180A3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01775"/>
            <a:ext cx="4953000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8" name="Rectangle 8">
            <a:extLst>
              <a:ext uri="{FF2B5EF4-FFF2-40B4-BE49-F238E27FC236}">
                <a16:creationId xmlns:a16="http://schemas.microsoft.com/office/drawing/2014/main" id="{4F06330F-2CB1-4C3D-AF69-2954EB5CB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>
                <a:effectLst>
                  <a:outerShdw blurRad="38100" dist="38100" dir="2700000" algn="tl">
                    <a:srgbClr val="292929"/>
                  </a:outerShdw>
                </a:effectLst>
              </a:rPr>
              <a:t>Pontius’ Puddle –</a:t>
            </a:r>
            <a:r>
              <a:rPr lang="en-US" altLang="en-US">
                <a:effectLst>
                  <a:outerShdw blurRad="38100" dist="38100" dir="2700000" algn="tl">
                    <a:srgbClr val="292929"/>
                  </a:outerShdw>
                </a:effectLst>
              </a:rPr>
              <a:t> </a:t>
            </a:r>
            <a:r>
              <a:rPr lang="en-US" altLang="en-US" sz="1800">
                <a:effectLst>
                  <a:outerShdw blurRad="38100" dist="38100" dir="2700000" algn="tl">
                    <a:srgbClr val="292929"/>
                  </a:outerShdw>
                </a:effectLst>
              </a:rPr>
              <a:t>The Preacher’s Magazine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BFD12BB5-6B29-4FE1-86EC-08B50C8989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34981A40-20A6-4B61-A3FA-9575C021FAE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04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FAD1-568F-4B7C-AFE6-313F5BEE4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/>
              <a:t>This PowerPoint presentation is available along with related materials and other PowerPoint presentations at </a:t>
            </a:r>
            <a:r>
              <a:rPr lang="en-US" sz="1600" dirty="0">
                <a:hlinkClick r:id="rId2"/>
              </a:rPr>
              <a:t>http://home.snu.edu/~hculbert/ppt.htm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BAC1D-589D-43BA-AC60-423E9C716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8820E14-1902-4C18-BDCC-79E9ED9AA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81800" cy="685800"/>
          </a:xfrm>
        </p:spPr>
        <p:txBody>
          <a:bodyPr/>
          <a:lstStyle/>
          <a:p>
            <a:r>
              <a:rPr lang="en-US" altLang="en-US" sz="3200">
                <a:effectLst/>
              </a:rPr>
              <a:t>Per capita gross national product</a:t>
            </a:r>
            <a:endParaRPr lang="en-US" altLang="en-US">
              <a:effectLst/>
            </a:endParaRP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7A256BE4-CF85-4B71-8130-A785ED29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220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31">
            <a:extLst>
              <a:ext uri="{FF2B5EF4-FFF2-40B4-BE49-F238E27FC236}">
                <a16:creationId xmlns:a16="http://schemas.microsoft.com/office/drawing/2014/main" id="{6FD21AA2-1200-4C64-BE29-94F0445CB60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6200"/>
            <a:ext cx="92043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4D36AD3-1FC5-4600-80A5-751F398E37B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A2ED72E-57D5-461F-8CD2-AC6BFEACD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4953000" cy="1143000"/>
          </a:xfrm>
        </p:spPr>
        <p:txBody>
          <a:bodyPr/>
          <a:lstStyle/>
          <a:p>
            <a:r>
              <a:rPr lang="en-US" altLang="en-US">
                <a:solidFill>
                  <a:srgbClr val="FFFFFF"/>
                </a:solidFill>
                <a:effectLst/>
              </a:rPr>
              <a:t>Population density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39A4C0CA-A9B8-4217-A26F-94E1ABC8429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AutoShape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9897CCA1-9D2D-4A7D-8F7C-333E59374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15000"/>
            <a:ext cx="457200" cy="738188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8213459-DEB2-47FC-80F1-FD56140D1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-76200"/>
            <a:ext cx="6781800" cy="838200"/>
          </a:xfrm>
        </p:spPr>
        <p:txBody>
          <a:bodyPr/>
          <a:lstStyle/>
          <a:p>
            <a:r>
              <a:rPr lang="en-US" altLang="en-US" sz="3600">
                <a:effectLst/>
              </a:rPr>
              <a:t>Per capita food production</a:t>
            </a:r>
          </a:p>
        </p:txBody>
      </p:sp>
      <p:pic>
        <p:nvPicPr>
          <p:cNvPr id="16387" name="Picture 7">
            <a:extLst>
              <a:ext uri="{FF2B5EF4-FFF2-40B4-BE49-F238E27FC236}">
                <a16:creationId xmlns:a16="http://schemas.microsoft.com/office/drawing/2014/main" id="{3E6C945F-C754-47CF-B826-EDC2D3FF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09C6114B-E7FD-4DE2-A765-842985B5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52400"/>
            <a:ext cx="8956675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3">
            <a:extLst>
              <a:ext uri="{FF2B5EF4-FFF2-40B4-BE49-F238E27FC236}">
                <a16:creationId xmlns:a16="http://schemas.microsoft.com/office/drawing/2014/main" id="{0709DA81-0246-4982-A266-A003BEC25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 MT Black" pitchFamily="34" charset="0"/>
              </a:rPr>
              <a:t>←</a:t>
            </a:r>
            <a:r>
              <a:rPr lang="en-US" altLang="en-US" sz="2400">
                <a:solidFill>
                  <a:schemeClr val="tx1"/>
                </a:solidFill>
                <a:latin typeface="Arial MT Black" pitchFamily="34" charset="0"/>
              </a:rPr>
              <a:t> </a:t>
            </a:r>
            <a:r>
              <a:rPr lang="en-US" altLang="en-US"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25 years </a:t>
            </a:r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</a:rPr>
              <a:t>→</a:t>
            </a:r>
          </a:p>
        </p:txBody>
      </p:sp>
      <p:sp>
        <p:nvSpPr>
          <p:cNvPr id="18436" name="TextBox 7">
            <a:extLst>
              <a:ext uri="{FF2B5EF4-FFF2-40B4-BE49-F238E27FC236}">
                <a16:creationId xmlns:a16="http://schemas.microsoft.com/office/drawing/2014/main" id="{E7A2A0EB-769E-4B42-B489-24F9119B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35575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Arial MT Black" pitchFamily="34" charset="0"/>
              </a:rPr>
              <a:t>←</a:t>
            </a:r>
            <a:r>
              <a:rPr lang="en-US" altLang="en-US" sz="2400">
                <a:solidFill>
                  <a:schemeClr val="tx1"/>
                </a:solidFill>
                <a:latin typeface="Arial MT Black" pitchFamily="34" charset="0"/>
              </a:rPr>
              <a:t> </a:t>
            </a:r>
            <a:r>
              <a:rPr lang="en-US" altLang="en-US" sz="2000" b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25 years </a:t>
            </a:r>
            <a:r>
              <a:rPr lang="en-US" altLang="en-US" sz="4000">
                <a:solidFill>
                  <a:schemeClr val="tx1"/>
                </a:solidFill>
                <a:latin typeface="Times New Roman" panose="02020603050405020304" pitchFamily="18" charset="0"/>
              </a:rPr>
              <a:t>→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lobes">
  <a:themeElements>
    <a:clrScheme name="">
      <a:dk1>
        <a:srgbClr val="000000"/>
      </a:dk1>
      <a:lt1>
        <a:srgbClr val="FFFFFF"/>
      </a:lt1>
      <a:dk2>
        <a:srgbClr val="000000"/>
      </a:dk2>
      <a:lt2>
        <a:srgbClr val="292929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ob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292929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292929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292929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292929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292929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292929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292929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681</Words>
  <Application>Microsoft Office PowerPoint</Application>
  <PresentationFormat>On-screen Show (4:3)</PresentationFormat>
  <Paragraphs>137</Paragraphs>
  <Slides>34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Times New Roman</vt:lpstr>
      <vt:lpstr>Arial</vt:lpstr>
      <vt:lpstr>Arial MT Black</vt:lpstr>
      <vt:lpstr>Arial Black</vt:lpstr>
      <vt:lpstr>globes</vt:lpstr>
      <vt:lpstr>Christian Community Development</vt:lpstr>
      <vt:lpstr>PowerPoint Presentation</vt:lpstr>
      <vt:lpstr>Percentage of population  living on $1 or less per day</vt:lpstr>
      <vt:lpstr>Per capita gross national product</vt:lpstr>
      <vt:lpstr>PowerPoint Presentation</vt:lpstr>
      <vt:lpstr>PowerPoint Presentation</vt:lpstr>
      <vt:lpstr>Population density</vt:lpstr>
      <vt:lpstr>Per capita food production</vt:lpstr>
      <vt:lpstr>PowerPoint Presentation</vt:lpstr>
      <vt:lpstr>Percent of underweight children under 5</vt:lpstr>
      <vt:lpstr>Six plagues of our mis-developed world</vt:lpstr>
      <vt:lpstr>How do we react to such huge, complex problems?</vt:lpstr>
      <vt:lpstr>Should we be involved?</vt:lpstr>
      <vt:lpstr>Biblical basis</vt:lpstr>
      <vt:lpstr>“Are you the Messiah?”</vt:lpstr>
      <vt:lpstr>How can we be the “light” of a mis-developed world?</vt:lpstr>
      <vt:lpstr>Christian Community Development</vt:lpstr>
      <vt:lpstr>What community development is not . . .</vt:lpstr>
      <vt:lpstr>What community development is not . . .</vt:lpstr>
      <vt:lpstr>Community development aims</vt:lpstr>
      <vt:lpstr>Community development aims</vt:lpstr>
      <vt:lpstr>The most successful development efforts are directed at single communities</vt:lpstr>
      <vt:lpstr>7 pitfalls and detours</vt:lpstr>
      <vt:lpstr>Myth:  Global overpopulation is the main cause of famine</vt:lpstr>
      <vt:lpstr>Myth:  The amount of “X” is finite and fixed. </vt:lpstr>
      <vt:lpstr>Myth:  We have to solve people’s material needs before spiritual needs can be addressed</vt:lpstr>
      <vt:lpstr>Pitfalls and detours</vt:lpstr>
      <vt:lpstr>Pitfalls and detours</vt:lpstr>
      <vt:lpstr>Pitfalls and detours</vt:lpstr>
      <vt:lpstr>Pitfalls and detours</vt:lpstr>
      <vt:lpstr>Pontius’ Puddle – The Preacher’s Magazine</vt:lpstr>
      <vt:lpstr>PowerPoint Presentation</vt:lpstr>
      <vt:lpstr>PowerPoint Presentation</vt:lpstr>
      <vt:lpstr>This PowerPoint presentation is available along with related materials and other PowerPoint presentations at http://home.snu.edu/~hculbert/ppt.htm </vt:lpstr>
      <vt:lpstr>MCS</vt:lpstr>
    </vt:vector>
  </TitlesOfParts>
  <Company>Southern Nazarene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Community Development</dc:title>
  <dc:creator>Howard Culbertson</dc:creator>
  <cp:lastModifiedBy>Howard Culbertson</cp:lastModifiedBy>
  <cp:revision>61</cp:revision>
  <cp:lastPrinted>2015-04-06T14:41:18Z</cp:lastPrinted>
  <dcterms:created xsi:type="dcterms:W3CDTF">2001-04-03T12:02:19Z</dcterms:created>
  <dcterms:modified xsi:type="dcterms:W3CDTF">2020-12-18T16:13:56Z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60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hculbert@snu.edu</vt:lpwstr>
  </property>
  <property fmtid="{D5CDD505-2E9C-101B-9397-08002B2CF9AE}" pid="8" name="HomePage">
    <vt:lpwstr>http://home.snu.edu/~hculbert.fs</vt:lpwstr>
  </property>
  <property fmtid="{D5CDD505-2E9C-101B-9397-08002B2CF9AE}" pid="9" name="Other">
    <vt:lpwstr>Feel free to use and modify this presentation.  Please make sure you credit the source, however.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f:\public.www</vt:lpwstr>
  </property>
</Properties>
</file>