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7" r:id="rId3"/>
    <p:sldId id="298" r:id="rId4"/>
    <p:sldId id="299" r:id="rId5"/>
    <p:sldId id="300" r:id="rId6"/>
    <p:sldId id="301" r:id="rId7"/>
    <p:sldId id="277" r:id="rId8"/>
    <p:sldId id="25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58" r:id="rId22"/>
    <p:sldId id="260" r:id="rId23"/>
    <p:sldId id="296" r:id="rId24"/>
    <p:sldId id="278" r:id="rId25"/>
    <p:sldId id="292" r:id="rId26"/>
    <p:sldId id="293" r:id="rId27"/>
    <p:sldId id="264" r:id="rId28"/>
    <p:sldId id="265" r:id="rId29"/>
    <p:sldId id="270" r:id="rId30"/>
    <p:sldId id="262" r:id="rId31"/>
    <p:sldId id="295" r:id="rId32"/>
    <p:sldId id="263" r:id="rId33"/>
    <p:sldId id="272" r:id="rId34"/>
    <p:sldId id="274" r:id="rId35"/>
    <p:sldId id="268" r:id="rId36"/>
    <p:sldId id="273" r:id="rId37"/>
    <p:sldId id="275" r:id="rId38"/>
    <p:sldId id="294" r:id="rId39"/>
    <p:sldId id="302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w Cen MT Condensed" panose="020B0606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w Cen MT Condensed" panose="020B0606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w Cen MT Condensed" panose="020B0606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w Cen MT Condensed" panose="020B0606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w Cen MT Condensed" panose="020B0606020104020203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w Cen MT Condensed" panose="020B0606020104020203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w Cen MT Condensed" panose="020B0606020104020203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w Cen MT Condensed" panose="020B0606020104020203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w Cen MT Condensed" panose="020B0606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94643" autoAdjust="0"/>
  </p:normalViewPr>
  <p:slideViewPr>
    <p:cSldViewPr>
      <p:cViewPr varScale="1">
        <p:scale>
          <a:sx n="63" d="100"/>
          <a:sy n="63" d="100"/>
        </p:scale>
        <p:origin x="137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562BDA7-7ECB-4DBA-A5FA-DEC218DB4E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0860CC0-73DB-41E6-8111-06C15DA4F76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62FC8F0D-EB6F-4C05-AC87-CBAA5E350C0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5666810E-0C1D-4781-9B3F-76B63F7CCE7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90DED09-9795-4212-AB02-494F6709A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0">
            <a:extLst>
              <a:ext uri="{FF2B5EF4-FFF2-40B4-BE49-F238E27FC236}">
                <a16:creationId xmlns:a16="http://schemas.microsoft.com/office/drawing/2014/main" id="{68AC95B5-3F53-4A3D-B2AF-D23EDBD274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2051">
            <a:extLst>
              <a:ext uri="{FF2B5EF4-FFF2-40B4-BE49-F238E27FC236}">
                <a16:creationId xmlns:a16="http://schemas.microsoft.com/office/drawing/2014/main" id="{C0243AA2-A3D8-42AB-ABDA-64A4990AD1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2052">
            <a:extLst>
              <a:ext uri="{FF2B5EF4-FFF2-40B4-BE49-F238E27FC236}">
                <a16:creationId xmlns:a16="http://schemas.microsoft.com/office/drawing/2014/main" id="{73C03D35-0B72-42F5-9F4C-438FABE35FE3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2053">
            <a:extLst>
              <a:ext uri="{FF2B5EF4-FFF2-40B4-BE49-F238E27FC236}">
                <a16:creationId xmlns:a16="http://schemas.microsoft.com/office/drawing/2014/main" id="{30C746C8-DF6C-4DB4-800B-8BE8B2962BB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3798" name="Rectangle 2054">
            <a:extLst>
              <a:ext uri="{FF2B5EF4-FFF2-40B4-BE49-F238E27FC236}">
                <a16:creationId xmlns:a16="http://schemas.microsoft.com/office/drawing/2014/main" id="{83403F04-7753-4BF2-B2F1-7D3A8D7518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9" name="Rectangle 2055">
            <a:extLst>
              <a:ext uri="{FF2B5EF4-FFF2-40B4-BE49-F238E27FC236}">
                <a16:creationId xmlns:a16="http://schemas.microsoft.com/office/drawing/2014/main" id="{A8ADFBD6-FC58-408A-A632-AE1616BE4D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8568B99-143B-4F28-9787-503FF9C65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5">
            <a:extLst>
              <a:ext uri="{FF2B5EF4-FFF2-40B4-BE49-F238E27FC236}">
                <a16:creationId xmlns:a16="http://schemas.microsoft.com/office/drawing/2014/main" id="{401CBF96-CF12-4359-A505-E36DDAFAA5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9pPr>
          </a:lstStyle>
          <a:p>
            <a:fld id="{32631DA2-E260-49D7-B061-167F695EFB49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123" name="Rectangle 1026">
            <a:extLst>
              <a:ext uri="{FF2B5EF4-FFF2-40B4-BE49-F238E27FC236}">
                <a16:creationId xmlns:a16="http://schemas.microsoft.com/office/drawing/2014/main" id="{1751FCCE-301E-42A8-97CE-D845526C09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1027">
            <a:extLst>
              <a:ext uri="{FF2B5EF4-FFF2-40B4-BE49-F238E27FC236}">
                <a16:creationId xmlns:a16="http://schemas.microsoft.com/office/drawing/2014/main" id="{234F6CF0-BDB4-48A4-A885-4DAAC41A6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5">
            <a:extLst>
              <a:ext uri="{FF2B5EF4-FFF2-40B4-BE49-F238E27FC236}">
                <a16:creationId xmlns:a16="http://schemas.microsoft.com/office/drawing/2014/main" id="{BE99D87A-0646-4A54-9D8C-F4C9625638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9pPr>
          </a:lstStyle>
          <a:p>
            <a:fld id="{1552ABDC-908B-49FA-AD0D-A0FDB902469D}" type="slidenum">
              <a:rPr lang="en-US" altLang="en-US" sz="1200">
                <a:latin typeface="Times New Roman" panose="02020603050405020304" pitchFamily="18" charset="0"/>
              </a:rPr>
              <a:pPr/>
              <a:t>33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987BEA0C-E616-4F60-98D6-9EBE8C6A6FB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A942A5E8-9640-4070-92EF-31E768917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055">
            <a:extLst>
              <a:ext uri="{FF2B5EF4-FFF2-40B4-BE49-F238E27FC236}">
                <a16:creationId xmlns:a16="http://schemas.microsoft.com/office/drawing/2014/main" id="{B18712EC-135F-4657-9F22-6B6DD504A7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9pPr>
          </a:lstStyle>
          <a:p>
            <a:fld id="{325BDB18-310D-45FB-AD6C-31FDFD4EA969}" type="slidenum">
              <a:rPr lang="en-US" altLang="en-US" sz="1200">
                <a:latin typeface="Times New Roman" panose="02020603050405020304" pitchFamily="18" charset="0"/>
              </a:rPr>
              <a:pPr/>
              <a:t>34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C4DD6539-CFDD-4E57-93A5-226863A6BD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0E36B76-BE20-44D1-A1C5-DA2A388A8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055">
            <a:extLst>
              <a:ext uri="{FF2B5EF4-FFF2-40B4-BE49-F238E27FC236}">
                <a16:creationId xmlns:a16="http://schemas.microsoft.com/office/drawing/2014/main" id="{64152DE7-03B4-4AF5-8177-1823F8A074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9pPr>
          </a:lstStyle>
          <a:p>
            <a:fld id="{ADB8B2A6-3F87-4A5E-BA1A-8FB23EAFFE03}" type="slidenum">
              <a:rPr lang="en-US" altLang="en-US" sz="1200">
                <a:latin typeface="Times New Roman" panose="02020603050405020304" pitchFamily="18" charset="0"/>
              </a:rPr>
              <a:pPr/>
              <a:t>35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304B5BF8-6B4B-4C86-A363-2752F78D37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081DF8D5-ECDE-452C-A695-141A4BB5E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055">
            <a:extLst>
              <a:ext uri="{FF2B5EF4-FFF2-40B4-BE49-F238E27FC236}">
                <a16:creationId xmlns:a16="http://schemas.microsoft.com/office/drawing/2014/main" id="{E24DB56D-089C-4847-A5DE-A38122D863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9pPr>
          </a:lstStyle>
          <a:p>
            <a:fld id="{0934E653-AF59-49E5-B6F8-D81E4CB653F8}" type="slidenum">
              <a:rPr lang="en-US" altLang="en-US" sz="1200">
                <a:latin typeface="Times New Roman" panose="02020603050405020304" pitchFamily="18" charset="0"/>
              </a:rPr>
              <a:pPr/>
              <a:t>36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4214E1B-F953-4C12-880F-A9C11CE82C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221061DB-D684-4EAB-80F0-3B66A240A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055">
            <a:extLst>
              <a:ext uri="{FF2B5EF4-FFF2-40B4-BE49-F238E27FC236}">
                <a16:creationId xmlns:a16="http://schemas.microsoft.com/office/drawing/2014/main" id="{03C8417B-B3B3-4E91-9D53-7E1EE18DE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9pPr>
          </a:lstStyle>
          <a:p>
            <a:fld id="{FEFEBF2B-5B62-47A5-A1CA-D63609434F22}" type="slidenum">
              <a:rPr lang="en-US" altLang="en-US" sz="1200">
                <a:latin typeface="Times New Roman" panose="02020603050405020304" pitchFamily="18" charset="0"/>
              </a:rPr>
              <a:pPr/>
              <a:t>37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7C2EEFE4-3785-4F21-A81E-52D62C00EF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82B1D256-A7CA-423A-A25D-63BD60A0C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55">
            <a:extLst>
              <a:ext uri="{FF2B5EF4-FFF2-40B4-BE49-F238E27FC236}">
                <a16:creationId xmlns:a16="http://schemas.microsoft.com/office/drawing/2014/main" id="{0723464F-DB3F-4FBA-B88B-183EFC1D2A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9pPr>
          </a:lstStyle>
          <a:p>
            <a:fld id="{FFF658B3-56AA-4C1C-B41F-CB323FE9306B}" type="slidenum">
              <a:rPr lang="en-US" altLang="en-US" sz="1200"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62297BC-EAC3-4E79-BF92-F995A57351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B08206C-20CA-48EA-9936-14B9A7E35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5">
            <a:extLst>
              <a:ext uri="{FF2B5EF4-FFF2-40B4-BE49-F238E27FC236}">
                <a16:creationId xmlns:a16="http://schemas.microsoft.com/office/drawing/2014/main" id="{E6003946-F00E-467E-9FFB-217A993BDC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9pPr>
          </a:lstStyle>
          <a:p>
            <a:fld id="{CE336FA3-71BD-456D-AD0D-D5A50041D10B}" type="slidenum">
              <a:rPr lang="en-US" altLang="en-US" sz="1200">
                <a:latin typeface="Times New Roman" panose="02020603050405020304" pitchFamily="18" charset="0"/>
              </a:rPr>
              <a:pPr/>
              <a:t>21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F73C25C-FF4B-4833-8374-5077EB63D6B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CD1B179-69E5-4FA2-9C45-8A9066B28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5">
            <a:extLst>
              <a:ext uri="{FF2B5EF4-FFF2-40B4-BE49-F238E27FC236}">
                <a16:creationId xmlns:a16="http://schemas.microsoft.com/office/drawing/2014/main" id="{2B93EA62-A005-4D70-80C5-80D77C6120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9pPr>
          </a:lstStyle>
          <a:p>
            <a:fld id="{150CA2FC-D3D5-440A-8C2D-00C6BC6465BD}" type="slidenum">
              <a:rPr lang="en-US" altLang="en-US" sz="1200">
                <a:latin typeface="Times New Roman" panose="02020603050405020304" pitchFamily="18" charset="0"/>
              </a:rPr>
              <a:pPr/>
              <a:t>22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237BDF9-2ACF-4FE8-BC60-E509312ED2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A2E372E-CABF-4063-9B5C-964591761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055">
            <a:extLst>
              <a:ext uri="{FF2B5EF4-FFF2-40B4-BE49-F238E27FC236}">
                <a16:creationId xmlns:a16="http://schemas.microsoft.com/office/drawing/2014/main" id="{4D9884E2-0060-45F7-B00B-522D5C4416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9pPr>
          </a:lstStyle>
          <a:p>
            <a:fld id="{E61E5049-8AD5-482C-9FB8-648C2F4878AF}" type="slidenum">
              <a:rPr lang="en-US" altLang="en-US" sz="1200"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C0F5C35-C47C-41B0-BEDE-912BFECD68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D8D5141-F160-475F-B3CE-B895AC555E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5">
            <a:extLst>
              <a:ext uri="{FF2B5EF4-FFF2-40B4-BE49-F238E27FC236}">
                <a16:creationId xmlns:a16="http://schemas.microsoft.com/office/drawing/2014/main" id="{096E64A4-BAAA-42ED-A97C-C702C05A2C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9pPr>
          </a:lstStyle>
          <a:p>
            <a:fld id="{0D739393-46BB-4347-B767-0BA3ACC0D630}" type="slidenum">
              <a:rPr lang="en-US" altLang="en-US" sz="1200"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8AA6C5D-EB8C-413B-9CA8-8526727855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B320CBF-B951-4F40-8833-80A83A4A9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55">
            <a:extLst>
              <a:ext uri="{FF2B5EF4-FFF2-40B4-BE49-F238E27FC236}">
                <a16:creationId xmlns:a16="http://schemas.microsoft.com/office/drawing/2014/main" id="{943F1AEA-4C21-4462-8978-F66D2E5108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9pPr>
          </a:lstStyle>
          <a:p>
            <a:fld id="{D9D91625-DBEA-425E-A3FC-11FEBA184863}" type="slidenum">
              <a:rPr lang="en-US" altLang="en-US" sz="1200">
                <a:latin typeface="Times New Roman" panose="02020603050405020304" pitchFamily="18" charset="0"/>
              </a:rPr>
              <a:pPr/>
              <a:t>29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9863C25-3B92-450E-969E-42DBF415C8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602869C-1246-43DC-BB28-A841B4B77C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055">
            <a:extLst>
              <a:ext uri="{FF2B5EF4-FFF2-40B4-BE49-F238E27FC236}">
                <a16:creationId xmlns:a16="http://schemas.microsoft.com/office/drawing/2014/main" id="{D3099FD0-D75D-4148-9E72-6B2905BB56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9pPr>
          </a:lstStyle>
          <a:p>
            <a:fld id="{B76AE1B3-4934-497D-9DD2-3DF5DBF7E559}" type="slidenum">
              <a:rPr lang="en-US" altLang="en-US" sz="1200">
                <a:latin typeface="Times New Roman" panose="02020603050405020304" pitchFamily="18" charset="0"/>
              </a:rPr>
              <a:pPr/>
              <a:t>30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45F1C0F-AF2C-414B-8AD3-488E7016D6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C20F634-F55C-49B6-AE44-2C707AADE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055">
            <a:extLst>
              <a:ext uri="{FF2B5EF4-FFF2-40B4-BE49-F238E27FC236}">
                <a16:creationId xmlns:a16="http://schemas.microsoft.com/office/drawing/2014/main" id="{D7B3A241-A285-44E7-908F-6A2E00DBC3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9pPr>
          </a:lstStyle>
          <a:p>
            <a:fld id="{527419EF-2196-46F7-A92D-CC6050A7BC69}" type="slidenum">
              <a:rPr lang="en-US" altLang="en-US" sz="1200"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C8BC993-1471-4DAB-946B-D7B285AFA1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F20A5A0-0FCC-4FA3-930D-1757A0C0C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1CF970-B272-4EFD-AB44-F3FF2CB3A4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DB1009-8660-4E44-8911-390F516FF8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63E596-587A-4DC3-A7D9-2F8CD4E50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89C8-1230-44C7-994D-57547E5E82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65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63C21A-77C6-4A62-976F-BE8ED6FA32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8134B3-2142-46B5-8B07-1073ADA9D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8708CE-8C89-43BF-B740-27BEF1B011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974BE-9794-42E8-BF48-F88E4F096F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7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609600"/>
            <a:ext cx="19812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791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9265F-C782-4CC6-A1BF-BAB57142DE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7BE0FC-C8CB-4D9A-946B-7D8010EDCF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C034CC-2A29-497C-A63C-007CDBB42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76FA-BCE2-461F-9497-EB06614C1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86E898-5AAA-4026-8766-DFA3891971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F1038C-25D4-459C-B94B-CBCD8992D7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2D2D0E-CAAB-43FF-9011-80963EBAB0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1515-6C2C-462A-908F-74DCFCFFB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46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CC6D7A-FEA1-4452-A7C4-610E05D3CE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087B04-B183-4C38-8C2A-C5917D5B5B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88D8B7-68EA-4CC5-948E-74F81BEEE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37E1B-400F-4CB4-AF93-ED80AFD832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628077-917D-4D13-98BF-4166D5A6E5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8E89F7-F44D-4293-BB95-D48919E6E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47FA3B-5F74-45AE-9824-097E9E7ED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DE3F4-7B2B-4D64-A656-ADA178EAC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2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5140D7-0066-4BF4-84CC-E8AA02FC9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46135A-B33D-4F8F-90E5-129FAED75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00C577-F767-4643-97C3-A12D492E85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36F3A-CD56-4B82-BB37-CE7EB76D5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26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FC814C0-F74F-4B6D-A9DC-587EB509E8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D543AB3-F166-4D84-8C79-0874809B30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83D4E24-8C05-425A-9A89-EC76799E6E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29658-2E60-4A81-9209-61C86A74B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70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896608-F2A4-4050-9B1C-6032AC5E3D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CA6CB9-BA8C-42F0-B03D-CC70507DE6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4396EC-AAED-4187-8530-57BA2E5D6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50C78-5380-4D7B-A476-24D1C032F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65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A72CF2-D8A4-4918-BE56-5695924FA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32F9BC-3404-4BDC-A239-4D511D842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9B7468-19A6-41F2-88C0-17FAE54693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81A65-D7F7-49E8-93B7-CAA24C54AD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0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1271C5-2F58-45A2-9827-926552397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7B7DE-3B60-4F41-8997-9CDAEFA7D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88363-BDA8-42E8-AC53-B9B1D98E5F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424C0-C21A-46D0-AEBA-78E1F74C5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97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08D1DB-9B80-40B3-9DE1-CAE611B59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7DF52E-6114-4098-A1AD-2907201864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DD1447-4193-4DFA-BEC8-E23D219925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ACA2-3F2A-4A90-945A-CF47F91ED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77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1CE2108-CAA6-433B-935D-7129FEDD9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C235B3A-6E8B-4AF7-A0DD-C40BE4880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D42B9B-2910-4ABA-9D6D-9E5A1F5794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4F63A11-3A7E-4EAA-979F-4CFF44A409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D27F5D-12AB-4A70-8306-6C2FDB57AB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A1DB3C9F-529F-47AD-A4E2-9657C83C8D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images.google.com/imgres?imgurl=http://image.portal.transportation.org/imageserver/plumtree/samples/companystore/private/img/watch.jpg&amp;imgrefurl=http://image.portal.transportation.org/imageserver/plumtree/samples/companystore/private/img/&amp;h=240&amp;w=150&amp;sz=6&amp;hl=en&amp;sig2=0qvrqWg7DwR7J0zI89uaKg&amp;start=15&amp;tbnid=08bYgU2DTbQIcM:&amp;tbnh=110&amp;tbnw=69&amp;ei=TeXyRNLDA5aAigH9zO23BA&amp;prev=/images%3Fq%3Dwatch.jpg%26svnum%3D10%26hl%3Den%26lr%3D%26rls%3DGGLG,GGLG:2006-10,GGLG:en%26sa%3DN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hyperlink" Target="http://images.google.com/imgres?imgurl=http://www.drooker.com/graphics/images/time.gif&amp;imgrefurl=http://www.drooker.com/graphics/pages/time.htm&amp;h=310&amp;w=400&amp;sz=15&amp;hl=en&amp;sig2=Rnh8MokNFkROd-bp2EjLDg&amp;start=346&amp;tbnid=y6VDCjFho60ZYM:&amp;tbnh=96&amp;tbnw=124&amp;ei=eZ82RZCUHorgigHjheiEAQ&amp;prev=/images%3Fq%3Dtime.gif%26start%3D340%26ndsp%3D20%26svnum%3D10%26hl%3Den%26lr%3D%26rls%3DGGLG,GGLG:2006-10,GGLG:en%26sa%3DN" TargetMode="Externa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wmf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wmf"/><Relationship Id="rId7" Type="http://schemas.openxmlformats.org/officeDocument/2006/relationships/hyperlink" Target="http://www.pnwpga.com/bmw.gi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wmf"/><Relationship Id="rId7" Type="http://schemas.openxmlformats.org/officeDocument/2006/relationships/hyperlink" Target="http://images.google.com/imgres?imgurl=http://www.superbrandsindia.com/superbrands2003/pizza-hut/pizza-hut-pizza.jpg&amp;imgrefurl=http://www.rottentomatoes.com/vine/showthread.php%3Ft%3D441725%26page%3D3&amp;h=471&amp;w=750&amp;sz=33&amp;hl=en&amp;sig2=kOBfbW4KevzKSCGRGCr_Og&amp;start=2&amp;tbnid=vwh-VH055wpYbM:&amp;tbnh=89&amp;tbnw=141&amp;ei=nJw2ReXXLqm-iAHg75xv&amp;prev=/images%3Fq%3Dpizza%26svnum%3D10%26hl%3Den%26lr%3D%26rls%3DGGLG,GGLG:2006-10,GGLG:en%26sa%3D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9.wmf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wmf"/><Relationship Id="rId7" Type="http://schemas.openxmlformats.org/officeDocument/2006/relationships/hyperlink" Target="http://images.google.com/imgres?imgurl=http://www.joesoccer.com/images/joe.gif&amp;imgrefurl=http://www.joesoccer.com/&amp;h=214&amp;w=146&amp;sz=3&amp;hl=en&amp;sig2=6ylOFyOYqxHOSGOGdiUgSA&amp;start=17&amp;tbnid=flQQSPqs-eFuUM:&amp;tbnh=106&amp;tbnw=72&amp;ei=NZ02RfXGCM3QigGN3oR7&amp;prev=/images%3Fq%3Dsoccer%26svnum%3D10%26hl%3Den%26lr%3D%26rls%3DGGLG,GGLG:2006-10,GGLG: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10" Type="http://schemas.openxmlformats.org/officeDocument/2006/relationships/image" Target="../media/image48.jpeg"/><Relationship Id="rId4" Type="http://schemas.openxmlformats.org/officeDocument/2006/relationships/image" Target="../media/image44.wmf"/><Relationship Id="rId9" Type="http://schemas.openxmlformats.org/officeDocument/2006/relationships/hyperlink" Target="http://images.google.com/imgres?imgurl=http://www.stvhuenxe.de/stv-info/tennis.gif&amp;imgrefurl=http://www.stvhuenxe.de/stv-info/tennis.htm&amp;h=348&amp;w=402&amp;sz=5&amp;hl=en&amp;sig2=oPkpGj8cnIX5rsk0vdDH3w&amp;start=144&amp;tbnid=b3gln2SDiwSmYM:&amp;tbnh=107&amp;tbnw=124&amp;ei=jZ42RdqUCMmGiAGlwplV&amp;prev=/images%3Fq%3Dtennis.gif%26start%3D140%26ndsp%3D20%26svnum%3D10%26hl%3Den%26lr%3D%26rls%3DGGLG,GGLG:2006-10,GGLG:en%26sa%3DN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This%20PowerPoint%20presentation%20is%20available%20along%20with%20relathttp:/home.snu.edu/~hculbert/ppt.ht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3442FD1-CDE8-45B8-8C6F-420C043C99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7848600" cy="1600200"/>
          </a:xfrm>
        </p:spPr>
        <p:txBody>
          <a:bodyPr anchor="ctr"/>
          <a:lstStyle/>
          <a:p>
            <a:r>
              <a:rPr lang="en-US" altLang="en-US" sz="6600"/>
              <a:t>Defining “culture”</a:t>
            </a:r>
            <a:br>
              <a:rPr lang="en-US" altLang="en-US" sz="6600"/>
            </a:br>
            <a:r>
              <a:rPr lang="en-US" altLang="en-US" sz="4800"/>
              <a:t>and cultural anthropology</a:t>
            </a:r>
            <a:endParaRPr lang="en-US" altLang="en-US" sz="54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1716C61-CA55-49CA-8F7D-A27063962C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4648200"/>
            <a:ext cx="6400800" cy="1143000"/>
          </a:xfrm>
        </p:spPr>
        <p:txBody>
          <a:bodyPr/>
          <a:lstStyle/>
          <a:p>
            <a:r>
              <a:rPr lang="en-US" altLang="en-US"/>
              <a:t>Howard Culbertson</a:t>
            </a:r>
          </a:p>
          <a:p>
            <a:r>
              <a:rPr lang="en-US" altLang="en-US"/>
              <a:t>Southern Nazarene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5F992F4-9048-44E6-94F4-0A83F33CA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r>
              <a:rPr lang="en-US" altLang="en-US" sz="3600"/>
              <a:t>Viewing culture as successive levels </a:t>
            </a:r>
            <a:br>
              <a:rPr lang="en-US" altLang="en-US" sz="3600"/>
            </a:br>
            <a:r>
              <a:rPr lang="en-US" altLang="en-US" sz="2800"/>
              <a:t>Diagram by Lloyd Kwast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68CBB4A1-E543-469B-8A04-DCA0ABCD32C8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371600"/>
            <a:ext cx="4981575" cy="488315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0966FB2-AEBF-4B3F-8740-56C841AE8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34E4BF9C-BEB0-47E1-976D-6A485BA9473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2338" y="730250"/>
            <a:ext cx="4972050" cy="4872038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3B45B3D-4012-45E3-AB45-93EE58B10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E3066B72-96FC-45AF-9671-32054388E9E9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2338" y="730250"/>
            <a:ext cx="4991100" cy="4891088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F9D9D66-1E51-4287-85C3-78C9E3BCA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1ACF9A4F-48CB-4D90-95BD-9DC5C1A87079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2338" y="730250"/>
            <a:ext cx="4972050" cy="4872038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9BB2901-90A5-4CDC-9CA6-638CAE357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62C77F55-43F2-4B9F-875B-976C7FC71C6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2338" y="730250"/>
            <a:ext cx="4981575" cy="4881563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66C87CF-727A-4D08-858B-38E33C60A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06937D40-E9F5-40C9-B5E1-30F90BB2B08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2338" y="730250"/>
            <a:ext cx="4964112" cy="48641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C26336C-A1B3-4066-937D-F00DC95CA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12AE2D61-4CEB-4B84-944D-3181993AC2C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2338" y="730250"/>
            <a:ext cx="4964112" cy="48641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476694C-3042-460F-90F6-AE878E401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DD4C29F8-5C84-47C4-B49F-24531442462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2338" y="730250"/>
            <a:ext cx="4989512" cy="48895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DF139CD-0F47-4384-ADDB-17F5869B6A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br>
              <a:rPr lang="en-US" altLang="en-US" sz="5400"/>
            </a:br>
            <a:endParaRPr lang="en-US" altLang="en-US" sz="540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7D6D192-D079-4E71-A467-94B52B57289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609600"/>
            <a:ext cx="6400800" cy="762000"/>
          </a:xfrm>
        </p:spPr>
        <p:txBody>
          <a:bodyPr/>
          <a:lstStyle/>
          <a:p>
            <a:r>
              <a:rPr lang="en-US" altLang="en-US" sz="3200"/>
              <a:t>An iceberg as an analogy of culture</a:t>
            </a:r>
          </a:p>
        </p:txBody>
      </p:sp>
      <p:pic>
        <p:nvPicPr>
          <p:cNvPr id="23556" name="Picture 7">
            <a:extLst>
              <a:ext uri="{FF2B5EF4-FFF2-40B4-BE49-F238E27FC236}">
                <a16:creationId xmlns:a16="http://schemas.microsoft.com/office/drawing/2014/main" id="{33B2F545-06CD-4809-A1BB-08CCD7A57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3402013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1F8B5A0-DF40-40D0-8AB6-84E815B9C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42375" cy="381000"/>
          </a:xfrm>
        </p:spPr>
        <p:txBody>
          <a:bodyPr/>
          <a:lstStyle/>
          <a:p>
            <a:r>
              <a:rPr lang="en-US" altLang="en-US" sz="1600"/>
              <a:t>From Gary Weaver in </a:t>
            </a:r>
            <a:r>
              <a:rPr lang="en-US" altLang="en-US" sz="1600" i="1"/>
              <a:t>Culture, Communication and Conflict: Readings in Intercultural Relations</a:t>
            </a:r>
            <a:r>
              <a:rPr lang="en-US" altLang="en-US" sz="4800"/>
              <a:t> </a:t>
            </a: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55C17F9B-2E38-4065-8CF3-D6BDE1857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772150" cy="5486400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7C02FBB-A250-41F0-B2DE-4295E33B4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8E0D6C8-B879-4AAB-B3A0-032C498DD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685800"/>
            <a:ext cx="6705600" cy="5562600"/>
          </a:xfrm>
        </p:spPr>
        <p:txBody>
          <a:bodyPr/>
          <a:lstStyle/>
          <a:p>
            <a:r>
              <a:rPr lang="en-US" altLang="en-US" sz="3600"/>
              <a:t> “A few years ago I took a cultural anthropology class at a community college. This class studied people in great detail but never really mentioned what culture was. We assumed we were studying culture, but the [word culture] was never truly defined.”</a:t>
            </a:r>
            <a:r>
              <a:rPr lang="en-US" altLang="en-US"/>
              <a:t> 	</a:t>
            </a:r>
          </a:p>
          <a:p>
            <a:pPr lvl="2"/>
            <a:r>
              <a:rPr lang="en-US" altLang="en-US"/>
              <a:t>A student in Global Evangelism class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9AA2AE0-B47B-4E84-8489-EB1754B7F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CA50577-C403-4964-AE18-F6511053B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D5BEAAF7-FF48-44A6-B9F4-B06D2072D63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C7718649-C337-4722-A19B-3B4F3FC22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5626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5000"/>
              </a:spcBef>
              <a:buFontTx/>
              <a:buNone/>
            </a:pPr>
            <a:r>
              <a:rPr lang="en-US" altLang="en-US" sz="4400" b="1"/>
              <a:t>Culture is a </a:t>
            </a:r>
            <a:r>
              <a:rPr lang="en-US" altLang="en-US" sz="4000" b="1"/>
              <a:t>complex, integrated coping mechanism.</a:t>
            </a:r>
            <a:endParaRPr lang="en-US" altLang="en-US" sz="3600"/>
          </a:p>
          <a:p>
            <a:pPr>
              <a:lnSpc>
                <a:spcPct val="85000"/>
              </a:lnSpc>
              <a:spcBef>
                <a:spcPct val="5000"/>
              </a:spcBef>
              <a:buFontTx/>
              <a:buNone/>
            </a:pPr>
            <a:r>
              <a:rPr lang="en-US" altLang="en-US" sz="3600"/>
              <a:t>Culture consists of</a:t>
            </a:r>
          </a:p>
          <a:p>
            <a:pPr>
              <a:lnSpc>
                <a:spcPct val="85000"/>
              </a:lnSpc>
              <a:spcBef>
                <a:spcPct val="5000"/>
              </a:spcBef>
              <a:buFontTx/>
              <a:buNone/>
            </a:pPr>
            <a:r>
              <a:rPr lang="en-US" altLang="en-US" sz="3600"/>
              <a:t>	</a:t>
            </a:r>
            <a:r>
              <a:rPr lang="en-US" altLang="en-US"/>
              <a:t>1.  Learned concepts and behavior </a:t>
            </a:r>
          </a:p>
          <a:p>
            <a:pPr>
              <a:lnSpc>
                <a:spcPct val="85000"/>
              </a:lnSpc>
              <a:spcBef>
                <a:spcPct val="5000"/>
              </a:spcBef>
              <a:buFontTx/>
              <a:buNone/>
            </a:pPr>
            <a:r>
              <a:rPr lang="en-US" altLang="en-US"/>
              <a:t>	2.  Underlying perspectives (worldview)</a:t>
            </a:r>
          </a:p>
          <a:p>
            <a:pPr>
              <a:lnSpc>
                <a:spcPct val="85000"/>
              </a:lnSpc>
              <a:spcBef>
                <a:spcPct val="5000"/>
              </a:spcBef>
              <a:buFontTx/>
              <a:buNone/>
            </a:pPr>
            <a:r>
              <a:rPr lang="en-US" altLang="en-US"/>
              <a:t>	3.  Resulting products</a:t>
            </a:r>
            <a:r>
              <a:rPr lang="en-US" altLang="en-US" sz="3600"/>
              <a:t> </a:t>
            </a:r>
          </a:p>
          <a:p>
            <a:pPr lvl="2">
              <a:lnSpc>
                <a:spcPct val="85000"/>
              </a:lnSpc>
              <a:spcBef>
                <a:spcPct val="5000"/>
              </a:spcBef>
            </a:pPr>
            <a:r>
              <a:rPr lang="en-US" altLang="en-US" sz="2800"/>
              <a:t>nonmaterial (customs and rituals) </a:t>
            </a:r>
          </a:p>
          <a:p>
            <a:pPr lvl="2">
              <a:lnSpc>
                <a:spcPct val="85000"/>
              </a:lnSpc>
              <a:spcBef>
                <a:spcPct val="5000"/>
              </a:spcBef>
            </a:pPr>
            <a:r>
              <a:rPr lang="en-US" altLang="en-US" sz="2800"/>
              <a:t>material (artifacts)</a:t>
            </a:r>
          </a:p>
          <a:p>
            <a:pPr lvl="2">
              <a:lnSpc>
                <a:spcPct val="85000"/>
              </a:lnSpc>
              <a:spcBef>
                <a:spcPct val="5000"/>
              </a:spcBef>
              <a:buFontTx/>
              <a:buNone/>
            </a:pPr>
            <a:endParaRPr lang="en-US" altLang="en-US" sz="2800"/>
          </a:p>
          <a:p>
            <a:pPr lvl="3">
              <a:lnSpc>
                <a:spcPct val="85000"/>
              </a:lnSpc>
              <a:spcBef>
                <a:spcPct val="5000"/>
              </a:spcBef>
            </a:pPr>
            <a:r>
              <a:rPr lang="en-US" altLang="en-US"/>
              <a:t>Chuck Kraft’s definition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9088ED1-C81A-4924-A373-70D93EEC3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Scattered thoughts about Cultural Anthropology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410F85F-B641-4DA2-97E3-E3FA1F238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altLang="en-US"/>
              <a:t>It’s holistic (as opposed to atomistic or narrow)</a:t>
            </a:r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altLang="en-US"/>
              <a:t>It’s comparative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/>
              <a:t>Etic (from outsider’s vantage point)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/>
              <a:t>Emic (from an insider’s vantage point</a:t>
            </a:r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altLang="en-US"/>
              <a:t>Perspectives run the gamut from relativism to ethnocentrism</a:t>
            </a:r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altLang="en-US"/>
              <a:t>You will get your hands dirty (fieldwork)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2843CF2-DE26-4EC0-BF8C-378F45B61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F0B93D7-1AF6-4187-8004-36F9D5AAF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makes up a culture?</a:t>
            </a:r>
          </a:p>
          <a:p>
            <a:r>
              <a:rPr lang="en-US" altLang="en-US"/>
              <a:t>What are those learned patterns and behaviors?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0C8533D-CB58-48AC-9347-92FCCBC5D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7848600" cy="1752600"/>
          </a:xfrm>
        </p:spPr>
        <p:txBody>
          <a:bodyPr/>
          <a:lstStyle/>
          <a:p>
            <a:r>
              <a:rPr lang="en-US" altLang="en-US" sz="4800"/>
              <a:t>Cultural Universals</a:t>
            </a:r>
            <a:br>
              <a:rPr lang="en-US" altLang="en-US" sz="4800"/>
            </a:br>
            <a:br>
              <a:rPr lang="en-US" altLang="en-US" sz="4800"/>
            </a:br>
            <a:r>
              <a:rPr lang="en-US" altLang="en-US" sz="3200"/>
              <a:t>George Murdock’s 70 cultural universals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1" name="Group 41">
            <a:extLst>
              <a:ext uri="{FF2B5EF4-FFF2-40B4-BE49-F238E27FC236}">
                <a16:creationId xmlns:a16="http://schemas.microsoft.com/office/drawing/2014/main" id="{34EF89E7-B361-4193-B887-C294C07B447B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228600"/>
          <a:ext cx="9144000" cy="655320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age-grading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athletic sports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bodily adornment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calendar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cleanliness training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community organization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cooking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co-operative labor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cosmology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courtship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dancing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decorative art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divination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division of labor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dream interpretation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education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eschatology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ethics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ethno-botany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etiquette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faith healing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family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feasting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fire-making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folklore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food taboos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funeral rites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games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gestures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gift-giving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government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greetings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hair styles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hospitality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housing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hygiene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incest taboos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inheritance rules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joking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kin groups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kinship nomenclature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language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law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luck / superstitions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magic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marriage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mealtimes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medicine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obstetrics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penal sanctions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personal names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population policy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postnatal care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pregnancy usages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property rights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propitiation of supernatural beings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puberty customs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religious ritual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residence rules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sexual restrictions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soul concepts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status differentiation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surgery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tool-making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trade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visiting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weather control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Condensed" panose="020B0506020202050204" pitchFamily="34" charset="0"/>
                        </a:rPr>
                        <a:t>weaving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B19C116-9888-4220-A6C3-B8E91CD86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9 cultural universals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71147BB-C90E-4A99-A420-47C8890B6E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0D4F7A0-6694-4ACD-843B-41D9361A0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en-US" altLang="en-US"/>
              <a:t>1.  Place and time</a:t>
            </a:r>
          </a:p>
        </p:txBody>
      </p:sp>
      <p:pic>
        <p:nvPicPr>
          <p:cNvPr id="34819" name="Picture 2053">
            <a:hlinkClick r:id="rId3"/>
            <a:extLst>
              <a:ext uri="{FF2B5EF4-FFF2-40B4-BE49-F238E27FC236}">
                <a16:creationId xmlns:a16="http://schemas.microsoft.com/office/drawing/2014/main" id="{D3CB50AB-5947-4868-A0EA-4EAF38202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9080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055">
            <a:hlinkClick r:id="rId5"/>
            <a:extLst>
              <a:ext uri="{FF2B5EF4-FFF2-40B4-BE49-F238E27FC236}">
                <a16:creationId xmlns:a16="http://schemas.microsoft.com/office/drawing/2014/main" id="{946439DD-F3F9-4A0F-9B21-79195BA89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17907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056">
            <a:extLst>
              <a:ext uri="{FF2B5EF4-FFF2-40B4-BE49-F238E27FC236}">
                <a16:creationId xmlns:a16="http://schemas.microsoft.com/office/drawing/2014/main" id="{4EB5E930-E9C4-42F1-B87A-8D9BC80AA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158115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2057">
            <a:extLst>
              <a:ext uri="{FF2B5EF4-FFF2-40B4-BE49-F238E27FC236}">
                <a16:creationId xmlns:a16="http://schemas.microsoft.com/office/drawing/2014/main" id="{974C5DB1-BC1B-456B-B4F5-3C67A2F6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1019175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1F733AD-DBD8-4E1E-A649-7509E44DA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2. Family life</a:t>
            </a:r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E19619CB-814E-40D3-867E-D08C9D10C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00" y="2819400"/>
            <a:ext cx="1176338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>
            <a:extLst>
              <a:ext uri="{FF2B5EF4-FFF2-40B4-BE49-F238E27FC236}">
                <a16:creationId xmlns:a16="http://schemas.microsoft.com/office/drawing/2014/main" id="{D4BFC252-C05F-4021-BACC-9D34467CE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1981200"/>
            <a:ext cx="28194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9" name="Object 12">
            <a:extLst>
              <a:ext uri="{FF2B5EF4-FFF2-40B4-BE49-F238E27FC236}">
                <a16:creationId xmlns:a16="http://schemas.microsoft.com/office/drawing/2014/main" id="{C19B4DA0-0CC9-4D21-872D-4EBCBE64A22E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4267200" y="2362200"/>
          <a:ext cx="2286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5" imgW="2286000" imgH="1047600" progId="Presentations.Drawing.12">
                  <p:embed/>
                </p:oleObj>
              </mc:Choice>
              <mc:Fallback>
                <p:oleObj name="Drawing" r:id="rId5" imgW="2286000" imgH="1047600" progId="Presentations.Drawing.1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362200"/>
                        <a:ext cx="22860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0" name="Picture 14">
            <a:extLst>
              <a:ext uri="{FF2B5EF4-FFF2-40B4-BE49-F238E27FC236}">
                <a16:creationId xmlns:a16="http://schemas.microsoft.com/office/drawing/2014/main" id="{4306D916-4BB4-4B93-8BF5-87251688E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3962400"/>
            <a:ext cx="1192213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5">
            <a:extLst>
              <a:ext uri="{FF2B5EF4-FFF2-40B4-BE49-F238E27FC236}">
                <a16:creationId xmlns:a16="http://schemas.microsoft.com/office/drawing/2014/main" id="{87B87B5C-A645-4DA9-84E0-6B8BA52B2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8C12B"/>
              </a:clrFrom>
              <a:clrTo>
                <a:srgbClr val="F8C1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7200"/>
            <a:ext cx="14700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23DD360-18A1-441E-856F-DB04B900F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24800" cy="1447800"/>
          </a:xfrm>
        </p:spPr>
        <p:txBody>
          <a:bodyPr/>
          <a:lstStyle/>
          <a:p>
            <a:r>
              <a:rPr lang="en-US" altLang="en-US"/>
              <a:t>3. Economics</a:t>
            </a:r>
          </a:p>
        </p:txBody>
      </p:sp>
      <p:pic>
        <p:nvPicPr>
          <p:cNvPr id="38915" name="Picture 4">
            <a:extLst>
              <a:ext uri="{FF2B5EF4-FFF2-40B4-BE49-F238E27FC236}">
                <a16:creationId xmlns:a16="http://schemas.microsoft.com/office/drawing/2014/main" id="{6F3D61AE-C0AF-42D7-9B45-D7AD9515F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1284288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>
            <a:extLst>
              <a:ext uri="{FF2B5EF4-FFF2-40B4-BE49-F238E27FC236}">
                <a16:creationId xmlns:a16="http://schemas.microsoft.com/office/drawing/2014/main" id="{ACCF0427-8E87-4B91-B9E5-DB99D249B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25717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>
            <a:extLst>
              <a:ext uri="{FF2B5EF4-FFF2-40B4-BE49-F238E27FC236}">
                <a16:creationId xmlns:a16="http://schemas.microsoft.com/office/drawing/2014/main" id="{1EB422A0-D659-4FE2-8FEB-A49DBC6A7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16970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>
            <a:extLst>
              <a:ext uri="{FF2B5EF4-FFF2-40B4-BE49-F238E27FC236}">
                <a16:creationId xmlns:a16="http://schemas.microsoft.com/office/drawing/2014/main" id="{1CAEC629-36B1-467C-902A-FCAB6DED9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19812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8">
            <a:hlinkClick r:id="rId7"/>
            <a:extLst>
              <a:ext uri="{FF2B5EF4-FFF2-40B4-BE49-F238E27FC236}">
                <a16:creationId xmlns:a16="http://schemas.microsoft.com/office/drawing/2014/main" id="{916F0626-36C3-4E89-B786-9C55B5CCE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16732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9">
            <a:extLst>
              <a:ext uri="{FF2B5EF4-FFF2-40B4-BE49-F238E27FC236}">
                <a16:creationId xmlns:a16="http://schemas.microsoft.com/office/drawing/2014/main" id="{0FBCAE47-1442-4A2D-BF44-CECA784DB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52600"/>
            <a:ext cx="135096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7040949-E180-459C-BA45-19D0C7DF3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Cultural Anthropology -- an academic discipline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96CE6A50-B01A-488D-9171-AFF4DB096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04"/>
          <a:stretch>
            <a:fillRect/>
          </a:stretch>
        </p:blipFill>
        <p:spPr bwMode="auto">
          <a:xfrm>
            <a:off x="990600" y="1600200"/>
            <a:ext cx="7162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38EA477-8989-4B68-A920-DF7F0FA48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4. Food, clothing, shelter and transportation</a:t>
            </a:r>
          </a:p>
        </p:txBody>
      </p:sp>
      <p:pic>
        <p:nvPicPr>
          <p:cNvPr id="40963" name="Picture 4">
            <a:extLst>
              <a:ext uri="{FF2B5EF4-FFF2-40B4-BE49-F238E27FC236}">
                <a16:creationId xmlns:a16="http://schemas.microsoft.com/office/drawing/2014/main" id="{9264E40F-2B05-47F3-9451-DA455EAE0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9400" y="4114800"/>
            <a:ext cx="127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5">
            <a:extLst>
              <a:ext uri="{FF2B5EF4-FFF2-40B4-BE49-F238E27FC236}">
                <a16:creationId xmlns:a16="http://schemas.microsoft.com/office/drawing/2014/main" id="{14AB1731-94C2-45FE-AC1D-4FFD06C2C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1828800"/>
            <a:ext cx="16271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>
            <a:extLst>
              <a:ext uri="{FF2B5EF4-FFF2-40B4-BE49-F238E27FC236}">
                <a16:creationId xmlns:a16="http://schemas.microsoft.com/office/drawing/2014/main" id="{706EBC9E-D513-4907-A2E5-BBC3F50FA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51263"/>
            <a:ext cx="25146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7">
            <a:extLst>
              <a:ext uri="{FF2B5EF4-FFF2-40B4-BE49-F238E27FC236}">
                <a16:creationId xmlns:a16="http://schemas.microsoft.com/office/drawing/2014/main" id="{6680B36D-D975-4A6D-ACC8-5CEFD62A3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C12B"/>
              </a:clrFrom>
              <a:clrTo>
                <a:srgbClr val="F8C1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429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7" name="Picture 1043">
            <a:hlinkClick r:id="rId7"/>
            <a:extLst>
              <a:ext uri="{FF2B5EF4-FFF2-40B4-BE49-F238E27FC236}">
                <a16:creationId xmlns:a16="http://schemas.microsoft.com/office/drawing/2014/main" id="{75DF9D84-9720-4C4A-A28D-9C12F20D0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13430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1044">
            <a:extLst>
              <a:ext uri="{FF2B5EF4-FFF2-40B4-BE49-F238E27FC236}">
                <a16:creationId xmlns:a16="http://schemas.microsoft.com/office/drawing/2014/main" id="{9FEB7CC2-F8CE-48ED-A80D-D872BC4C2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715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 Condensed" panose="020B0606020104020203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See note </a:t>
            </a:r>
          </a:p>
        </p:txBody>
      </p:sp>
      <p:sp>
        <p:nvSpPr>
          <p:cNvPr id="40969" name="AutoShape 1045">
            <a:extLst>
              <a:ext uri="{FF2B5EF4-FFF2-40B4-BE49-F238E27FC236}">
                <a16:creationId xmlns:a16="http://schemas.microsoft.com/office/drawing/2014/main" id="{AF2D40F6-9FDF-4663-A2F4-43D183926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288" y="5715000"/>
            <a:ext cx="976312" cy="485775"/>
          </a:xfrm>
          <a:custGeom>
            <a:avLst/>
            <a:gdLst>
              <a:gd name="T0" fmla="*/ 732234 w 21600"/>
              <a:gd name="T1" fmla="*/ 0 h 21600"/>
              <a:gd name="T2" fmla="*/ 0 w 21600"/>
              <a:gd name="T3" fmla="*/ 242888 h 21600"/>
              <a:gd name="T4" fmla="*/ 732234 w 21600"/>
              <a:gd name="T5" fmla="*/ 485775 h 21600"/>
              <a:gd name="T6" fmla="*/ 976312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769F6F6-B570-43AD-82C5-AE4D8E872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Note: “Drives” vs. culture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2E4AC63-8C34-40B9-B640-FDF2A1D421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Hunger is a basic human psycho-biological drive.  </a:t>
            </a:r>
          </a:p>
          <a:p>
            <a:r>
              <a:rPr lang="en-US" altLang="en-US" b="1" i="1"/>
              <a:t>How</a:t>
            </a:r>
            <a:r>
              <a:rPr lang="en-US" altLang="en-US"/>
              <a:t> that hunger is satisfied involves all kinds of cultural things (what is eaten, how it is prepared, how it is eaten . . .).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0744932-0F15-495B-A65D-7C18FD4FF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848600" cy="1447800"/>
          </a:xfrm>
        </p:spPr>
        <p:txBody>
          <a:bodyPr/>
          <a:lstStyle/>
          <a:p>
            <a:r>
              <a:rPr lang="en-US" altLang="en-US"/>
              <a:t>5. Communication</a:t>
            </a: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77C320B1-DB3F-46B8-91B5-8C1B918CA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648200"/>
            <a:ext cx="9159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>
            <a:extLst>
              <a:ext uri="{FF2B5EF4-FFF2-40B4-BE49-F238E27FC236}">
                <a16:creationId xmlns:a16="http://schemas.microsoft.com/office/drawing/2014/main" id="{9F2D6552-42EE-47C6-9875-7DC404DB0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42672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6">
            <a:extLst>
              <a:ext uri="{FF2B5EF4-FFF2-40B4-BE49-F238E27FC236}">
                <a16:creationId xmlns:a16="http://schemas.microsoft.com/office/drawing/2014/main" id="{F28AACD5-2D8F-4B89-8B14-9CCDF2DCF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2438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7">
            <a:extLst>
              <a:ext uri="{FF2B5EF4-FFF2-40B4-BE49-F238E27FC236}">
                <a16:creationId xmlns:a16="http://schemas.microsoft.com/office/drawing/2014/main" id="{98A20025-CFE4-48CB-978B-68B9B35D1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C12B"/>
              </a:clrFrom>
              <a:clrTo>
                <a:srgbClr val="F8C1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1905000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>
            <a:extLst>
              <a:ext uri="{FF2B5EF4-FFF2-40B4-BE49-F238E27FC236}">
                <a16:creationId xmlns:a16="http://schemas.microsoft.com/office/drawing/2014/main" id="{35D2D245-A793-4FCD-8055-F11F576E8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146367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>
            <a:extLst>
              <a:ext uri="{FF2B5EF4-FFF2-40B4-BE49-F238E27FC236}">
                <a16:creationId xmlns:a16="http://schemas.microsoft.com/office/drawing/2014/main" id="{0411BA8B-E6CC-444F-96ED-6F1EF98C7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6.  Government</a:t>
            </a:r>
          </a:p>
        </p:txBody>
      </p:sp>
      <p:pic>
        <p:nvPicPr>
          <p:cNvPr id="46084" name="Picture 5">
            <a:extLst>
              <a:ext uri="{FF2B5EF4-FFF2-40B4-BE49-F238E27FC236}">
                <a16:creationId xmlns:a16="http://schemas.microsoft.com/office/drawing/2014/main" id="{40F8A17C-7D54-4D05-9698-C6D6B4903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1677988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5" name="Object 6">
            <a:extLst>
              <a:ext uri="{FF2B5EF4-FFF2-40B4-BE49-F238E27FC236}">
                <a16:creationId xmlns:a16="http://schemas.microsoft.com/office/drawing/2014/main" id="{2F1F726E-52BE-4749-85D2-04231C67F0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2362200"/>
          <a:ext cx="11557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5" imgW="1733400" imgH="2286000" progId="WPDraw30.Drawing">
                  <p:embed/>
                </p:oleObj>
              </mc:Choice>
              <mc:Fallback>
                <p:oleObj name="Drawing" r:id="rId5" imgW="1733400" imgH="2286000" progId="WPDraw30.Drawing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362200"/>
                        <a:ext cx="11557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7">
            <a:extLst>
              <a:ext uri="{FF2B5EF4-FFF2-40B4-BE49-F238E27FC236}">
                <a16:creationId xmlns:a16="http://schemas.microsoft.com/office/drawing/2014/main" id="{D01B4E64-B662-40A7-B6D4-B47429D65E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657600"/>
          <a:ext cx="1981200" cy="197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7" imgW="2286000" imgH="2276640" progId="WPDraw30.Drawing">
                  <p:embed/>
                </p:oleObj>
              </mc:Choice>
              <mc:Fallback>
                <p:oleObj name="Drawing" r:id="rId7" imgW="2286000" imgH="2276640" progId="WPDraw30.Drawing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1981200" cy="197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A073E8B-0EB1-4D99-A7D4-E9A1F66C7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7. Arts and recreation</a:t>
            </a:r>
          </a:p>
        </p:txBody>
      </p:sp>
      <p:pic>
        <p:nvPicPr>
          <p:cNvPr id="48131" name="Picture 4">
            <a:extLst>
              <a:ext uri="{FF2B5EF4-FFF2-40B4-BE49-F238E27FC236}">
                <a16:creationId xmlns:a16="http://schemas.microsoft.com/office/drawing/2014/main" id="{9DE3DAF0-3240-4B72-85B2-6F91F726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1671638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5">
            <a:extLst>
              <a:ext uri="{FF2B5EF4-FFF2-40B4-BE49-F238E27FC236}">
                <a16:creationId xmlns:a16="http://schemas.microsoft.com/office/drawing/2014/main" id="{1CA25648-A876-4E52-9DA2-5846425A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1752600"/>
            <a:ext cx="14287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>
            <a:extLst>
              <a:ext uri="{FF2B5EF4-FFF2-40B4-BE49-F238E27FC236}">
                <a16:creationId xmlns:a16="http://schemas.microsoft.com/office/drawing/2014/main" id="{DE618BFC-50D5-4CF1-9FF7-1D386F4A5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12811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7">
            <a:extLst>
              <a:ext uri="{FF2B5EF4-FFF2-40B4-BE49-F238E27FC236}">
                <a16:creationId xmlns:a16="http://schemas.microsoft.com/office/drawing/2014/main" id="{49AECD8A-21BA-4971-AC2E-A71136F12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200" y="2133600"/>
            <a:ext cx="2044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3">
            <a:hlinkClick r:id="rId7"/>
            <a:extLst>
              <a:ext uri="{FF2B5EF4-FFF2-40B4-BE49-F238E27FC236}">
                <a16:creationId xmlns:a16="http://schemas.microsoft.com/office/drawing/2014/main" id="{02D33C35-2E9F-44F7-8D37-DBAC3D6A5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FB02F"/>
              </a:clrFrom>
              <a:clrTo>
                <a:srgbClr val="2FB0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1035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9">
            <a:hlinkClick r:id="rId9"/>
            <a:extLst>
              <a:ext uri="{FF2B5EF4-FFF2-40B4-BE49-F238E27FC236}">
                <a16:creationId xmlns:a16="http://schemas.microsoft.com/office/drawing/2014/main" id="{90CFA845-6BFB-4045-8E8D-CC3F700FE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1524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FD72DB8-FDBB-41D6-A2FB-CF6F8EBCC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371600"/>
          </a:xfrm>
        </p:spPr>
        <p:txBody>
          <a:bodyPr/>
          <a:lstStyle/>
          <a:p>
            <a:r>
              <a:rPr lang="en-US" altLang="en-US"/>
              <a:t>8. Education</a:t>
            </a:r>
          </a:p>
        </p:txBody>
      </p:sp>
      <p:pic>
        <p:nvPicPr>
          <p:cNvPr id="50179" name="Picture 4">
            <a:extLst>
              <a:ext uri="{FF2B5EF4-FFF2-40B4-BE49-F238E27FC236}">
                <a16:creationId xmlns:a16="http://schemas.microsoft.com/office/drawing/2014/main" id="{E51F7EBC-DC27-4F9B-8861-44DC4FF68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3132138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6">
            <a:extLst>
              <a:ext uri="{FF2B5EF4-FFF2-40B4-BE49-F238E27FC236}">
                <a16:creationId xmlns:a16="http://schemas.microsoft.com/office/drawing/2014/main" id="{67A5DAB9-3087-4064-B1DA-BC81FDBB4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1905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7">
            <a:extLst>
              <a:ext uri="{FF2B5EF4-FFF2-40B4-BE49-F238E27FC236}">
                <a16:creationId xmlns:a16="http://schemas.microsoft.com/office/drawing/2014/main" id="{70EC7568-018F-47E8-AD87-1F57BB854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C12B"/>
              </a:clrFrom>
              <a:clrTo>
                <a:srgbClr val="F8C1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21463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3525F95-53CF-4D81-A65B-70DE4765F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r>
              <a:rPr lang="en-US" altLang="en-US"/>
              <a:t>9. Quest for the supernatural</a:t>
            </a:r>
          </a:p>
        </p:txBody>
      </p:sp>
      <p:pic>
        <p:nvPicPr>
          <p:cNvPr id="52227" name="Picture 3">
            <a:extLst>
              <a:ext uri="{FF2B5EF4-FFF2-40B4-BE49-F238E27FC236}">
                <a16:creationId xmlns:a16="http://schemas.microsoft.com/office/drawing/2014/main" id="{8E15888E-0F0D-4A6E-B01D-C160FD4F0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2209800"/>
            <a:ext cx="17700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>
            <a:extLst>
              <a:ext uri="{FF2B5EF4-FFF2-40B4-BE49-F238E27FC236}">
                <a16:creationId xmlns:a16="http://schemas.microsoft.com/office/drawing/2014/main" id="{57A2955D-4CBA-4A40-9CE9-0B876D541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3048000"/>
            <a:ext cx="14287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>
            <a:extLst>
              <a:ext uri="{FF2B5EF4-FFF2-40B4-BE49-F238E27FC236}">
                <a16:creationId xmlns:a16="http://schemas.microsoft.com/office/drawing/2014/main" id="{4F59ED92-5B5F-4977-A47B-75C77BCB7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C12B"/>
              </a:clrFrom>
              <a:clrTo>
                <a:srgbClr val="F8C1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1795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CE5E524-9244-4738-AB22-6592D3FAF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Sociocultural change</a:t>
            </a:r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C24FE508-5754-491B-9F23-F5D936208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18764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57B318DE-B62E-403D-930F-39BC9F030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it worth my time?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5D9AF42E-9004-412E-ACF8-591DD9490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Question:  Why study cultural anthropology?</a:t>
            </a:r>
          </a:p>
          <a:p>
            <a:r>
              <a:rPr lang="en-US" altLang="en-US"/>
              <a:t>Answer:  To enrich a college education by giving new insights about ourselves and our own cultural context as well as stretching our imaginations.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1BAF9257-5AE3-4F7A-ACA0-8730E222B7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en-US" sz="1600"/>
              <a:t>This PowerPoint presentation is available along with related materials and other PowerPoint presentations at </a:t>
            </a:r>
            <a:r>
              <a:rPr lang="en-US" altLang="en-US" sz="1600">
                <a:hlinkClick r:id="rId2"/>
              </a:rPr>
              <a:t>http://home.snu.edu/~hculbert/ppt.htm</a:t>
            </a:r>
            <a:endParaRPr lang="en-US" altLang="en-US" sz="1600"/>
          </a:p>
        </p:txBody>
      </p:sp>
      <p:sp>
        <p:nvSpPr>
          <p:cNvPr id="57347" name="Subtitle 2">
            <a:extLst>
              <a:ext uri="{FF2B5EF4-FFF2-40B4-BE49-F238E27FC236}">
                <a16:creationId xmlns:a16="http://schemas.microsoft.com/office/drawing/2014/main" id="{3AFE0361-79C6-490A-8A1F-8F164C35D8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D262C83-C9C0-48EB-9C80-812D77511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08"/>
          <a:stretch>
            <a:fillRect/>
          </a:stretch>
        </p:blipFill>
        <p:spPr bwMode="auto">
          <a:xfrm>
            <a:off x="990600" y="1600200"/>
            <a:ext cx="7162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371F2594-F95F-4F09-A703-0B108D4F5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Cultural Anthropology -- an academic discipline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DECCD78-82F6-4BB9-A77B-3256C1CF7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10"/>
          <a:stretch>
            <a:fillRect/>
          </a:stretch>
        </p:blipFill>
        <p:spPr bwMode="auto">
          <a:xfrm>
            <a:off x="990600" y="1600200"/>
            <a:ext cx="7162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D1C1233B-5A3D-426F-99B3-AE8A6EDB7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Cultural Anthropology -- an academic discipline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96C16B5-04C1-4806-AB93-8BCBC00D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62"/>
          <a:stretch>
            <a:fillRect/>
          </a:stretch>
        </p:blipFill>
        <p:spPr bwMode="auto">
          <a:xfrm>
            <a:off x="990600" y="1600200"/>
            <a:ext cx="716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3D0A8D16-7EFD-478C-86DE-DCBEE3A44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Cultural Anthropology -- an academic discipline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F7AEF2B7-7587-41AA-BADA-D4121455F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162800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014A21BE-1426-43E0-9496-153AAB951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Cultural Anthropology -- an academic discipline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3A1828FE-C4EB-4FB5-B7DD-09155BC861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41910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/>
              <a:t>	</a:t>
            </a:r>
            <a:r>
              <a:rPr lang="en-US" altLang="en-US" sz="4400" b="1"/>
              <a:t>Culture is what makes you a stranger when you are away from home</a:t>
            </a:r>
          </a:p>
        </p:txBody>
      </p:sp>
      <p:pic>
        <p:nvPicPr>
          <p:cNvPr id="12291" name="Picture 12">
            <a:extLst>
              <a:ext uri="{FF2B5EF4-FFF2-40B4-BE49-F238E27FC236}">
                <a16:creationId xmlns:a16="http://schemas.microsoft.com/office/drawing/2014/main" id="{6BF3072E-582C-4142-920C-425E15D6D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18FF"/>
              </a:clrFrom>
              <a:clrTo>
                <a:srgbClr val="0018FF">
                  <a:alpha val="0"/>
                </a:srgbClr>
              </a:clrTo>
            </a:clrChange>
            <a:lum bright="-18000" contrast="-6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446563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81E98BA-FEB2-4720-B02F-47A616B15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Defining culture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A257732-7E24-46D8-8EDA-6D5876770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/>
              <a:t>Philip Bock – What makes you a stranger when you’re away from home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Ruth Benedict – learned patterns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Charles Kraft – Complex, integrated coping mechanism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Bob Sjogren --  What makes us “us” and them “them”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ld">
  <a:themeElements>
    <a:clrScheme name="Wor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orl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w Cen MT Condensed" panose="020B0606020104020203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w Cen MT Condensed" panose="020B0606020104020203" pitchFamily="34" charset="0"/>
          </a:defRPr>
        </a:defPPr>
      </a:lstStyle>
    </a:lnDef>
  </a:objectDefaults>
  <a:extraClrSchemeLst>
    <a:extraClrScheme>
      <a:clrScheme name="Wor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Designs\World.pot</Template>
  <TotalTime>788</TotalTime>
  <Words>579</Words>
  <Application>Microsoft Office PowerPoint</Application>
  <PresentationFormat>On-screen Show (4:3)</PresentationFormat>
  <Paragraphs>140</Paragraphs>
  <Slides>39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Tw Cen MT Condensed</vt:lpstr>
      <vt:lpstr>Arial</vt:lpstr>
      <vt:lpstr>Times New Roman</vt:lpstr>
      <vt:lpstr>Univers Condensed</vt:lpstr>
      <vt:lpstr>World</vt:lpstr>
      <vt:lpstr>Presentations 12 Drawing</vt:lpstr>
      <vt:lpstr>Corel Presentations 9 Drawing</vt:lpstr>
      <vt:lpstr>Defining “culture” and cultural anthropology</vt:lpstr>
      <vt:lpstr>PowerPoint Presentation</vt:lpstr>
      <vt:lpstr>Cultural Anthropology -- an academic discipline</vt:lpstr>
      <vt:lpstr>Cultural Anthropology -- an academic discipline</vt:lpstr>
      <vt:lpstr>Cultural Anthropology -- an academic discipline</vt:lpstr>
      <vt:lpstr>Cultural Anthropology -- an academic discipline</vt:lpstr>
      <vt:lpstr>Cultural Anthropology -- an academic discipline</vt:lpstr>
      <vt:lpstr>PowerPoint Presentation</vt:lpstr>
      <vt:lpstr>Defining culture </vt:lpstr>
      <vt:lpstr>Viewing culture as successive levels  Diagram by Lloyd Kwast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From Gary Weaver in Culture, Communication and Conflict: Readings in Intercultural Relations </vt:lpstr>
      <vt:lpstr>PowerPoint Presentation</vt:lpstr>
      <vt:lpstr>PowerPoint Presentation</vt:lpstr>
      <vt:lpstr>Scattered thoughts about Cultural Anthropology</vt:lpstr>
      <vt:lpstr>PowerPoint Presentation</vt:lpstr>
      <vt:lpstr>Cultural Universals  George Murdock’s 70 cultural universals</vt:lpstr>
      <vt:lpstr>PowerPoint Presentation</vt:lpstr>
      <vt:lpstr>9 cultural universals</vt:lpstr>
      <vt:lpstr>1.  Place and time</vt:lpstr>
      <vt:lpstr>2. Family life</vt:lpstr>
      <vt:lpstr>3. Economics</vt:lpstr>
      <vt:lpstr>4. Food, clothing, shelter and transportation</vt:lpstr>
      <vt:lpstr>Note: “Drives” vs. culture</vt:lpstr>
      <vt:lpstr>5. Communication</vt:lpstr>
      <vt:lpstr>6.  Government</vt:lpstr>
      <vt:lpstr>7. Arts and recreation</vt:lpstr>
      <vt:lpstr>8. Education</vt:lpstr>
      <vt:lpstr>9. Quest for the supernatural</vt:lpstr>
      <vt:lpstr> Sociocultural change</vt:lpstr>
      <vt:lpstr>Is it worth my time?</vt:lpstr>
      <vt:lpstr>This PowerPoint presentation is available along with related materials and other PowerPoint presentations at http://home.snu.edu/~hculbert/ppt.htm</vt:lpstr>
    </vt:vector>
  </TitlesOfParts>
  <Company>Southern Nazarene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“culture”</dc:title>
  <dc:creator>Howard Culbertson</dc:creator>
  <cp:lastModifiedBy>Howard Culbertson</cp:lastModifiedBy>
  <cp:revision>48</cp:revision>
  <dcterms:created xsi:type="dcterms:W3CDTF">2000-07-28T18:27:44Z</dcterms:created>
  <dcterms:modified xsi:type="dcterms:W3CDTF">2020-12-18T16:12:32Z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75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hculbert@snu.edu</vt:lpwstr>
  </property>
  <property fmtid="{D5CDD505-2E9C-101B-9397-08002B2CF9AE}" pid="8" name="HomePage">
    <vt:lpwstr>http://home.snu.edu/~hculbert.fs</vt:lpwstr>
  </property>
  <property fmtid="{D5CDD505-2E9C-101B-9397-08002B2CF9AE}" pid="9" name="Other">
    <vt:lpwstr>Feel free to use and modify this presentation.  Please make sure you credit the source, however.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F:\PUBLIC.WWW</vt:lpwstr>
  </property>
</Properties>
</file>