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0" r:id="rId3"/>
    <p:sldId id="263" r:id="rId4"/>
    <p:sldId id="257" r:id="rId5"/>
    <p:sldId id="274" r:id="rId6"/>
    <p:sldId id="275" r:id="rId7"/>
    <p:sldId id="276" r:id="rId8"/>
    <p:sldId id="277" r:id="rId9"/>
    <p:sldId id="278" r:id="rId10"/>
    <p:sldId id="258" r:id="rId11"/>
    <p:sldId id="262" r:id="rId12"/>
    <p:sldId id="259" r:id="rId13"/>
    <p:sldId id="260" r:id="rId14"/>
    <p:sldId id="261" r:id="rId15"/>
    <p:sldId id="27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1" d="100"/>
          <a:sy n="61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CECE077-07B7-468C-B3CC-83C2034DD4F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3124200"/>
            <a:ext cx="8564563" cy="390525"/>
            <a:chOff x="144" y="1968"/>
            <a:chExt cx="5395" cy="24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3F21AD01-CD64-445F-8CC3-6E3C1F86737F}"/>
                </a:ext>
              </a:extLst>
            </p:cNvPr>
            <p:cNvSpPr>
              <a:spLocks/>
            </p:cNvSpPr>
            <p:nvPr userDrawn="1"/>
          </p:nvSpPr>
          <p:spPr bwMode="auto">
            <a:xfrm rot="-5400000" flipH="1" flipV="1">
              <a:off x="2794" y="-586"/>
              <a:ext cx="96" cy="5395"/>
            </a:xfrm>
            <a:custGeom>
              <a:avLst/>
              <a:gdLst>
                <a:gd name="T0" fmla="*/ 5 w 1699"/>
                <a:gd name="T1" fmla="*/ 869 h 3264"/>
                <a:gd name="T2" fmla="*/ 12 w 1699"/>
                <a:gd name="T3" fmla="*/ 289 h 3264"/>
                <a:gd name="T4" fmla="*/ 25 w 1699"/>
                <a:gd name="T5" fmla="*/ 53 h 3264"/>
                <a:gd name="T6" fmla="*/ 45 w 1699"/>
                <a:gd name="T7" fmla="*/ 53 h 3264"/>
                <a:gd name="T8" fmla="*/ 68 w 1699"/>
                <a:gd name="T9" fmla="*/ 17 h 3264"/>
                <a:gd name="T10" fmla="*/ 84 w 1699"/>
                <a:gd name="T11" fmla="*/ 41 h 3264"/>
                <a:gd name="T12" fmla="*/ 94 w 1699"/>
                <a:gd name="T13" fmla="*/ 264 h 3264"/>
                <a:gd name="T14" fmla="*/ 94 w 1699"/>
                <a:gd name="T15" fmla="*/ 671 h 3264"/>
                <a:gd name="T16" fmla="*/ 89 w 1699"/>
                <a:gd name="T17" fmla="*/ 1217 h 3264"/>
                <a:gd name="T18" fmla="*/ 88 w 1699"/>
                <a:gd name="T19" fmla="*/ 1945 h 3264"/>
                <a:gd name="T20" fmla="*/ 92 w 1699"/>
                <a:gd name="T21" fmla="*/ 2613 h 3264"/>
                <a:gd name="T22" fmla="*/ 96 w 1699"/>
                <a:gd name="T23" fmla="*/ 3689 h 3264"/>
                <a:gd name="T24" fmla="*/ 90 w 1699"/>
                <a:gd name="T25" fmla="*/ 4678 h 3264"/>
                <a:gd name="T26" fmla="*/ 92 w 1699"/>
                <a:gd name="T27" fmla="*/ 5050 h 3264"/>
                <a:gd name="T28" fmla="*/ 87 w 1699"/>
                <a:gd name="T29" fmla="*/ 5345 h 3264"/>
                <a:gd name="T30" fmla="*/ 75 w 1699"/>
                <a:gd name="T31" fmla="*/ 5345 h 3264"/>
                <a:gd name="T32" fmla="*/ 52 w 1699"/>
                <a:gd name="T33" fmla="*/ 5296 h 3264"/>
                <a:gd name="T34" fmla="*/ 29 w 1699"/>
                <a:gd name="T35" fmla="*/ 5370 h 3264"/>
                <a:gd name="T36" fmla="*/ 8 w 1699"/>
                <a:gd name="T37" fmla="*/ 5235 h 3264"/>
                <a:gd name="T38" fmla="*/ 2 w 1699"/>
                <a:gd name="T39" fmla="*/ 4876 h 3264"/>
                <a:gd name="T40" fmla="*/ 6 w 1699"/>
                <a:gd name="T41" fmla="*/ 4382 h 3264"/>
                <a:gd name="T42" fmla="*/ 6 w 1699"/>
                <a:gd name="T43" fmla="*/ 3689 h 3264"/>
                <a:gd name="T44" fmla="*/ 1 w 1699"/>
                <a:gd name="T45" fmla="*/ 2997 h 3264"/>
                <a:gd name="T46" fmla="*/ 3 w 1699"/>
                <a:gd name="T47" fmla="*/ 2081 h 3264"/>
                <a:gd name="T48" fmla="*/ 3 w 1699"/>
                <a:gd name="T49" fmla="*/ 1512 h 3264"/>
                <a:gd name="T50" fmla="*/ 5 w 1699"/>
                <a:gd name="T51" fmla="*/ 869 h 32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99" h="3264">
                  <a:moveTo>
                    <a:pt x="91" y="526"/>
                  </a:moveTo>
                  <a:cubicBezTo>
                    <a:pt x="116" y="403"/>
                    <a:pt x="152" y="257"/>
                    <a:pt x="211" y="175"/>
                  </a:cubicBezTo>
                  <a:cubicBezTo>
                    <a:pt x="270" y="93"/>
                    <a:pt x="345" y="56"/>
                    <a:pt x="443" y="32"/>
                  </a:cubicBezTo>
                  <a:cubicBezTo>
                    <a:pt x="541" y="8"/>
                    <a:pt x="675" y="36"/>
                    <a:pt x="802" y="32"/>
                  </a:cubicBezTo>
                  <a:cubicBezTo>
                    <a:pt x="929" y="28"/>
                    <a:pt x="1093" y="11"/>
                    <a:pt x="1206" y="10"/>
                  </a:cubicBezTo>
                  <a:cubicBezTo>
                    <a:pt x="1319" y="9"/>
                    <a:pt x="1407" y="0"/>
                    <a:pt x="1482" y="25"/>
                  </a:cubicBezTo>
                  <a:cubicBezTo>
                    <a:pt x="1557" y="50"/>
                    <a:pt x="1626" y="97"/>
                    <a:pt x="1655" y="160"/>
                  </a:cubicBezTo>
                  <a:cubicBezTo>
                    <a:pt x="1684" y="223"/>
                    <a:pt x="1669" y="310"/>
                    <a:pt x="1655" y="406"/>
                  </a:cubicBezTo>
                  <a:cubicBezTo>
                    <a:pt x="1641" y="502"/>
                    <a:pt x="1587" y="608"/>
                    <a:pt x="1572" y="736"/>
                  </a:cubicBezTo>
                  <a:cubicBezTo>
                    <a:pt x="1557" y="864"/>
                    <a:pt x="1555" y="1036"/>
                    <a:pt x="1565" y="1177"/>
                  </a:cubicBezTo>
                  <a:cubicBezTo>
                    <a:pt x="1575" y="1318"/>
                    <a:pt x="1611" y="1405"/>
                    <a:pt x="1632" y="1581"/>
                  </a:cubicBezTo>
                  <a:cubicBezTo>
                    <a:pt x="1653" y="1757"/>
                    <a:pt x="1699" y="2024"/>
                    <a:pt x="1692" y="2232"/>
                  </a:cubicBezTo>
                  <a:cubicBezTo>
                    <a:pt x="1685" y="2440"/>
                    <a:pt x="1598" y="2693"/>
                    <a:pt x="1587" y="2830"/>
                  </a:cubicBezTo>
                  <a:cubicBezTo>
                    <a:pt x="1576" y="2967"/>
                    <a:pt x="1634" y="2988"/>
                    <a:pt x="1625" y="3055"/>
                  </a:cubicBezTo>
                  <a:cubicBezTo>
                    <a:pt x="1616" y="3122"/>
                    <a:pt x="1585" y="3204"/>
                    <a:pt x="1535" y="3234"/>
                  </a:cubicBezTo>
                  <a:cubicBezTo>
                    <a:pt x="1485" y="3264"/>
                    <a:pt x="1427" y="3239"/>
                    <a:pt x="1325" y="3234"/>
                  </a:cubicBezTo>
                  <a:cubicBezTo>
                    <a:pt x="1223" y="3229"/>
                    <a:pt x="1057" y="3202"/>
                    <a:pt x="921" y="3204"/>
                  </a:cubicBezTo>
                  <a:cubicBezTo>
                    <a:pt x="785" y="3206"/>
                    <a:pt x="641" y="3255"/>
                    <a:pt x="510" y="3249"/>
                  </a:cubicBezTo>
                  <a:cubicBezTo>
                    <a:pt x="379" y="3243"/>
                    <a:pt x="214" y="3217"/>
                    <a:pt x="136" y="3167"/>
                  </a:cubicBezTo>
                  <a:cubicBezTo>
                    <a:pt x="58" y="3117"/>
                    <a:pt x="45" y="3036"/>
                    <a:pt x="39" y="2950"/>
                  </a:cubicBezTo>
                  <a:cubicBezTo>
                    <a:pt x="33" y="2864"/>
                    <a:pt x="89" y="2771"/>
                    <a:pt x="99" y="2651"/>
                  </a:cubicBezTo>
                  <a:cubicBezTo>
                    <a:pt x="109" y="2531"/>
                    <a:pt x="114" y="2372"/>
                    <a:pt x="99" y="2232"/>
                  </a:cubicBezTo>
                  <a:cubicBezTo>
                    <a:pt x="84" y="2092"/>
                    <a:pt x="18" y="1975"/>
                    <a:pt x="9" y="1813"/>
                  </a:cubicBezTo>
                  <a:cubicBezTo>
                    <a:pt x="0" y="1651"/>
                    <a:pt x="37" y="1409"/>
                    <a:pt x="46" y="1259"/>
                  </a:cubicBezTo>
                  <a:cubicBezTo>
                    <a:pt x="55" y="1109"/>
                    <a:pt x="52" y="1036"/>
                    <a:pt x="61" y="915"/>
                  </a:cubicBezTo>
                  <a:cubicBezTo>
                    <a:pt x="70" y="794"/>
                    <a:pt x="66" y="649"/>
                    <a:pt x="91" y="5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0159692-7F1B-4CC7-9954-E28A8DDCA73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400" y="1968"/>
              <a:ext cx="768" cy="246"/>
              <a:chOff x="1797" y="3074"/>
              <a:chExt cx="2346" cy="655"/>
            </a:xfrm>
          </p:grpSpPr>
          <p:grpSp>
            <p:nvGrpSpPr>
              <p:cNvPr id="7" name="Group 5">
                <a:extLst>
                  <a:ext uri="{FF2B5EF4-FFF2-40B4-BE49-F238E27FC236}">
                    <a16:creationId xmlns:a16="http://schemas.microsoft.com/office/drawing/2014/main" id="{622F4F0D-9709-4A16-BDD7-EF0B4D834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7" y="3075"/>
                <a:ext cx="2346" cy="654"/>
                <a:chOff x="1865" y="1811"/>
                <a:chExt cx="2346" cy="654"/>
              </a:xfrm>
            </p:grpSpPr>
            <p:sp>
              <p:nvSpPr>
                <p:cNvPr id="11" name="Freeform 6">
                  <a:extLst>
                    <a:ext uri="{FF2B5EF4-FFF2-40B4-BE49-F238E27FC236}">
                      <a16:creationId xmlns:a16="http://schemas.microsoft.com/office/drawing/2014/main" id="{DFD261EF-0DB1-4C2A-B2CE-282C30AB3A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2008"/>
                  <a:ext cx="2161" cy="457"/>
                </a:xfrm>
                <a:custGeom>
                  <a:avLst/>
                  <a:gdLst>
                    <a:gd name="T0" fmla="*/ 7 w 2161"/>
                    <a:gd name="T1" fmla="*/ 139 h 457"/>
                    <a:gd name="T2" fmla="*/ 89 w 2161"/>
                    <a:gd name="T3" fmla="*/ 266 h 457"/>
                    <a:gd name="T4" fmla="*/ 187 w 2161"/>
                    <a:gd name="T5" fmla="*/ 333 h 457"/>
                    <a:gd name="T6" fmla="*/ 351 w 2161"/>
                    <a:gd name="T7" fmla="*/ 303 h 457"/>
                    <a:gd name="T8" fmla="*/ 561 w 2161"/>
                    <a:gd name="T9" fmla="*/ 281 h 457"/>
                    <a:gd name="T10" fmla="*/ 852 w 2161"/>
                    <a:gd name="T11" fmla="*/ 259 h 457"/>
                    <a:gd name="T12" fmla="*/ 1167 w 2161"/>
                    <a:gd name="T13" fmla="*/ 259 h 457"/>
                    <a:gd name="T14" fmla="*/ 1541 w 2161"/>
                    <a:gd name="T15" fmla="*/ 318 h 457"/>
                    <a:gd name="T16" fmla="*/ 1758 w 2161"/>
                    <a:gd name="T17" fmla="*/ 401 h 457"/>
                    <a:gd name="T18" fmla="*/ 1907 w 2161"/>
                    <a:gd name="T19" fmla="*/ 453 h 457"/>
                    <a:gd name="T20" fmla="*/ 2049 w 2161"/>
                    <a:gd name="T21" fmla="*/ 423 h 457"/>
                    <a:gd name="T22" fmla="*/ 2109 w 2161"/>
                    <a:gd name="T23" fmla="*/ 348 h 457"/>
                    <a:gd name="T24" fmla="*/ 2109 w 2161"/>
                    <a:gd name="T25" fmla="*/ 251 h 457"/>
                    <a:gd name="T26" fmla="*/ 2004 w 2161"/>
                    <a:gd name="T27" fmla="*/ 154 h 457"/>
                    <a:gd name="T28" fmla="*/ 1167 w 2161"/>
                    <a:gd name="T29" fmla="*/ 27 h 457"/>
                    <a:gd name="T30" fmla="*/ 336 w 2161"/>
                    <a:gd name="T31" fmla="*/ 4 h 457"/>
                    <a:gd name="T32" fmla="*/ 52 w 2161"/>
                    <a:gd name="T33" fmla="*/ 49 h 457"/>
                    <a:gd name="T34" fmla="*/ 7 w 2161"/>
                    <a:gd name="T35" fmla="*/ 139 h 45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161" h="457">
                      <a:moveTo>
                        <a:pt x="7" y="139"/>
                      </a:moveTo>
                      <a:cubicBezTo>
                        <a:pt x="13" y="175"/>
                        <a:pt x="59" y="234"/>
                        <a:pt x="89" y="266"/>
                      </a:cubicBezTo>
                      <a:cubicBezTo>
                        <a:pt x="119" y="298"/>
                        <a:pt x="143" y="327"/>
                        <a:pt x="187" y="333"/>
                      </a:cubicBezTo>
                      <a:cubicBezTo>
                        <a:pt x="231" y="339"/>
                        <a:pt x="289" y="312"/>
                        <a:pt x="351" y="303"/>
                      </a:cubicBezTo>
                      <a:cubicBezTo>
                        <a:pt x="413" y="294"/>
                        <a:pt x="478" y="288"/>
                        <a:pt x="561" y="281"/>
                      </a:cubicBezTo>
                      <a:cubicBezTo>
                        <a:pt x="644" y="274"/>
                        <a:pt x="751" y="263"/>
                        <a:pt x="852" y="259"/>
                      </a:cubicBezTo>
                      <a:cubicBezTo>
                        <a:pt x="953" y="255"/>
                        <a:pt x="1052" y="249"/>
                        <a:pt x="1167" y="259"/>
                      </a:cubicBezTo>
                      <a:cubicBezTo>
                        <a:pt x="1282" y="269"/>
                        <a:pt x="1443" y="294"/>
                        <a:pt x="1541" y="318"/>
                      </a:cubicBezTo>
                      <a:cubicBezTo>
                        <a:pt x="1639" y="342"/>
                        <a:pt x="1697" y="379"/>
                        <a:pt x="1758" y="401"/>
                      </a:cubicBezTo>
                      <a:cubicBezTo>
                        <a:pt x="1819" y="423"/>
                        <a:pt x="1858" y="449"/>
                        <a:pt x="1907" y="453"/>
                      </a:cubicBezTo>
                      <a:cubicBezTo>
                        <a:pt x="1956" y="457"/>
                        <a:pt x="2015" y="440"/>
                        <a:pt x="2049" y="423"/>
                      </a:cubicBezTo>
                      <a:cubicBezTo>
                        <a:pt x="2083" y="406"/>
                        <a:pt x="2099" y="377"/>
                        <a:pt x="2109" y="348"/>
                      </a:cubicBezTo>
                      <a:cubicBezTo>
                        <a:pt x="2119" y="319"/>
                        <a:pt x="2127" y="283"/>
                        <a:pt x="2109" y="251"/>
                      </a:cubicBezTo>
                      <a:cubicBezTo>
                        <a:pt x="2091" y="219"/>
                        <a:pt x="2161" y="191"/>
                        <a:pt x="2004" y="154"/>
                      </a:cubicBezTo>
                      <a:cubicBezTo>
                        <a:pt x="1847" y="117"/>
                        <a:pt x="1445" y="52"/>
                        <a:pt x="1167" y="27"/>
                      </a:cubicBezTo>
                      <a:cubicBezTo>
                        <a:pt x="889" y="2"/>
                        <a:pt x="522" y="0"/>
                        <a:pt x="336" y="4"/>
                      </a:cubicBezTo>
                      <a:cubicBezTo>
                        <a:pt x="150" y="8"/>
                        <a:pt x="104" y="27"/>
                        <a:pt x="52" y="49"/>
                      </a:cubicBezTo>
                      <a:cubicBezTo>
                        <a:pt x="0" y="71"/>
                        <a:pt x="1" y="103"/>
                        <a:pt x="7" y="13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7">
                  <a:extLst>
                    <a:ext uri="{FF2B5EF4-FFF2-40B4-BE49-F238E27FC236}">
                      <a16:creationId xmlns:a16="http://schemas.microsoft.com/office/drawing/2014/main" id="{23AECC88-F8F1-446E-A7ED-67F26A83A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5" y="1811"/>
                  <a:ext cx="2341" cy="585"/>
                </a:xfrm>
                <a:custGeom>
                  <a:avLst/>
                  <a:gdLst>
                    <a:gd name="T0" fmla="*/ 506 w 2341"/>
                    <a:gd name="T1" fmla="*/ 441 h 585"/>
                    <a:gd name="T2" fmla="*/ 274 w 2341"/>
                    <a:gd name="T3" fmla="*/ 515 h 585"/>
                    <a:gd name="T4" fmla="*/ 72 w 2341"/>
                    <a:gd name="T5" fmla="*/ 486 h 585"/>
                    <a:gd name="T6" fmla="*/ 5 w 2341"/>
                    <a:gd name="T7" fmla="*/ 373 h 585"/>
                    <a:gd name="T8" fmla="*/ 43 w 2341"/>
                    <a:gd name="T9" fmla="*/ 224 h 585"/>
                    <a:gd name="T10" fmla="*/ 215 w 2341"/>
                    <a:gd name="T11" fmla="*/ 89 h 585"/>
                    <a:gd name="T12" fmla="*/ 476 w 2341"/>
                    <a:gd name="T13" fmla="*/ 52 h 585"/>
                    <a:gd name="T14" fmla="*/ 731 w 2341"/>
                    <a:gd name="T15" fmla="*/ 74 h 585"/>
                    <a:gd name="T16" fmla="*/ 1090 w 2341"/>
                    <a:gd name="T17" fmla="*/ 37 h 585"/>
                    <a:gd name="T18" fmla="*/ 1367 w 2341"/>
                    <a:gd name="T19" fmla="*/ 7 h 585"/>
                    <a:gd name="T20" fmla="*/ 1778 w 2341"/>
                    <a:gd name="T21" fmla="*/ 7 h 585"/>
                    <a:gd name="T22" fmla="*/ 2204 w 2341"/>
                    <a:gd name="T23" fmla="*/ 52 h 585"/>
                    <a:gd name="T24" fmla="*/ 2287 w 2341"/>
                    <a:gd name="T25" fmla="*/ 111 h 585"/>
                    <a:gd name="T26" fmla="*/ 2332 w 2341"/>
                    <a:gd name="T27" fmla="*/ 246 h 585"/>
                    <a:gd name="T28" fmla="*/ 2339 w 2341"/>
                    <a:gd name="T29" fmla="*/ 373 h 585"/>
                    <a:gd name="T30" fmla="*/ 2324 w 2341"/>
                    <a:gd name="T31" fmla="*/ 456 h 585"/>
                    <a:gd name="T32" fmla="*/ 2339 w 2341"/>
                    <a:gd name="T33" fmla="*/ 538 h 585"/>
                    <a:gd name="T34" fmla="*/ 2309 w 2341"/>
                    <a:gd name="T35" fmla="*/ 583 h 585"/>
                    <a:gd name="T36" fmla="*/ 2234 w 2341"/>
                    <a:gd name="T37" fmla="*/ 553 h 585"/>
                    <a:gd name="T38" fmla="*/ 2062 w 2341"/>
                    <a:gd name="T39" fmla="*/ 486 h 585"/>
                    <a:gd name="T40" fmla="*/ 1778 w 2341"/>
                    <a:gd name="T41" fmla="*/ 448 h 585"/>
                    <a:gd name="T42" fmla="*/ 1613 w 2341"/>
                    <a:gd name="T43" fmla="*/ 448 h 585"/>
                    <a:gd name="T44" fmla="*/ 1329 w 2341"/>
                    <a:gd name="T45" fmla="*/ 418 h 585"/>
                    <a:gd name="T46" fmla="*/ 1195 w 2341"/>
                    <a:gd name="T47" fmla="*/ 411 h 585"/>
                    <a:gd name="T48" fmla="*/ 895 w 2341"/>
                    <a:gd name="T49" fmla="*/ 426 h 585"/>
                    <a:gd name="T50" fmla="*/ 671 w 2341"/>
                    <a:gd name="T51" fmla="*/ 411 h 585"/>
                    <a:gd name="T52" fmla="*/ 506 w 2341"/>
                    <a:gd name="T53" fmla="*/ 441 h 58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2341" h="585">
                      <a:moveTo>
                        <a:pt x="506" y="441"/>
                      </a:moveTo>
                      <a:cubicBezTo>
                        <a:pt x="440" y="458"/>
                        <a:pt x="346" y="507"/>
                        <a:pt x="274" y="515"/>
                      </a:cubicBezTo>
                      <a:cubicBezTo>
                        <a:pt x="202" y="523"/>
                        <a:pt x="117" y="510"/>
                        <a:pt x="72" y="486"/>
                      </a:cubicBezTo>
                      <a:cubicBezTo>
                        <a:pt x="27" y="462"/>
                        <a:pt x="10" y="417"/>
                        <a:pt x="5" y="373"/>
                      </a:cubicBezTo>
                      <a:cubicBezTo>
                        <a:pt x="0" y="329"/>
                        <a:pt x="8" y="271"/>
                        <a:pt x="43" y="224"/>
                      </a:cubicBezTo>
                      <a:cubicBezTo>
                        <a:pt x="78" y="177"/>
                        <a:pt x="143" y="118"/>
                        <a:pt x="215" y="89"/>
                      </a:cubicBezTo>
                      <a:cubicBezTo>
                        <a:pt x="287" y="60"/>
                        <a:pt x="390" y="55"/>
                        <a:pt x="476" y="52"/>
                      </a:cubicBezTo>
                      <a:cubicBezTo>
                        <a:pt x="562" y="49"/>
                        <a:pt x="629" y="77"/>
                        <a:pt x="731" y="74"/>
                      </a:cubicBezTo>
                      <a:cubicBezTo>
                        <a:pt x="833" y="71"/>
                        <a:pt x="984" y="48"/>
                        <a:pt x="1090" y="37"/>
                      </a:cubicBezTo>
                      <a:cubicBezTo>
                        <a:pt x="1196" y="26"/>
                        <a:pt x="1252" y="12"/>
                        <a:pt x="1367" y="7"/>
                      </a:cubicBezTo>
                      <a:cubicBezTo>
                        <a:pt x="1482" y="2"/>
                        <a:pt x="1639" y="0"/>
                        <a:pt x="1778" y="7"/>
                      </a:cubicBezTo>
                      <a:cubicBezTo>
                        <a:pt x="1917" y="14"/>
                        <a:pt x="2119" y="35"/>
                        <a:pt x="2204" y="52"/>
                      </a:cubicBezTo>
                      <a:cubicBezTo>
                        <a:pt x="2289" y="69"/>
                        <a:pt x="2266" y="79"/>
                        <a:pt x="2287" y="111"/>
                      </a:cubicBezTo>
                      <a:cubicBezTo>
                        <a:pt x="2308" y="143"/>
                        <a:pt x="2323" y="202"/>
                        <a:pt x="2332" y="246"/>
                      </a:cubicBezTo>
                      <a:cubicBezTo>
                        <a:pt x="2341" y="290"/>
                        <a:pt x="2340" y="338"/>
                        <a:pt x="2339" y="373"/>
                      </a:cubicBezTo>
                      <a:cubicBezTo>
                        <a:pt x="2338" y="408"/>
                        <a:pt x="2324" y="429"/>
                        <a:pt x="2324" y="456"/>
                      </a:cubicBezTo>
                      <a:cubicBezTo>
                        <a:pt x="2324" y="483"/>
                        <a:pt x="2341" y="517"/>
                        <a:pt x="2339" y="538"/>
                      </a:cubicBezTo>
                      <a:cubicBezTo>
                        <a:pt x="2337" y="559"/>
                        <a:pt x="2326" y="581"/>
                        <a:pt x="2309" y="583"/>
                      </a:cubicBezTo>
                      <a:cubicBezTo>
                        <a:pt x="2292" y="585"/>
                        <a:pt x="2275" y="569"/>
                        <a:pt x="2234" y="553"/>
                      </a:cubicBezTo>
                      <a:cubicBezTo>
                        <a:pt x="2193" y="537"/>
                        <a:pt x="2138" y="504"/>
                        <a:pt x="2062" y="486"/>
                      </a:cubicBezTo>
                      <a:cubicBezTo>
                        <a:pt x="1986" y="468"/>
                        <a:pt x="1853" y="454"/>
                        <a:pt x="1778" y="448"/>
                      </a:cubicBezTo>
                      <a:cubicBezTo>
                        <a:pt x="1703" y="442"/>
                        <a:pt x="1688" y="453"/>
                        <a:pt x="1613" y="448"/>
                      </a:cubicBezTo>
                      <a:cubicBezTo>
                        <a:pt x="1538" y="443"/>
                        <a:pt x="1399" y="424"/>
                        <a:pt x="1329" y="418"/>
                      </a:cubicBezTo>
                      <a:cubicBezTo>
                        <a:pt x="1259" y="412"/>
                        <a:pt x="1267" y="410"/>
                        <a:pt x="1195" y="411"/>
                      </a:cubicBezTo>
                      <a:cubicBezTo>
                        <a:pt x="1123" y="412"/>
                        <a:pt x="982" y="426"/>
                        <a:pt x="895" y="426"/>
                      </a:cubicBezTo>
                      <a:cubicBezTo>
                        <a:pt x="808" y="426"/>
                        <a:pt x="738" y="410"/>
                        <a:pt x="671" y="411"/>
                      </a:cubicBezTo>
                      <a:cubicBezTo>
                        <a:pt x="604" y="412"/>
                        <a:pt x="572" y="424"/>
                        <a:pt x="506" y="44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9373FE7C-C97F-4668-95EF-331E402B6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3" y="3172"/>
                <a:ext cx="898" cy="397"/>
              </a:xfrm>
              <a:custGeom>
                <a:avLst/>
                <a:gdLst>
                  <a:gd name="T0" fmla="*/ 247 w 898"/>
                  <a:gd name="T1" fmla="*/ 397 h 397"/>
                  <a:gd name="T2" fmla="*/ 239 w 898"/>
                  <a:gd name="T3" fmla="*/ 269 h 397"/>
                  <a:gd name="T4" fmla="*/ 142 w 898"/>
                  <a:gd name="T5" fmla="*/ 307 h 397"/>
                  <a:gd name="T6" fmla="*/ 0 w 898"/>
                  <a:gd name="T7" fmla="*/ 299 h 397"/>
                  <a:gd name="T8" fmla="*/ 120 w 898"/>
                  <a:gd name="T9" fmla="*/ 262 h 397"/>
                  <a:gd name="T10" fmla="*/ 224 w 898"/>
                  <a:gd name="T11" fmla="*/ 202 h 397"/>
                  <a:gd name="T12" fmla="*/ 209 w 898"/>
                  <a:gd name="T13" fmla="*/ 67 h 397"/>
                  <a:gd name="T14" fmla="*/ 232 w 898"/>
                  <a:gd name="T15" fmla="*/ 0 h 397"/>
                  <a:gd name="T16" fmla="*/ 292 w 898"/>
                  <a:gd name="T17" fmla="*/ 90 h 397"/>
                  <a:gd name="T18" fmla="*/ 314 w 898"/>
                  <a:gd name="T19" fmla="*/ 187 h 397"/>
                  <a:gd name="T20" fmla="*/ 486 w 898"/>
                  <a:gd name="T21" fmla="*/ 135 h 397"/>
                  <a:gd name="T22" fmla="*/ 651 w 898"/>
                  <a:gd name="T23" fmla="*/ 112 h 397"/>
                  <a:gd name="T24" fmla="*/ 898 w 898"/>
                  <a:gd name="T25" fmla="*/ 82 h 397"/>
                  <a:gd name="T26" fmla="*/ 748 w 898"/>
                  <a:gd name="T27" fmla="*/ 150 h 397"/>
                  <a:gd name="T28" fmla="*/ 464 w 898"/>
                  <a:gd name="T29" fmla="*/ 187 h 397"/>
                  <a:gd name="T30" fmla="*/ 314 w 898"/>
                  <a:gd name="T31" fmla="*/ 232 h 397"/>
                  <a:gd name="T32" fmla="*/ 322 w 898"/>
                  <a:gd name="T33" fmla="*/ 374 h 397"/>
                  <a:gd name="T34" fmla="*/ 247 w 898"/>
                  <a:gd name="T35" fmla="*/ 397 h 39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98" h="397">
                    <a:moveTo>
                      <a:pt x="247" y="397"/>
                    </a:moveTo>
                    <a:lnTo>
                      <a:pt x="239" y="269"/>
                    </a:lnTo>
                    <a:lnTo>
                      <a:pt x="142" y="307"/>
                    </a:lnTo>
                    <a:lnTo>
                      <a:pt x="0" y="299"/>
                    </a:lnTo>
                    <a:lnTo>
                      <a:pt x="120" y="262"/>
                    </a:lnTo>
                    <a:lnTo>
                      <a:pt x="224" y="202"/>
                    </a:lnTo>
                    <a:lnTo>
                      <a:pt x="209" y="67"/>
                    </a:lnTo>
                    <a:lnTo>
                      <a:pt x="232" y="0"/>
                    </a:lnTo>
                    <a:lnTo>
                      <a:pt x="292" y="90"/>
                    </a:lnTo>
                    <a:lnTo>
                      <a:pt x="314" y="187"/>
                    </a:lnTo>
                    <a:lnTo>
                      <a:pt x="486" y="135"/>
                    </a:lnTo>
                    <a:lnTo>
                      <a:pt x="651" y="112"/>
                    </a:lnTo>
                    <a:lnTo>
                      <a:pt x="898" y="82"/>
                    </a:lnTo>
                    <a:lnTo>
                      <a:pt x="748" y="150"/>
                    </a:lnTo>
                    <a:lnTo>
                      <a:pt x="464" y="187"/>
                    </a:lnTo>
                    <a:lnTo>
                      <a:pt x="314" y="232"/>
                    </a:lnTo>
                    <a:lnTo>
                      <a:pt x="322" y="374"/>
                    </a:lnTo>
                    <a:lnTo>
                      <a:pt x="247" y="39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3AA56C9E-C2B0-4FCC-A675-8FD2F8E48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2" y="3074"/>
                <a:ext cx="157" cy="337"/>
              </a:xfrm>
              <a:custGeom>
                <a:avLst/>
                <a:gdLst>
                  <a:gd name="T0" fmla="*/ 90 w 157"/>
                  <a:gd name="T1" fmla="*/ 8 h 337"/>
                  <a:gd name="T2" fmla="*/ 157 w 157"/>
                  <a:gd name="T3" fmla="*/ 195 h 337"/>
                  <a:gd name="T4" fmla="*/ 142 w 157"/>
                  <a:gd name="T5" fmla="*/ 337 h 337"/>
                  <a:gd name="T6" fmla="*/ 0 w 157"/>
                  <a:gd name="T7" fmla="*/ 0 h 337"/>
                  <a:gd name="T8" fmla="*/ 90 w 157"/>
                  <a:gd name="T9" fmla="*/ 8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" h="337">
                    <a:moveTo>
                      <a:pt x="90" y="8"/>
                    </a:moveTo>
                    <a:lnTo>
                      <a:pt x="157" y="195"/>
                    </a:lnTo>
                    <a:lnTo>
                      <a:pt x="142" y="337"/>
                    </a:lnTo>
                    <a:lnTo>
                      <a:pt x="0" y="0"/>
                    </a:lnTo>
                    <a:lnTo>
                      <a:pt x="90" y="8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A1A039CA-5B7E-4C97-BA86-29F8A68BF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6" y="3128"/>
                <a:ext cx="808" cy="396"/>
              </a:xfrm>
              <a:custGeom>
                <a:avLst/>
                <a:gdLst>
                  <a:gd name="T0" fmla="*/ 0 w 808"/>
                  <a:gd name="T1" fmla="*/ 366 h 396"/>
                  <a:gd name="T2" fmla="*/ 105 w 808"/>
                  <a:gd name="T3" fmla="*/ 366 h 396"/>
                  <a:gd name="T4" fmla="*/ 255 w 808"/>
                  <a:gd name="T5" fmla="*/ 306 h 396"/>
                  <a:gd name="T6" fmla="*/ 471 w 808"/>
                  <a:gd name="T7" fmla="*/ 112 h 396"/>
                  <a:gd name="T8" fmla="*/ 307 w 808"/>
                  <a:gd name="T9" fmla="*/ 67 h 396"/>
                  <a:gd name="T10" fmla="*/ 232 w 808"/>
                  <a:gd name="T11" fmla="*/ 22 h 396"/>
                  <a:gd name="T12" fmla="*/ 352 w 808"/>
                  <a:gd name="T13" fmla="*/ 22 h 396"/>
                  <a:gd name="T14" fmla="*/ 524 w 808"/>
                  <a:gd name="T15" fmla="*/ 74 h 396"/>
                  <a:gd name="T16" fmla="*/ 621 w 808"/>
                  <a:gd name="T17" fmla="*/ 0 h 396"/>
                  <a:gd name="T18" fmla="*/ 681 w 808"/>
                  <a:gd name="T19" fmla="*/ 0 h 396"/>
                  <a:gd name="T20" fmla="*/ 576 w 808"/>
                  <a:gd name="T21" fmla="*/ 82 h 396"/>
                  <a:gd name="T22" fmla="*/ 801 w 808"/>
                  <a:gd name="T23" fmla="*/ 134 h 396"/>
                  <a:gd name="T24" fmla="*/ 808 w 808"/>
                  <a:gd name="T25" fmla="*/ 209 h 396"/>
                  <a:gd name="T26" fmla="*/ 516 w 808"/>
                  <a:gd name="T27" fmla="*/ 134 h 396"/>
                  <a:gd name="T28" fmla="*/ 344 w 808"/>
                  <a:gd name="T29" fmla="*/ 291 h 396"/>
                  <a:gd name="T30" fmla="*/ 277 w 808"/>
                  <a:gd name="T31" fmla="*/ 344 h 396"/>
                  <a:gd name="T32" fmla="*/ 157 w 808"/>
                  <a:gd name="T33" fmla="*/ 396 h 396"/>
                  <a:gd name="T34" fmla="*/ 0 w 808"/>
                  <a:gd name="T35" fmla="*/ 366 h 3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08" h="396">
                    <a:moveTo>
                      <a:pt x="0" y="366"/>
                    </a:moveTo>
                    <a:lnTo>
                      <a:pt x="105" y="366"/>
                    </a:lnTo>
                    <a:lnTo>
                      <a:pt x="255" y="306"/>
                    </a:lnTo>
                    <a:lnTo>
                      <a:pt x="471" y="112"/>
                    </a:lnTo>
                    <a:lnTo>
                      <a:pt x="307" y="67"/>
                    </a:lnTo>
                    <a:lnTo>
                      <a:pt x="232" y="22"/>
                    </a:lnTo>
                    <a:lnTo>
                      <a:pt x="352" y="22"/>
                    </a:lnTo>
                    <a:lnTo>
                      <a:pt x="524" y="74"/>
                    </a:lnTo>
                    <a:lnTo>
                      <a:pt x="621" y="0"/>
                    </a:lnTo>
                    <a:lnTo>
                      <a:pt x="681" y="0"/>
                    </a:lnTo>
                    <a:lnTo>
                      <a:pt x="576" y="82"/>
                    </a:lnTo>
                    <a:lnTo>
                      <a:pt x="801" y="134"/>
                    </a:lnTo>
                    <a:lnTo>
                      <a:pt x="808" y="209"/>
                    </a:lnTo>
                    <a:lnTo>
                      <a:pt x="516" y="134"/>
                    </a:lnTo>
                    <a:lnTo>
                      <a:pt x="344" y="291"/>
                    </a:lnTo>
                    <a:lnTo>
                      <a:pt x="277" y="344"/>
                    </a:lnTo>
                    <a:lnTo>
                      <a:pt x="157" y="396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1403350"/>
          </a:xfr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066800"/>
          </a:xfrm>
        </p:spPr>
        <p:txBody>
          <a:bodyPr>
            <a:sp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6248AA3-1C11-4092-B230-56C37FE8D3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FB6EEBD-D790-4509-81BE-40A03C36F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61DC5C31-9FF4-44B0-9CC0-0A7E4AE5F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A4C9B5-E4B5-4768-BA94-F9CB44D49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97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B57712B-CFCE-46A1-A6A9-ED7D61C086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8D7920-D2A2-455C-88A1-DC2B1D41A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DFF3147-F2C4-4CFA-9C66-B124682D51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219D-9330-4CCD-9C8A-47F07BC1CE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71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5950" y="547688"/>
            <a:ext cx="2147888" cy="56245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525" y="547688"/>
            <a:ext cx="6296025" cy="56245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EED6F91-AE3B-4D3D-9097-BC1A8CE47C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DAE564C-9FE3-453A-B49D-D55E8E68E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3F18CB6-EFB8-4E52-8E28-29AE382C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C07A-E2E2-45FB-88E0-6866FE9CC8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43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4EB73EE-DF16-44CB-B30F-1BC3FEB00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32FBDE-16B5-425B-8490-765EFED356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EAD6D14-B032-4B28-8C9F-E12FF7EB2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A12AB-8664-41DA-B967-6D38337BA1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0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F2189B7-4787-4C77-A320-E6300615C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89B3B65-7AB8-4DD1-A4D0-3029C0283C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08D961A-0959-40C0-8730-59969B791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CB90E-4164-4D96-90C9-61D34BD2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7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4F6BEC2-454D-405D-BE9F-26CDD52687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899C613-33E1-4C3E-9BE9-D86EB4438E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F2671E4-165A-41F2-A80E-0979B9A0DB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CCB66-841C-4F64-AF1E-F03DAF4A5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29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2E6B39D-F369-4E50-9DCA-CE8A8FE5E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70B6FEA-A050-418B-9C7F-21E18FFEB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CD627ED-8A40-4FAC-B5A2-F8A676FCB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D4D7-4B39-461E-BDF2-5CBBD5E62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05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B583589-37BA-49DA-A1EB-BF28C2341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1ECE914-B3B6-4447-860E-A79C3C096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B271C92-2879-46AD-8B86-FA7A64645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15A4-D9F6-46F9-BC82-B560D309B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85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7F9693E-B898-40F7-9D42-5168FCFCC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4CEB878-7651-42D4-9F54-2FB10B9544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2382EC9-2A4E-4B84-833D-C705B20FDB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74B2C-903B-4E94-A5BD-C1B1FA4FB4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6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D0E7755-2747-4B12-98E1-DB4EBB057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3C4A28-B054-4BD2-8A0A-FEA905F96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BC9C6C4-B53E-4752-9650-E4A4A5852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FAE4-05DD-4A90-BB8C-62FCF97802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7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69EF65B-4CE3-488B-935D-E7E42CAD4F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838BEC3-1F46-4AF0-BE35-C1AC5ECD6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AC3162E4-68AF-4B73-91A7-42FD16BB5A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9AE8-BDA5-4A3E-8E13-149501D96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4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">
            <a:extLst>
              <a:ext uri="{FF2B5EF4-FFF2-40B4-BE49-F238E27FC236}">
                <a16:creationId xmlns:a16="http://schemas.microsoft.com/office/drawing/2014/main" id="{4D694688-0F58-4A75-849B-F4E82A3D4564}"/>
              </a:ext>
            </a:extLst>
          </p:cNvPr>
          <p:cNvSpPr>
            <a:spLocks/>
          </p:cNvSpPr>
          <p:nvPr/>
        </p:nvSpPr>
        <p:spPr bwMode="auto">
          <a:xfrm>
            <a:off x="-23813" y="1763713"/>
            <a:ext cx="6899276" cy="171450"/>
          </a:xfrm>
          <a:custGeom>
            <a:avLst/>
            <a:gdLst>
              <a:gd name="T0" fmla="*/ 5519738 w 4346"/>
              <a:gd name="T1" fmla="*/ 15875 h 108"/>
              <a:gd name="T2" fmla="*/ 6440488 w 4346"/>
              <a:gd name="T3" fmla="*/ 26988 h 108"/>
              <a:gd name="T4" fmla="*/ 6815138 w 4346"/>
              <a:gd name="T5" fmla="*/ 47625 h 108"/>
              <a:gd name="T6" fmla="*/ 6815138 w 4346"/>
              <a:gd name="T7" fmla="*/ 79375 h 108"/>
              <a:gd name="T8" fmla="*/ 6872288 w 4346"/>
              <a:gd name="T9" fmla="*/ 115888 h 108"/>
              <a:gd name="T10" fmla="*/ 6834188 w 4346"/>
              <a:gd name="T11" fmla="*/ 141288 h 108"/>
              <a:gd name="T12" fmla="*/ 6480176 w 4346"/>
              <a:gd name="T13" fmla="*/ 157163 h 108"/>
              <a:gd name="T14" fmla="*/ 5834063 w 4346"/>
              <a:gd name="T15" fmla="*/ 157163 h 108"/>
              <a:gd name="T16" fmla="*/ 4967288 w 4346"/>
              <a:gd name="T17" fmla="*/ 149225 h 108"/>
              <a:gd name="T18" fmla="*/ 3811588 w 4346"/>
              <a:gd name="T19" fmla="*/ 149225 h 108"/>
              <a:gd name="T20" fmla="*/ 2751138 w 4346"/>
              <a:gd name="T21" fmla="*/ 155575 h 108"/>
              <a:gd name="T22" fmla="*/ 1042988 w 4346"/>
              <a:gd name="T23" fmla="*/ 161925 h 108"/>
              <a:gd name="T24" fmla="*/ 1588 w 4346"/>
              <a:gd name="T25" fmla="*/ 147638 h 108"/>
              <a:gd name="T26" fmla="*/ 0 w 4346"/>
              <a:gd name="T27" fmla="*/ 20638 h 108"/>
              <a:gd name="T28" fmla="*/ 1042988 w 4346"/>
              <a:gd name="T29" fmla="*/ 19050 h 108"/>
              <a:gd name="T30" fmla="*/ 2141538 w 4346"/>
              <a:gd name="T31" fmla="*/ 11113 h 108"/>
              <a:gd name="T32" fmla="*/ 3595688 w 4346"/>
              <a:gd name="T33" fmla="*/ 14288 h 108"/>
              <a:gd name="T34" fmla="*/ 4498976 w 4346"/>
              <a:gd name="T35" fmla="*/ 12700 h 108"/>
              <a:gd name="T36" fmla="*/ 5519738 w 4346"/>
              <a:gd name="T37" fmla="*/ 15875 h 10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346" h="108">
                <a:moveTo>
                  <a:pt x="3477" y="10"/>
                </a:moveTo>
                <a:cubicBezTo>
                  <a:pt x="3680" y="12"/>
                  <a:pt x="3921" y="14"/>
                  <a:pt x="4057" y="17"/>
                </a:cubicBezTo>
                <a:cubicBezTo>
                  <a:pt x="4192" y="20"/>
                  <a:pt x="4253" y="24"/>
                  <a:pt x="4293" y="30"/>
                </a:cubicBezTo>
                <a:cubicBezTo>
                  <a:pt x="4333" y="36"/>
                  <a:pt x="4286" y="43"/>
                  <a:pt x="4293" y="50"/>
                </a:cubicBezTo>
                <a:cubicBezTo>
                  <a:pt x="4300" y="57"/>
                  <a:pt x="4328" y="67"/>
                  <a:pt x="4329" y="73"/>
                </a:cubicBezTo>
                <a:cubicBezTo>
                  <a:pt x="4331" y="80"/>
                  <a:pt x="4346" y="85"/>
                  <a:pt x="4305" y="89"/>
                </a:cubicBezTo>
                <a:cubicBezTo>
                  <a:pt x="4263" y="93"/>
                  <a:pt x="4186" y="97"/>
                  <a:pt x="4082" y="99"/>
                </a:cubicBezTo>
                <a:cubicBezTo>
                  <a:pt x="3977" y="100"/>
                  <a:pt x="3834" y="99"/>
                  <a:pt x="3675" y="99"/>
                </a:cubicBezTo>
                <a:cubicBezTo>
                  <a:pt x="3516" y="98"/>
                  <a:pt x="3341" y="95"/>
                  <a:pt x="3129" y="94"/>
                </a:cubicBezTo>
                <a:cubicBezTo>
                  <a:pt x="2918" y="93"/>
                  <a:pt x="2634" y="94"/>
                  <a:pt x="2401" y="94"/>
                </a:cubicBezTo>
                <a:cubicBezTo>
                  <a:pt x="2168" y="95"/>
                  <a:pt x="2024" y="97"/>
                  <a:pt x="1733" y="98"/>
                </a:cubicBezTo>
                <a:cubicBezTo>
                  <a:pt x="1442" y="99"/>
                  <a:pt x="946" y="103"/>
                  <a:pt x="657" y="102"/>
                </a:cubicBezTo>
                <a:cubicBezTo>
                  <a:pt x="368" y="101"/>
                  <a:pt x="110" y="108"/>
                  <a:pt x="1" y="93"/>
                </a:cubicBezTo>
                <a:lnTo>
                  <a:pt x="0" y="13"/>
                </a:lnTo>
                <a:cubicBezTo>
                  <a:pt x="109" y="0"/>
                  <a:pt x="432" y="13"/>
                  <a:pt x="657" y="12"/>
                </a:cubicBezTo>
                <a:cubicBezTo>
                  <a:pt x="882" y="11"/>
                  <a:pt x="1082" y="7"/>
                  <a:pt x="1349" y="7"/>
                </a:cubicBezTo>
                <a:cubicBezTo>
                  <a:pt x="1617" y="6"/>
                  <a:pt x="2017" y="8"/>
                  <a:pt x="2265" y="9"/>
                </a:cubicBezTo>
                <a:cubicBezTo>
                  <a:pt x="2513" y="9"/>
                  <a:pt x="2634" y="9"/>
                  <a:pt x="2834" y="8"/>
                </a:cubicBezTo>
                <a:cubicBezTo>
                  <a:pt x="3034" y="9"/>
                  <a:pt x="3273" y="9"/>
                  <a:pt x="3477" y="1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Freeform 4">
            <a:extLst>
              <a:ext uri="{FF2B5EF4-FFF2-40B4-BE49-F238E27FC236}">
                <a16:creationId xmlns:a16="http://schemas.microsoft.com/office/drawing/2014/main" id="{DF10E9FB-5C2E-4BDD-B9EC-8674D31E22EA}"/>
              </a:ext>
            </a:extLst>
          </p:cNvPr>
          <p:cNvSpPr>
            <a:spLocks/>
          </p:cNvSpPr>
          <p:nvPr/>
        </p:nvSpPr>
        <p:spPr bwMode="auto">
          <a:xfrm>
            <a:off x="198438" y="152400"/>
            <a:ext cx="715962" cy="6400800"/>
          </a:xfrm>
          <a:custGeom>
            <a:avLst/>
            <a:gdLst>
              <a:gd name="T0" fmla="*/ 69731 w 883"/>
              <a:gd name="T1" fmla="*/ 4979091 h 4115"/>
              <a:gd name="T2" fmla="*/ 64055 w 883"/>
              <a:gd name="T3" fmla="*/ 4246460 h 4115"/>
              <a:gd name="T4" fmla="*/ 51893 w 883"/>
              <a:gd name="T5" fmla="*/ 3280507 h 4115"/>
              <a:gd name="T6" fmla="*/ 81894 w 883"/>
              <a:gd name="T7" fmla="*/ 2745422 h 4115"/>
              <a:gd name="T8" fmla="*/ 64055 w 883"/>
              <a:gd name="T9" fmla="*/ 1768581 h 4115"/>
              <a:gd name="T10" fmla="*/ 27568 w 883"/>
              <a:gd name="T11" fmla="*/ 1012617 h 4115"/>
              <a:gd name="T12" fmla="*/ 15406 w 883"/>
              <a:gd name="T13" fmla="*/ 441756 h 4115"/>
              <a:gd name="T14" fmla="*/ 39731 w 883"/>
              <a:gd name="T15" fmla="*/ 69997 h 4115"/>
              <a:gd name="T16" fmla="*/ 99732 w 883"/>
              <a:gd name="T17" fmla="*/ 23332 h 4115"/>
              <a:gd name="T18" fmla="*/ 197031 w 883"/>
              <a:gd name="T19" fmla="*/ 57553 h 4115"/>
              <a:gd name="T20" fmla="*/ 287844 w 883"/>
              <a:gd name="T21" fmla="*/ 23332 h 4115"/>
              <a:gd name="T22" fmla="*/ 415144 w 883"/>
              <a:gd name="T23" fmla="*/ 10888 h 4115"/>
              <a:gd name="T24" fmla="*/ 573256 w 883"/>
              <a:gd name="T25" fmla="*/ 93329 h 4115"/>
              <a:gd name="T26" fmla="*/ 646231 w 883"/>
              <a:gd name="T27" fmla="*/ 220878 h 4115"/>
              <a:gd name="T28" fmla="*/ 639744 w 883"/>
              <a:gd name="T29" fmla="*/ 499309 h 4115"/>
              <a:gd name="T30" fmla="*/ 651907 w 883"/>
              <a:gd name="T31" fmla="*/ 1023506 h 4115"/>
              <a:gd name="T32" fmla="*/ 688394 w 883"/>
              <a:gd name="T33" fmla="*/ 1628588 h 4115"/>
              <a:gd name="T34" fmla="*/ 676231 w 883"/>
              <a:gd name="T35" fmla="*/ 2466991 h 4115"/>
              <a:gd name="T36" fmla="*/ 658393 w 883"/>
              <a:gd name="T37" fmla="*/ 3420500 h 4115"/>
              <a:gd name="T38" fmla="*/ 712719 w 883"/>
              <a:gd name="T39" fmla="*/ 4374010 h 4115"/>
              <a:gd name="T40" fmla="*/ 676231 w 883"/>
              <a:gd name="T41" fmla="*/ 5178193 h 4115"/>
              <a:gd name="T42" fmla="*/ 682718 w 883"/>
              <a:gd name="T43" fmla="*/ 6155034 h 4115"/>
              <a:gd name="T44" fmla="*/ 646231 w 883"/>
              <a:gd name="T45" fmla="*/ 6305916 h 4115"/>
              <a:gd name="T46" fmla="*/ 506768 w 883"/>
              <a:gd name="T47" fmla="*/ 6352580 h 4115"/>
              <a:gd name="T48" fmla="*/ 348656 w 883"/>
              <a:gd name="T49" fmla="*/ 6282584 h 4115"/>
              <a:gd name="T50" fmla="*/ 203518 w 883"/>
              <a:gd name="T51" fmla="*/ 6329248 h 4115"/>
              <a:gd name="T52" fmla="*/ 99732 w 883"/>
              <a:gd name="T53" fmla="*/ 6399245 h 4115"/>
              <a:gd name="T54" fmla="*/ 15406 w 883"/>
              <a:gd name="T55" fmla="*/ 6318360 h 4115"/>
              <a:gd name="T56" fmla="*/ 8919 w 883"/>
              <a:gd name="T57" fmla="*/ 6027485 h 4115"/>
              <a:gd name="T58" fmla="*/ 51893 w 883"/>
              <a:gd name="T59" fmla="*/ 5596617 h 4115"/>
              <a:gd name="T60" fmla="*/ 69731 w 883"/>
              <a:gd name="T61" fmla="*/ 4979091 h 4115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883" h="4115">
                <a:moveTo>
                  <a:pt x="86" y="3201"/>
                </a:moveTo>
                <a:cubicBezTo>
                  <a:pt x="89" y="3056"/>
                  <a:pt x="83" y="2912"/>
                  <a:pt x="79" y="2730"/>
                </a:cubicBezTo>
                <a:cubicBezTo>
                  <a:pt x="75" y="2548"/>
                  <a:pt x="60" y="2270"/>
                  <a:pt x="64" y="2109"/>
                </a:cubicBezTo>
                <a:cubicBezTo>
                  <a:pt x="68" y="1948"/>
                  <a:pt x="99" y="1927"/>
                  <a:pt x="101" y="1765"/>
                </a:cubicBezTo>
                <a:cubicBezTo>
                  <a:pt x="103" y="1603"/>
                  <a:pt x="90" y="1323"/>
                  <a:pt x="79" y="1137"/>
                </a:cubicBezTo>
                <a:cubicBezTo>
                  <a:pt x="68" y="951"/>
                  <a:pt x="44" y="793"/>
                  <a:pt x="34" y="651"/>
                </a:cubicBezTo>
                <a:cubicBezTo>
                  <a:pt x="24" y="509"/>
                  <a:pt x="17" y="385"/>
                  <a:pt x="19" y="284"/>
                </a:cubicBezTo>
                <a:cubicBezTo>
                  <a:pt x="21" y="183"/>
                  <a:pt x="32" y="90"/>
                  <a:pt x="49" y="45"/>
                </a:cubicBezTo>
                <a:cubicBezTo>
                  <a:pt x="66" y="0"/>
                  <a:pt x="91" y="16"/>
                  <a:pt x="123" y="15"/>
                </a:cubicBezTo>
                <a:cubicBezTo>
                  <a:pt x="155" y="14"/>
                  <a:pt x="204" y="37"/>
                  <a:pt x="243" y="37"/>
                </a:cubicBezTo>
                <a:cubicBezTo>
                  <a:pt x="282" y="37"/>
                  <a:pt x="310" y="20"/>
                  <a:pt x="355" y="15"/>
                </a:cubicBezTo>
                <a:cubicBezTo>
                  <a:pt x="400" y="10"/>
                  <a:pt x="453" y="0"/>
                  <a:pt x="512" y="7"/>
                </a:cubicBezTo>
                <a:cubicBezTo>
                  <a:pt x="571" y="14"/>
                  <a:pt x="659" y="37"/>
                  <a:pt x="707" y="60"/>
                </a:cubicBezTo>
                <a:cubicBezTo>
                  <a:pt x="755" y="83"/>
                  <a:pt x="783" y="99"/>
                  <a:pt x="797" y="142"/>
                </a:cubicBezTo>
                <a:cubicBezTo>
                  <a:pt x="811" y="185"/>
                  <a:pt x="788" y="235"/>
                  <a:pt x="789" y="321"/>
                </a:cubicBezTo>
                <a:cubicBezTo>
                  <a:pt x="790" y="407"/>
                  <a:pt x="794" y="537"/>
                  <a:pt x="804" y="658"/>
                </a:cubicBezTo>
                <a:cubicBezTo>
                  <a:pt x="814" y="779"/>
                  <a:pt x="844" y="892"/>
                  <a:pt x="849" y="1047"/>
                </a:cubicBezTo>
                <a:cubicBezTo>
                  <a:pt x="854" y="1202"/>
                  <a:pt x="840" y="1394"/>
                  <a:pt x="834" y="1586"/>
                </a:cubicBezTo>
                <a:cubicBezTo>
                  <a:pt x="828" y="1778"/>
                  <a:pt x="805" y="1995"/>
                  <a:pt x="812" y="2199"/>
                </a:cubicBezTo>
                <a:cubicBezTo>
                  <a:pt x="819" y="2403"/>
                  <a:pt x="875" y="2624"/>
                  <a:pt x="879" y="2812"/>
                </a:cubicBezTo>
                <a:cubicBezTo>
                  <a:pt x="883" y="3000"/>
                  <a:pt x="840" y="3138"/>
                  <a:pt x="834" y="3329"/>
                </a:cubicBezTo>
                <a:cubicBezTo>
                  <a:pt x="828" y="3520"/>
                  <a:pt x="848" y="3836"/>
                  <a:pt x="842" y="3957"/>
                </a:cubicBezTo>
                <a:cubicBezTo>
                  <a:pt x="836" y="4078"/>
                  <a:pt x="833" y="4033"/>
                  <a:pt x="797" y="4054"/>
                </a:cubicBezTo>
                <a:cubicBezTo>
                  <a:pt x="761" y="4075"/>
                  <a:pt x="686" y="4086"/>
                  <a:pt x="625" y="4084"/>
                </a:cubicBezTo>
                <a:cubicBezTo>
                  <a:pt x="564" y="4082"/>
                  <a:pt x="492" y="4041"/>
                  <a:pt x="430" y="4039"/>
                </a:cubicBezTo>
                <a:cubicBezTo>
                  <a:pt x="368" y="4037"/>
                  <a:pt x="302" y="4057"/>
                  <a:pt x="251" y="4069"/>
                </a:cubicBezTo>
                <a:cubicBezTo>
                  <a:pt x="200" y="4081"/>
                  <a:pt x="162" y="4115"/>
                  <a:pt x="123" y="4114"/>
                </a:cubicBezTo>
                <a:cubicBezTo>
                  <a:pt x="84" y="4113"/>
                  <a:pt x="38" y="4102"/>
                  <a:pt x="19" y="4062"/>
                </a:cubicBezTo>
                <a:cubicBezTo>
                  <a:pt x="0" y="4022"/>
                  <a:pt x="3" y="3952"/>
                  <a:pt x="11" y="3875"/>
                </a:cubicBezTo>
                <a:cubicBezTo>
                  <a:pt x="19" y="3798"/>
                  <a:pt x="51" y="3710"/>
                  <a:pt x="64" y="3598"/>
                </a:cubicBezTo>
                <a:cubicBezTo>
                  <a:pt x="77" y="3486"/>
                  <a:pt x="83" y="3346"/>
                  <a:pt x="86" y="3201"/>
                </a:cubicBezTo>
                <a:close/>
              </a:path>
            </a:pathLst>
          </a:cu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5">
            <a:extLst>
              <a:ext uri="{FF2B5EF4-FFF2-40B4-BE49-F238E27FC236}">
                <a16:creationId xmlns:a16="http://schemas.microsoft.com/office/drawing/2014/main" id="{42DC7AE7-5AB2-4095-BBF8-DCD39BE91A65}"/>
              </a:ext>
            </a:extLst>
          </p:cNvPr>
          <p:cNvSpPr>
            <a:spLocks/>
          </p:cNvSpPr>
          <p:nvPr/>
        </p:nvSpPr>
        <p:spPr bwMode="invGray">
          <a:xfrm>
            <a:off x="323850" y="1157288"/>
            <a:ext cx="152400" cy="914400"/>
          </a:xfrm>
          <a:custGeom>
            <a:avLst/>
            <a:gdLst>
              <a:gd name="T0" fmla="*/ 127462 w 110"/>
              <a:gd name="T1" fmla="*/ 0 h 842"/>
              <a:gd name="T2" fmla="*/ 112222 w 110"/>
              <a:gd name="T3" fmla="*/ 184618 h 842"/>
              <a:gd name="T4" fmla="*/ 70658 w 110"/>
              <a:gd name="T5" fmla="*/ 393127 h 842"/>
              <a:gd name="T6" fmla="*/ 102524 w 110"/>
              <a:gd name="T7" fmla="*/ 585346 h 842"/>
              <a:gd name="T8" fmla="*/ 121920 w 110"/>
              <a:gd name="T9" fmla="*/ 769964 h 842"/>
              <a:gd name="T10" fmla="*/ 152400 w 110"/>
              <a:gd name="T11" fmla="*/ 914400 h 842"/>
              <a:gd name="T12" fmla="*/ 112222 w 110"/>
              <a:gd name="T13" fmla="*/ 834037 h 842"/>
              <a:gd name="T14" fmla="*/ 81742 w 110"/>
              <a:gd name="T15" fmla="*/ 777566 h 842"/>
              <a:gd name="T16" fmla="*/ 40178 w 110"/>
              <a:gd name="T17" fmla="*/ 649419 h 842"/>
              <a:gd name="T18" fmla="*/ 0 w 110"/>
              <a:gd name="T19" fmla="*/ 449598 h 842"/>
              <a:gd name="T20" fmla="*/ 30480 w 110"/>
              <a:gd name="T21" fmla="*/ 272582 h 842"/>
              <a:gd name="T22" fmla="*/ 70658 w 110"/>
              <a:gd name="T23" fmla="*/ 87965 h 842"/>
              <a:gd name="T24" fmla="*/ 127462 w 110"/>
              <a:gd name="T25" fmla="*/ 0 h 8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0" h="842">
                <a:moveTo>
                  <a:pt x="92" y="0"/>
                </a:moveTo>
                <a:lnTo>
                  <a:pt x="81" y="170"/>
                </a:lnTo>
                <a:lnTo>
                  <a:pt x="51" y="362"/>
                </a:lnTo>
                <a:lnTo>
                  <a:pt x="74" y="539"/>
                </a:lnTo>
                <a:lnTo>
                  <a:pt x="88" y="709"/>
                </a:lnTo>
                <a:lnTo>
                  <a:pt x="110" y="842"/>
                </a:lnTo>
                <a:lnTo>
                  <a:pt x="81" y="768"/>
                </a:lnTo>
                <a:lnTo>
                  <a:pt x="59" y="716"/>
                </a:lnTo>
                <a:lnTo>
                  <a:pt x="29" y="598"/>
                </a:lnTo>
                <a:lnTo>
                  <a:pt x="0" y="414"/>
                </a:lnTo>
                <a:lnTo>
                  <a:pt x="22" y="251"/>
                </a:lnTo>
                <a:lnTo>
                  <a:pt x="51" y="81"/>
                </a:lnTo>
                <a:lnTo>
                  <a:pt x="92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D1743C7-279F-4378-99EF-FE0EA70BF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547688"/>
            <a:ext cx="8596313" cy="74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4507788D-3EDB-4BF0-A370-75E7D79DA7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E11C7103-F13D-4B36-9171-80C19A1803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A3D94136-363F-4776-8FCC-87584AD436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124A8D31-7ED1-46A3-BF15-E7B038E664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9A34F80-877B-4A24-95C2-4977719136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home.snu.edu/~hculbert.fs/versus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This%20PowerPoint%20presentation%20is%20available%20alonghttp:/home.snu.edu/~hculbert/ppt.ht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AB53661-1CD6-4BEC-B0EA-0D08F5BBD3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071688"/>
            <a:ext cx="7772400" cy="747712"/>
          </a:xfrm>
        </p:spPr>
        <p:txBody>
          <a:bodyPr/>
          <a:lstStyle/>
          <a:p>
            <a:pPr eaLnBrk="1" hangingPunct="1"/>
            <a:r>
              <a:rPr lang="en-US" altLang="en-US"/>
              <a:t>Christianity and culture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2EFAFC6-91D2-4E93-A7DF-DC1618E31B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Ministry, Church and Society Southern Nazarene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B06DF22-2F75-4D65-9025-D821D2C9A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Charles Kraft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E9B9FE5-3425-4C64-A1F1-943D211ED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Missionary anthropologist</a:t>
            </a:r>
          </a:p>
          <a:p>
            <a:pPr eaLnBrk="1" hangingPunct="1"/>
            <a:r>
              <a:rPr lang="en-US" altLang="en-US"/>
              <a:t>“Christianity in Culture,” 30 years after Niebuhr</a:t>
            </a:r>
          </a:p>
          <a:p>
            <a:pPr eaLnBrk="1" hangingPunct="1"/>
            <a:r>
              <a:rPr lang="en-US" altLang="en-US"/>
              <a:t>Sees 3 groupings of positions</a:t>
            </a:r>
          </a:p>
          <a:p>
            <a:pPr lvl="1" eaLnBrk="1" hangingPunct="1"/>
            <a:r>
              <a:rPr lang="en-US" altLang="en-US"/>
              <a:t>God against culture</a:t>
            </a:r>
          </a:p>
          <a:p>
            <a:pPr lvl="1" eaLnBrk="1" hangingPunct="1"/>
            <a:r>
              <a:rPr lang="en-US" altLang="en-US"/>
              <a:t>God in culture</a:t>
            </a:r>
          </a:p>
          <a:p>
            <a:pPr lvl="1" eaLnBrk="1" hangingPunct="1"/>
            <a:r>
              <a:rPr lang="en-US" altLang="en-US"/>
              <a:t>God above culture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13316" name="Picture 6">
            <a:extLst>
              <a:ext uri="{FF2B5EF4-FFF2-40B4-BE49-F238E27FC236}">
                <a16:creationId xmlns:a16="http://schemas.microsoft.com/office/drawing/2014/main" id="{3B5C9590-E8E1-42F0-89EF-CB3F44D75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91">
            <a:off x="6865938" y="3590925"/>
            <a:ext cx="20764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D4C791C-885A-4D97-A0FC-72FC02780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Charles Kraft’s listing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934E0F0-441F-4EA4-AA43-98704CB731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God against culture</a:t>
            </a:r>
          </a:p>
          <a:p>
            <a:pPr lvl="1" eaLnBrk="1" hangingPunct="1"/>
            <a:r>
              <a:rPr lang="en-US" altLang="en-US"/>
              <a:t>Commitment to God is a decision to oppose culture</a:t>
            </a:r>
          </a:p>
          <a:p>
            <a:pPr lvl="1" eaLnBrk="1" hangingPunct="1"/>
            <a:r>
              <a:rPr lang="en-US" altLang="en-US"/>
              <a:t>Assumes all of culture is evil</a:t>
            </a:r>
          </a:p>
          <a:p>
            <a:pPr lvl="2" eaLnBrk="1" hangingPunct="1"/>
            <a:r>
              <a:rPr lang="en-US" altLang="en-US"/>
              <a:t>Speaking in tongues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F7D5DC9C-756E-4501-9268-6A0B2CC2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81534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AB12CAA-AB8B-467C-84EB-5954FC079C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752785D-3437-4465-843A-8DCA69A4E0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God-in-culture positions</a:t>
            </a:r>
          </a:p>
          <a:p>
            <a:pPr lvl="1" eaLnBrk="1" hangingPunct="1"/>
            <a:r>
              <a:rPr lang="en-US" altLang="en-US"/>
              <a:t>God or Christ is merely culture hero (position of many anthropologists)</a:t>
            </a:r>
          </a:p>
          <a:p>
            <a:pPr lvl="1" eaLnBrk="1" hangingPunct="1"/>
            <a:r>
              <a:rPr lang="en-US" altLang="en-US"/>
              <a:t>God is contained within, or at least endorses, one particular culture (Example: Hebrews)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E0531B6-26E0-4D6B-9DC3-99C423B2F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E01BD1B-6DF0-4FDE-AD3E-1CBC1D9637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Five God-above-culture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God is above culture and unconcerned about human beings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Deism, African religions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Ignore God while holding tightly to some of Jesus’ teachings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Christians follow requirements of both Christ and culture, but each in its own place (Thomas Aquinas)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CB0C8EE-4DF0-4312-9623-C5ADE1A68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75962370-11EF-4341-B3D1-59AEFB590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God-above-culture positions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Dualism in which Christian is like an amphibian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Conversionist (Augustine, Calvin)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Culture is corrupted but usable and even redeemable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Christ above-but-through-culture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  <a:p>
            <a:pPr lvl="4" eaLnBrk="1" hangingPunct="1">
              <a:lnSpc>
                <a:spcPct val="90000"/>
              </a:lnSpc>
              <a:buFontTx/>
              <a:buNone/>
            </a:pPr>
            <a:r>
              <a:rPr lang="en-US" altLang="en-US">
                <a:hlinkClick r:id="rId2"/>
              </a:rPr>
              <a:t>Summary web page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A22BDA97-5A58-4E45-B2E9-48E8D2C60C2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95525"/>
            <a:ext cx="7772400" cy="523875"/>
          </a:xfrm>
        </p:spPr>
        <p:txBody>
          <a:bodyPr/>
          <a:lstStyle/>
          <a:p>
            <a:pPr algn="l" eaLnBrk="1" hangingPunct="1"/>
            <a:r>
              <a:rPr lang="en-US" altLang="en-US" sz="1400"/>
              <a:t>This PowerPoint presentation is available along with related materials and other PowerPoint presentations at </a:t>
            </a:r>
            <a:r>
              <a:rPr lang="en-US" altLang="en-US" sz="1400">
                <a:hlinkClick r:id="rId2"/>
              </a:rPr>
              <a:t>http://home.snu.edu/~hculbert/ppt.htm</a:t>
            </a:r>
            <a:endParaRPr lang="en-US" altLang="en-US" sz="1400"/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404517BC-C47C-4907-A518-8CBBA901CA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E53253F-ADED-47BA-9AAA-3071BC97A3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9213894-4F56-420A-9A2B-DA4FB5163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do Christians view and interact with the larger culture surrounding them?</a:t>
            </a:r>
          </a:p>
          <a:p>
            <a:pPr eaLnBrk="1" hangingPunct="1"/>
            <a:r>
              <a:rPr lang="en-US" altLang="en-US"/>
              <a:t>In what ways do Christians allow the larger culture to shape and define them?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7E69151-6F91-40A8-8AB2-0E23B9782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books</a:t>
            </a:r>
          </a:p>
        </p:txBody>
      </p:sp>
      <p:pic>
        <p:nvPicPr>
          <p:cNvPr id="6147" name="Picture 6">
            <a:extLst>
              <a:ext uri="{FF2B5EF4-FFF2-40B4-BE49-F238E27FC236}">
                <a16:creationId xmlns:a16="http://schemas.microsoft.com/office/drawing/2014/main" id="{A0A43700-C0FF-4EF5-857F-05EF7936F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445">
            <a:off x="1595438" y="1336675"/>
            <a:ext cx="2900362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7">
            <a:extLst>
              <a:ext uri="{FF2B5EF4-FFF2-40B4-BE49-F238E27FC236}">
                <a16:creationId xmlns:a16="http://schemas.microsoft.com/office/drawing/2014/main" id="{CA382D2E-661A-45D9-9D0B-63694879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91">
            <a:off x="4983163" y="577850"/>
            <a:ext cx="3438525" cy="5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>
            <a:extLst>
              <a:ext uri="{FF2B5EF4-FFF2-40B4-BE49-F238E27FC236}">
                <a16:creationId xmlns:a16="http://schemas.microsoft.com/office/drawing/2014/main" id="{97E094D0-22CA-4F85-B4AF-2F19AD01B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8445">
            <a:off x="533400" y="4038600"/>
            <a:ext cx="17414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C5A512AA-ED2D-4134-AAF3-3D5B488571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Richard Niebuhr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3D9046A-2EC1-4AE3-A6C7-AEC5FBED1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Pastor in Evangelical and Reformed Church (St. Louis)</a:t>
            </a:r>
          </a:p>
          <a:p>
            <a:pPr eaLnBrk="1" hangingPunct="1"/>
            <a:r>
              <a:rPr lang="en-US" altLang="en-US"/>
              <a:t>Yale seminary professor when he published </a:t>
            </a:r>
            <a:r>
              <a:rPr lang="en-US" altLang="en-US" i="1"/>
              <a:t>Christ and Culture</a:t>
            </a:r>
            <a:r>
              <a:rPr lang="en-US" altLang="en-US"/>
              <a:t> (1951)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2F7B2E4-DCA8-4F0F-9265-B68395364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7525" y="547688"/>
            <a:ext cx="8169275" cy="747712"/>
          </a:xfrm>
        </p:spPr>
        <p:txBody>
          <a:bodyPr/>
          <a:lstStyle/>
          <a:p>
            <a:pPr eaLnBrk="1" hangingPunct="1"/>
            <a:r>
              <a:rPr lang="en-US" altLang="en-US"/>
              <a:t>Niebuhr’s 5 classic positions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97B6ED6-AFF3-445C-AE46-0D7A74046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1. Christ against culture</a:t>
            </a:r>
          </a:p>
          <a:p>
            <a:pPr lvl="1" eaLnBrk="1" hangingPunct="1"/>
            <a:r>
              <a:rPr lang="en-US" altLang="en-US"/>
              <a:t>Following Christ means rejecting loyalty to “sinful” culture</a:t>
            </a:r>
          </a:p>
          <a:p>
            <a:pPr lvl="1" eaLnBrk="1" hangingPunct="1"/>
            <a:r>
              <a:rPr lang="en-US" altLang="en-US"/>
              <a:t>Church’s primary identity is that of resisting cultural accommodation</a:t>
            </a:r>
          </a:p>
          <a:p>
            <a:pPr lvl="1" eaLnBrk="1" hangingPunct="1"/>
            <a:r>
              <a:rPr lang="en-US" altLang="en-US"/>
              <a:t>A “holy huddle” of Christians who rarely dialog with outsiders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BC6C3D9-E771-48A6-A287-D5459EEBA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Niebuhr’s classic positions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AAAE3DE-5457-46CC-9096-0A2CCA093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Christ of culture</a:t>
            </a:r>
          </a:p>
          <a:p>
            <a:pPr lvl="1" eaLnBrk="1" hangingPunct="1"/>
            <a:r>
              <a:rPr lang="en-US" altLang="en-US"/>
              <a:t>Uncritical, accommodationist perspective</a:t>
            </a:r>
          </a:p>
          <a:p>
            <a:pPr lvl="1" eaLnBrk="1" hangingPunct="1"/>
            <a:r>
              <a:rPr lang="en-US" altLang="en-US"/>
              <a:t>Affirming both Christ and culture and denying any necessary opposition between the two. </a:t>
            </a:r>
          </a:p>
          <a:p>
            <a:pPr lvl="1" eaLnBrk="1" hangingPunct="1"/>
            <a:r>
              <a:rPr lang="en-US" altLang="en-US"/>
              <a:t>Christianity and culture become fused regardless of their differences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71AD3F8-64F1-44D5-957A-B16C26C5A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8A86F6B-3F46-46F8-A2A4-9AE2D3552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3. Christ above culture</a:t>
            </a:r>
          </a:p>
          <a:p>
            <a:pPr lvl="1" eaLnBrk="1" hangingPunct="1"/>
            <a:r>
              <a:rPr lang="en-US" altLang="en-US"/>
              <a:t>An attempt at a synthesis of the two extreme positions</a:t>
            </a:r>
          </a:p>
          <a:p>
            <a:pPr lvl="1" eaLnBrk="1" hangingPunct="1"/>
            <a:r>
              <a:rPr lang="en-US" altLang="en-US"/>
              <a:t>The gospel elevates and validates the best of culture while rejecting that which is antithetical to the gospel</a:t>
            </a:r>
          </a:p>
          <a:p>
            <a:pPr lvl="1" eaLnBrk="1" hangingPunct="1"/>
            <a:r>
              <a:rPr lang="en-US" altLang="en-US"/>
              <a:t>Not “either-or” but always “both-and”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DDA9103-68B1-400A-8B43-4D0B2DC80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944BCA-14FF-4ED8-82DD-A1955AAA1D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4. Christ and culture in paradox</a:t>
            </a:r>
          </a:p>
          <a:p>
            <a:pPr lvl="1" eaLnBrk="1" hangingPunct="1"/>
            <a:r>
              <a:rPr lang="en-US" altLang="en-US"/>
              <a:t>Sees culture as neutral with the tension being between God and humanity</a:t>
            </a:r>
          </a:p>
          <a:p>
            <a:pPr lvl="1" eaLnBrk="1" hangingPunct="1"/>
            <a:r>
              <a:rPr lang="en-US" altLang="en-US"/>
              <a:t>Each Christian is a subject of two realms--two "kingdoms," but one king, Christ. </a:t>
            </a:r>
          </a:p>
          <a:p>
            <a:pPr lvl="1" eaLnBrk="1" hangingPunct="1"/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D220EAB-6089-4C77-92CE-D7C8A5ED0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4562B33-33AA-4AA0-B318-A0DFBBA14B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54864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5. Christ the transformer of culture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A conversionist approach to culture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Evil is a perversion of good rather than having its own fundamental reality</a:t>
            </a: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</a:rPr>
              <a:t>The Puritan ethic perspective which sees the whole of life as in some sense requiring to be converted to Christ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sture">
  <a:themeElements>
    <a:clrScheme name="Gesture 1">
      <a:dk1>
        <a:srgbClr val="000000"/>
      </a:dk1>
      <a:lt1>
        <a:srgbClr val="FFFFFF"/>
      </a:lt1>
      <a:dk2>
        <a:srgbClr val="000000"/>
      </a:dk2>
      <a:lt2>
        <a:srgbClr val="892D5B"/>
      </a:lt2>
      <a:accent1>
        <a:srgbClr val="CC9B10"/>
      </a:accent1>
      <a:accent2>
        <a:srgbClr val="C6CB65"/>
      </a:accent2>
      <a:accent3>
        <a:srgbClr val="FFFFFF"/>
      </a:accent3>
      <a:accent4>
        <a:srgbClr val="000000"/>
      </a:accent4>
      <a:accent5>
        <a:srgbClr val="E2CBAA"/>
      </a:accent5>
      <a:accent6>
        <a:srgbClr val="B3B85B"/>
      </a:accent6>
      <a:hlink>
        <a:srgbClr val="9F83BD"/>
      </a:hlink>
      <a:folHlink>
        <a:srgbClr val="F8CB0A"/>
      </a:folHlink>
    </a:clrScheme>
    <a:fontScheme name="Gestur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Gesture 1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C6CB65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B3B85B"/>
        </a:accent6>
        <a:hlink>
          <a:srgbClr val="9F83BD"/>
        </a:hlink>
        <a:folHlink>
          <a:srgbClr val="F8CB0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2">
        <a:dk1>
          <a:srgbClr val="000000"/>
        </a:dk1>
        <a:lt1>
          <a:srgbClr val="FFFFFF"/>
        </a:lt1>
        <a:dk2>
          <a:srgbClr val="000000"/>
        </a:dk2>
        <a:lt2>
          <a:srgbClr val="892D5B"/>
        </a:lt2>
        <a:accent1>
          <a:srgbClr val="CC9B10"/>
        </a:accent1>
        <a:accent2>
          <a:srgbClr val="808000"/>
        </a:accent2>
        <a:accent3>
          <a:srgbClr val="FFFFFF"/>
        </a:accent3>
        <a:accent4>
          <a:srgbClr val="000000"/>
        </a:accent4>
        <a:accent5>
          <a:srgbClr val="E2CBAA"/>
        </a:accent5>
        <a:accent6>
          <a:srgbClr val="737300"/>
        </a:accent6>
        <a:hlink>
          <a:srgbClr val="CDCD2B"/>
        </a:hlink>
        <a:folHlink>
          <a:srgbClr val="ECAE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sture 3">
        <a:dk1>
          <a:srgbClr val="000000"/>
        </a:dk1>
        <a:lt1>
          <a:srgbClr val="FFFFFF"/>
        </a:lt1>
        <a:dk2>
          <a:srgbClr val="333333"/>
        </a:dk2>
        <a:lt2>
          <a:srgbClr val="333333"/>
        </a:lt2>
        <a:accent1>
          <a:srgbClr val="DDDDDD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EAEAE"/>
        </a:accent6>
        <a:hlink>
          <a:srgbClr val="777777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Designs\Gesture.pot</Template>
  <TotalTime>559</TotalTime>
  <Words>453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Comic Sans MS</vt:lpstr>
      <vt:lpstr>Gesture</vt:lpstr>
      <vt:lpstr>Christianity and culture</vt:lpstr>
      <vt:lpstr>PowerPoint Presentation</vt:lpstr>
      <vt:lpstr>Two books</vt:lpstr>
      <vt:lpstr>Richard Niebuhr</vt:lpstr>
      <vt:lpstr>Niebuhr’s 5 classic positions</vt:lpstr>
      <vt:lpstr>Niebuhr’s classic positions</vt:lpstr>
      <vt:lpstr>PowerPoint Presentation</vt:lpstr>
      <vt:lpstr>PowerPoint Presentation</vt:lpstr>
      <vt:lpstr>PowerPoint Presentation</vt:lpstr>
      <vt:lpstr>Charles Kraft</vt:lpstr>
      <vt:lpstr>Charles Kraft’s listing</vt:lpstr>
      <vt:lpstr>PowerPoint Presentation</vt:lpstr>
      <vt:lpstr>PowerPoint Presentation</vt:lpstr>
      <vt:lpstr>PowerPoint Presentation</vt:lpstr>
      <vt:lpstr>This PowerPoint presentation is available along with related materials and other PowerPoint presentations at http://home.snu.edu/~hculbert/ppt.htm</vt:lpstr>
    </vt:vector>
  </TitlesOfParts>
  <Company>Southern Nazarene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 and culture</dc:title>
  <dc:creator>it</dc:creator>
  <cp:lastModifiedBy>Howard Culbertson</cp:lastModifiedBy>
  <cp:revision>14</cp:revision>
  <cp:lastPrinted>1601-01-01T00:00:00Z</cp:lastPrinted>
  <dcterms:created xsi:type="dcterms:W3CDTF">2003-02-12T14:13:06Z</dcterms:created>
  <dcterms:modified xsi:type="dcterms:W3CDTF">2020-12-18T13:40:52Z</dcterms:modified>
</cp:coreProperties>
</file>